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sldIdLst>
    <p:sldId id="256" r:id="rId2"/>
    <p:sldId id="257" r:id="rId3"/>
    <p:sldId id="258" r:id="rId4"/>
    <p:sldId id="259" r:id="rId5"/>
    <p:sldId id="260" r:id="rId6"/>
    <p:sldId id="261" r:id="rId7"/>
    <p:sldId id="262" r:id="rId8"/>
    <p:sldId id="272" r:id="rId9"/>
    <p:sldId id="263" r:id="rId10"/>
    <p:sldId id="264" r:id="rId11"/>
    <p:sldId id="354" r:id="rId12"/>
    <p:sldId id="266" r:id="rId13"/>
    <p:sldId id="267" r:id="rId14"/>
    <p:sldId id="268" r:id="rId15"/>
    <p:sldId id="269" r:id="rId16"/>
    <p:sldId id="270" r:id="rId17"/>
    <p:sldId id="376"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8" r:id="rId57"/>
    <p:sldId id="319" r:id="rId58"/>
    <p:sldId id="320" r:id="rId59"/>
    <p:sldId id="359" r:id="rId60"/>
    <p:sldId id="321" r:id="rId61"/>
    <p:sldId id="360" r:id="rId62"/>
    <p:sldId id="322" r:id="rId63"/>
    <p:sldId id="323" r:id="rId64"/>
    <p:sldId id="358" r:id="rId65"/>
    <p:sldId id="324" r:id="rId66"/>
    <p:sldId id="325" r:id="rId67"/>
    <p:sldId id="326" r:id="rId68"/>
    <p:sldId id="327" r:id="rId69"/>
    <p:sldId id="328" r:id="rId70"/>
    <p:sldId id="329" r:id="rId71"/>
    <p:sldId id="371" r:id="rId72"/>
    <p:sldId id="372" r:id="rId73"/>
    <p:sldId id="373" r:id="rId74"/>
    <p:sldId id="374" r:id="rId75"/>
    <p:sldId id="375" r:id="rId76"/>
    <p:sldId id="363" r:id="rId77"/>
    <p:sldId id="364" r:id="rId78"/>
    <p:sldId id="365" r:id="rId79"/>
    <p:sldId id="366" r:id="rId80"/>
    <p:sldId id="367" r:id="rId81"/>
    <p:sldId id="368" r:id="rId82"/>
    <p:sldId id="369" r:id="rId83"/>
    <p:sldId id="370" r:id="rId84"/>
    <p:sldId id="336" r:id="rId85"/>
    <p:sldId id="337" r:id="rId86"/>
    <p:sldId id="338" r:id="rId87"/>
    <p:sldId id="339" r:id="rId88"/>
    <p:sldId id="340" r:id="rId89"/>
    <p:sldId id="341" r:id="rId90"/>
    <p:sldId id="342" r:id="rId91"/>
    <p:sldId id="343" r:id="rId92"/>
    <p:sldId id="344" r:id="rId93"/>
    <p:sldId id="345" r:id="rId94"/>
    <p:sldId id="361" r:id="rId95"/>
    <p:sldId id="362" r:id="rId96"/>
    <p:sldId id="346" r:id="rId97"/>
    <p:sldId id="347" r:id="rId98"/>
    <p:sldId id="348" r:id="rId99"/>
    <p:sldId id="353" r:id="rId100"/>
    <p:sldId id="351" r:id="rId101"/>
    <p:sldId id="352" r:id="rId10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66CC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29262" autoAdjust="0"/>
  </p:normalViewPr>
  <p:slideViewPr>
    <p:cSldViewPr>
      <p:cViewPr varScale="1">
        <p:scale>
          <a:sx n="16" d="100"/>
          <a:sy n="16" d="100"/>
        </p:scale>
        <p:origin x="2412" y="20"/>
      </p:cViewPr>
      <p:guideLst>
        <p:guide orient="horz" pos="2160"/>
        <p:guide pos="2880"/>
      </p:guideLst>
    </p:cSldViewPr>
  </p:slideViewPr>
  <p:notesTextViewPr>
    <p:cViewPr>
      <p:scale>
        <a:sx n="300" d="100"/>
        <a:sy n="300" d="100"/>
      </p:scale>
      <p:origin x="0" y="0"/>
    </p:cViewPr>
  </p:notesTextViewPr>
  <p:sorterViewPr>
    <p:cViewPr>
      <p:scale>
        <a:sx n="110" d="100"/>
        <a:sy n="110" d="100"/>
      </p:scale>
      <p:origin x="0" y="130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14EBA2-F62D-414F-9262-F8944CF1985B}" type="datetimeFigureOut">
              <a:rPr lang="zh-CN" altLang="en-US" smtClean="0"/>
              <a:pPr/>
              <a:t>2023/11/12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0C1B09-D93F-4C92-965A-F86D583CD81E}" type="slidenum">
              <a:rPr lang="zh-CN" altLang="en-US" smtClean="0"/>
              <a:pPr/>
              <a:t>‹#›</a:t>
            </a:fld>
            <a:endParaRPr lang="zh-CN" altLang="en-US"/>
          </a:p>
        </p:txBody>
      </p:sp>
    </p:spTree>
    <p:extLst>
      <p:ext uri="{BB962C8B-B14F-4D97-AF65-F5344CB8AC3E}">
        <p14:creationId xmlns:p14="http://schemas.microsoft.com/office/powerpoint/2010/main" val="415994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架构方案，架构评审。</a:t>
            </a:r>
            <a:endParaRPr lang="en-US" altLang="zh-CN" dirty="0"/>
          </a:p>
          <a:p>
            <a:r>
              <a:rPr lang="zh-CN" altLang="en-US" b="1" dirty="0"/>
              <a:t>架构元素</a:t>
            </a:r>
            <a:r>
              <a:rPr lang="zh-CN" altLang="en-US" dirty="0"/>
              <a:t>。</a:t>
            </a:r>
            <a:endParaRPr lang="en-US" altLang="zh-CN" dirty="0"/>
          </a:p>
          <a:p>
            <a:r>
              <a:rPr lang="en-US" altLang="zh-CN" dirty="0"/>
              <a:t>51-52 FR</a:t>
            </a:r>
          </a:p>
          <a:p>
            <a:r>
              <a:rPr lang="en-US" altLang="zh-CN" dirty="0"/>
              <a:t>59-61 NFR</a:t>
            </a:r>
          </a:p>
          <a:p>
            <a:r>
              <a:rPr lang="en-US" altLang="zh-CN" b="1" dirty="0"/>
              <a:t>75 Architecture Overview</a:t>
            </a:r>
          </a:p>
          <a:p>
            <a:r>
              <a:rPr lang="en-US" altLang="zh-CN" b="1" dirty="0"/>
              <a:t>76 Architectural Decision</a:t>
            </a:r>
          </a:p>
          <a:p>
            <a:r>
              <a:rPr lang="en-US" altLang="zh-CN" b="1" dirty="0"/>
              <a:t>91 Logical Operational View</a:t>
            </a:r>
          </a:p>
          <a:p>
            <a:r>
              <a:rPr lang="en-US" altLang="zh-CN" b="1" dirty="0"/>
              <a:t>94 Logical Operational View 1:3</a:t>
            </a:r>
            <a:endParaRPr lang="zh-CN" altLang="en-US" b="1" dirty="0"/>
          </a:p>
          <a:p>
            <a:endParaRPr lang="zh-CN" altLang="en-US" dirty="0"/>
          </a:p>
        </p:txBody>
      </p:sp>
      <p:sp>
        <p:nvSpPr>
          <p:cNvPr id="4" name="灯片编号占位符 3"/>
          <p:cNvSpPr>
            <a:spLocks noGrp="1"/>
          </p:cNvSpPr>
          <p:nvPr>
            <p:ph type="sldNum" sz="quarter" idx="5"/>
          </p:nvPr>
        </p:nvSpPr>
        <p:spPr/>
        <p:txBody>
          <a:bodyPr/>
          <a:lstStyle/>
          <a:p>
            <a:fld id="{D50C1B09-D93F-4C92-965A-F86D583CD81E}" type="slidenum">
              <a:rPr lang="zh-CN" altLang="en-US" smtClean="0"/>
              <a:pPr/>
              <a:t>1</a:t>
            </a:fld>
            <a:endParaRPr lang="zh-CN" altLang="en-US"/>
          </a:p>
        </p:txBody>
      </p:sp>
    </p:spTree>
    <p:extLst>
      <p:ext uri="{BB962C8B-B14F-4D97-AF65-F5344CB8AC3E}">
        <p14:creationId xmlns:p14="http://schemas.microsoft.com/office/powerpoint/2010/main" val="3947171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部署单元 </a:t>
            </a:r>
            <a:r>
              <a:rPr lang="en-US" altLang="zh-CN" dirty="0"/>
              <a:t>Deployment Unit</a:t>
            </a:r>
            <a:r>
              <a:rPr lang="zh-CN" altLang="en-US" dirty="0"/>
              <a:t>：消息通知 </a:t>
            </a:r>
            <a:r>
              <a:rPr lang="en-US" altLang="zh-CN" dirty="0"/>
              <a:t>Post</a:t>
            </a:r>
            <a:endParaRPr lang="zh-CN" altLang="en-US" dirty="0"/>
          </a:p>
        </p:txBody>
      </p:sp>
      <p:sp>
        <p:nvSpPr>
          <p:cNvPr id="4" name="灯片编号占位符 3"/>
          <p:cNvSpPr>
            <a:spLocks noGrp="1"/>
          </p:cNvSpPr>
          <p:nvPr>
            <p:ph type="sldNum" sz="quarter" idx="5"/>
          </p:nvPr>
        </p:nvSpPr>
        <p:spPr/>
        <p:txBody>
          <a:bodyPr/>
          <a:lstStyle/>
          <a:p>
            <a:fld id="{D50C1B09-D93F-4C92-965A-F86D583CD81E}" type="slidenum">
              <a:rPr lang="zh-CN" altLang="en-US" smtClean="0"/>
              <a:pPr/>
              <a:t>94</a:t>
            </a:fld>
            <a:endParaRPr lang="zh-CN" altLang="en-US"/>
          </a:p>
        </p:txBody>
      </p:sp>
    </p:spTree>
    <p:extLst>
      <p:ext uri="{BB962C8B-B14F-4D97-AF65-F5344CB8AC3E}">
        <p14:creationId xmlns:p14="http://schemas.microsoft.com/office/powerpoint/2010/main" val="3671202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LN: Logical Node</a:t>
            </a:r>
            <a:endParaRPr lang="zh-CN" altLang="en-US" dirty="0"/>
          </a:p>
        </p:txBody>
      </p:sp>
      <p:sp>
        <p:nvSpPr>
          <p:cNvPr id="4" name="灯片编号占位符 3"/>
          <p:cNvSpPr>
            <a:spLocks noGrp="1"/>
          </p:cNvSpPr>
          <p:nvPr>
            <p:ph type="sldNum" sz="quarter" idx="5"/>
          </p:nvPr>
        </p:nvSpPr>
        <p:spPr/>
        <p:txBody>
          <a:bodyPr/>
          <a:lstStyle/>
          <a:p>
            <a:fld id="{D50C1B09-D93F-4C92-965A-F86D583CD81E}" type="slidenum">
              <a:rPr lang="zh-CN" altLang="en-US" smtClean="0"/>
              <a:pPr/>
              <a:t>95</a:t>
            </a:fld>
            <a:endParaRPr lang="zh-CN" altLang="en-US"/>
          </a:p>
        </p:txBody>
      </p:sp>
    </p:spTree>
    <p:extLst>
      <p:ext uri="{BB962C8B-B14F-4D97-AF65-F5344CB8AC3E}">
        <p14:creationId xmlns:p14="http://schemas.microsoft.com/office/powerpoint/2010/main" val="126432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E66DE-3173-4364-AFFF-18B8493A524A}" type="slidenum">
              <a:rPr lang="en-US" altLang="zh-CN"/>
              <a:pPr/>
              <a:t>2</a:t>
            </a:fld>
            <a:endParaRPr lang="en-US" altLang="zh-CN"/>
          </a:p>
        </p:txBody>
      </p:sp>
      <p:sp>
        <p:nvSpPr>
          <p:cNvPr id="1247234" name="Rectangle 2"/>
          <p:cNvSpPr>
            <a:spLocks noGrp="1" noRot="1" noChangeAspect="1" noChangeArrowheads="1" noTextEdit="1"/>
          </p:cNvSpPr>
          <p:nvPr>
            <p:ph type="sldImg"/>
          </p:nvPr>
        </p:nvSpPr>
        <p:spPr>
          <a:xfrm>
            <a:off x="1144588" y="685800"/>
            <a:ext cx="4570412" cy="3429000"/>
          </a:xfrm>
          <a:ln/>
        </p:spPr>
      </p:sp>
      <p:sp>
        <p:nvSpPr>
          <p:cNvPr id="1247235" name="Rectangle 3"/>
          <p:cNvSpPr>
            <a:spLocks noGrp="1" noChangeArrowheads="1"/>
          </p:cNvSpPr>
          <p:nvPr>
            <p:ph type="body" idx="1"/>
          </p:nvPr>
        </p:nvSpPr>
        <p:spPr>
          <a:xfrm>
            <a:off x="686098" y="4345214"/>
            <a:ext cx="5485805" cy="4112381"/>
          </a:xfrm>
        </p:spPr>
        <p:txBody>
          <a:bodyPr/>
          <a:lstStyle/>
          <a:p>
            <a:r>
              <a:rPr lang="en-US" altLang="zh-CN" dirty="0"/>
              <a:t>51-52 FR</a:t>
            </a:r>
          </a:p>
          <a:p>
            <a:r>
              <a:rPr lang="en-US" altLang="zh-CN" dirty="0"/>
              <a:t>59-61 </a:t>
            </a:r>
            <a:r>
              <a:rPr lang="en-US" altLang="zh-CN" b="1" dirty="0"/>
              <a:t>NFR</a:t>
            </a:r>
            <a:r>
              <a:rPr lang="zh-CN" altLang="en-US" dirty="0"/>
              <a:t>（</a:t>
            </a:r>
            <a:r>
              <a:rPr lang="en-US" altLang="zh-CN" dirty="0"/>
              <a:t>Non Function Requirement</a:t>
            </a:r>
            <a:r>
              <a:rPr lang="zh-CN" altLang="en-US" dirty="0"/>
              <a:t>）</a:t>
            </a:r>
            <a:endParaRPr lang="en-US" altLang="zh-CN" dirty="0"/>
          </a:p>
          <a:p>
            <a:r>
              <a:rPr lang="en-US" altLang="zh-CN" b="1" dirty="0"/>
              <a:t>75</a:t>
            </a:r>
            <a:r>
              <a:rPr lang="en-US" altLang="zh-CN" dirty="0"/>
              <a:t> Architecture Overview(</a:t>
            </a:r>
            <a:r>
              <a:rPr lang="zh-CN" altLang="en-US" dirty="0"/>
              <a:t>架构概览图）</a:t>
            </a:r>
            <a:endParaRPr lang="en-US" altLang="zh-CN" dirty="0"/>
          </a:p>
          <a:p>
            <a:r>
              <a:rPr lang="en-US" altLang="zh-CN" dirty="0"/>
              <a:t>76 Architectural Decision</a:t>
            </a:r>
          </a:p>
          <a:p>
            <a:r>
              <a:rPr lang="en-US" altLang="zh-CN" dirty="0"/>
              <a:t>91 Logical Operational View</a:t>
            </a:r>
          </a:p>
          <a:p>
            <a:r>
              <a:rPr lang="en-US" altLang="zh-CN" dirty="0"/>
              <a:t>94 Logical Operational View 1:3</a:t>
            </a:r>
            <a:endParaRPr lang="zh-CN" altLang="en-US" dirty="0"/>
          </a:p>
          <a:p>
            <a:endParaRPr lang="en-US" altLang="zh-CN"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数据架构</a:t>
            </a:r>
          </a:p>
        </p:txBody>
      </p:sp>
      <p:sp>
        <p:nvSpPr>
          <p:cNvPr id="4" name="灯片编号占位符 3"/>
          <p:cNvSpPr>
            <a:spLocks noGrp="1"/>
          </p:cNvSpPr>
          <p:nvPr>
            <p:ph type="sldNum" sz="quarter" idx="5"/>
          </p:nvPr>
        </p:nvSpPr>
        <p:spPr/>
        <p:txBody>
          <a:bodyPr/>
          <a:lstStyle/>
          <a:p>
            <a:fld id="{D50C1B09-D93F-4C92-965A-F86D583CD81E}" type="slidenum">
              <a:rPr lang="zh-CN" altLang="en-US" smtClean="0"/>
              <a:pPr/>
              <a:t>29</a:t>
            </a:fld>
            <a:endParaRPr lang="zh-CN" altLang="en-US"/>
          </a:p>
        </p:txBody>
      </p:sp>
    </p:spTree>
    <p:extLst>
      <p:ext uri="{BB962C8B-B14F-4D97-AF65-F5344CB8AC3E}">
        <p14:creationId xmlns:p14="http://schemas.microsoft.com/office/powerpoint/2010/main" val="2505347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100 Case    20</a:t>
            </a:r>
          </a:p>
          <a:p>
            <a:r>
              <a:rPr lang="en-US" altLang="zh-CN" dirty="0"/>
              <a:t>100 Case    80 </a:t>
            </a:r>
            <a:endParaRPr lang="zh-CN" altLang="en-US" dirty="0"/>
          </a:p>
        </p:txBody>
      </p:sp>
      <p:sp>
        <p:nvSpPr>
          <p:cNvPr id="4" name="灯片编号占位符 3"/>
          <p:cNvSpPr>
            <a:spLocks noGrp="1"/>
          </p:cNvSpPr>
          <p:nvPr>
            <p:ph type="sldNum" sz="quarter" idx="5"/>
          </p:nvPr>
        </p:nvSpPr>
        <p:spPr/>
        <p:txBody>
          <a:bodyPr/>
          <a:lstStyle/>
          <a:p>
            <a:fld id="{D50C1B09-D93F-4C92-965A-F86D583CD81E}" type="slidenum">
              <a:rPr lang="zh-CN" altLang="en-US" smtClean="0"/>
              <a:pPr/>
              <a:t>33</a:t>
            </a:fld>
            <a:endParaRPr lang="zh-CN" altLang="en-US"/>
          </a:p>
        </p:txBody>
      </p:sp>
    </p:spTree>
    <p:extLst>
      <p:ext uri="{BB962C8B-B14F-4D97-AF65-F5344CB8AC3E}">
        <p14:creationId xmlns:p14="http://schemas.microsoft.com/office/powerpoint/2010/main" val="7097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Utility</a:t>
            </a:r>
            <a:endParaRPr lang="zh-CN" altLang="en-US" dirty="0"/>
          </a:p>
        </p:txBody>
      </p:sp>
      <p:sp>
        <p:nvSpPr>
          <p:cNvPr id="4" name="灯片编号占位符 3"/>
          <p:cNvSpPr>
            <a:spLocks noGrp="1"/>
          </p:cNvSpPr>
          <p:nvPr>
            <p:ph type="sldNum" sz="quarter" idx="5"/>
          </p:nvPr>
        </p:nvSpPr>
        <p:spPr/>
        <p:txBody>
          <a:bodyPr/>
          <a:lstStyle/>
          <a:p>
            <a:fld id="{D50C1B09-D93F-4C92-965A-F86D583CD81E}" type="slidenum">
              <a:rPr lang="zh-CN" altLang="en-US" smtClean="0"/>
              <a:pPr/>
              <a:t>39</a:t>
            </a:fld>
            <a:endParaRPr lang="zh-CN" altLang="en-US"/>
          </a:p>
        </p:txBody>
      </p:sp>
    </p:spTree>
    <p:extLst>
      <p:ext uri="{BB962C8B-B14F-4D97-AF65-F5344CB8AC3E}">
        <p14:creationId xmlns:p14="http://schemas.microsoft.com/office/powerpoint/2010/main" val="268661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50C1B09-D93F-4C92-965A-F86D583CD81E}" type="slidenum">
              <a:rPr lang="zh-CN" altLang="en-US" smtClean="0"/>
              <a:pPr/>
              <a:t>52</a:t>
            </a:fld>
            <a:endParaRPr lang="zh-CN" altLang="en-US"/>
          </a:p>
        </p:txBody>
      </p:sp>
    </p:spTree>
    <p:extLst>
      <p:ext uri="{BB962C8B-B14F-4D97-AF65-F5344CB8AC3E}">
        <p14:creationId xmlns:p14="http://schemas.microsoft.com/office/powerpoint/2010/main" val="151725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Warranty  </a:t>
            </a:r>
            <a:r>
              <a:rPr lang="zh-CN" altLang="en-US" dirty="0"/>
              <a:t>功效</a:t>
            </a:r>
          </a:p>
        </p:txBody>
      </p:sp>
      <p:sp>
        <p:nvSpPr>
          <p:cNvPr id="4" name="灯片编号占位符 3"/>
          <p:cNvSpPr>
            <a:spLocks noGrp="1"/>
          </p:cNvSpPr>
          <p:nvPr>
            <p:ph type="sldNum" sz="quarter" idx="5"/>
          </p:nvPr>
        </p:nvSpPr>
        <p:spPr/>
        <p:txBody>
          <a:bodyPr/>
          <a:lstStyle/>
          <a:p>
            <a:fld id="{D50C1B09-D93F-4C92-965A-F86D583CD81E}" type="slidenum">
              <a:rPr lang="zh-CN" altLang="en-US" smtClean="0"/>
              <a:pPr/>
              <a:t>59</a:t>
            </a:fld>
            <a:endParaRPr lang="zh-CN" altLang="en-US"/>
          </a:p>
        </p:txBody>
      </p:sp>
    </p:spTree>
    <p:extLst>
      <p:ext uri="{BB962C8B-B14F-4D97-AF65-F5344CB8AC3E}">
        <p14:creationId xmlns:p14="http://schemas.microsoft.com/office/powerpoint/2010/main" val="2381312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业务架构</a:t>
            </a:r>
          </a:p>
        </p:txBody>
      </p:sp>
      <p:sp>
        <p:nvSpPr>
          <p:cNvPr id="4" name="灯片编号占位符 3"/>
          <p:cNvSpPr>
            <a:spLocks noGrp="1"/>
          </p:cNvSpPr>
          <p:nvPr>
            <p:ph type="sldNum" sz="quarter" idx="5"/>
          </p:nvPr>
        </p:nvSpPr>
        <p:spPr/>
        <p:txBody>
          <a:bodyPr/>
          <a:lstStyle/>
          <a:p>
            <a:fld id="{D50C1B09-D93F-4C92-965A-F86D583CD81E}" type="slidenum">
              <a:rPr lang="zh-CN" altLang="en-US" smtClean="0"/>
              <a:pPr/>
              <a:t>74</a:t>
            </a:fld>
            <a:endParaRPr lang="zh-CN" altLang="en-US"/>
          </a:p>
        </p:txBody>
      </p:sp>
    </p:spTree>
    <p:extLst>
      <p:ext uri="{BB962C8B-B14F-4D97-AF65-F5344CB8AC3E}">
        <p14:creationId xmlns:p14="http://schemas.microsoft.com/office/powerpoint/2010/main" val="182260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应用架构</a:t>
            </a:r>
          </a:p>
        </p:txBody>
      </p:sp>
      <p:sp>
        <p:nvSpPr>
          <p:cNvPr id="4" name="灯片编号占位符 3"/>
          <p:cNvSpPr>
            <a:spLocks noGrp="1"/>
          </p:cNvSpPr>
          <p:nvPr>
            <p:ph type="sldNum" sz="quarter" idx="5"/>
          </p:nvPr>
        </p:nvSpPr>
        <p:spPr/>
        <p:txBody>
          <a:bodyPr/>
          <a:lstStyle/>
          <a:p>
            <a:fld id="{D50C1B09-D93F-4C92-965A-F86D583CD81E}" type="slidenum">
              <a:rPr lang="zh-CN" altLang="en-US" smtClean="0"/>
              <a:pPr/>
              <a:t>75</a:t>
            </a:fld>
            <a:endParaRPr lang="zh-CN" altLang="en-US"/>
          </a:p>
        </p:txBody>
      </p:sp>
    </p:spTree>
    <p:extLst>
      <p:ext uri="{BB962C8B-B14F-4D97-AF65-F5344CB8AC3E}">
        <p14:creationId xmlns:p14="http://schemas.microsoft.com/office/powerpoint/2010/main" val="3288608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6" descr="Global_cover_0109.jpg"/>
          <p:cNvPicPr>
            <a:picLocks/>
          </p:cNvPicPr>
          <p:nvPr/>
        </p:nvPicPr>
        <p:blipFill>
          <a:blip r:embed="rId2" cstate="print">
            <a:extLst>
              <a:ext uri="{28A0092B-C50C-407E-A947-70E740481C1C}">
                <a14:useLocalDpi xmlns:a14="http://schemas.microsoft.com/office/drawing/2010/main" val="0"/>
              </a:ext>
            </a:extLst>
          </a:blip>
          <a:srcRect b="410"/>
          <a:stretch>
            <a:fillRect/>
          </a:stretch>
        </p:blipFill>
        <p:spPr bwMode="auto">
          <a:xfrm>
            <a:off x="273050" y="3667125"/>
            <a:ext cx="85931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90"/>
          <p:cNvSpPr>
            <a:spLocks noChangeShapeType="1"/>
          </p:cNvSpPr>
          <p:nvPr/>
        </p:nvSpPr>
        <p:spPr bwMode="auto">
          <a:xfrm flipV="1">
            <a:off x="274638" y="1050925"/>
            <a:ext cx="859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6" name="Group 112"/>
          <p:cNvGrpSpPr>
            <a:grpSpLocks/>
          </p:cNvGrpSpPr>
          <p:nvPr/>
        </p:nvGrpSpPr>
        <p:grpSpPr bwMode="auto">
          <a:xfrm>
            <a:off x="274638" y="3663950"/>
            <a:ext cx="8594725" cy="2233613"/>
            <a:chOff x="160" y="2308"/>
            <a:chExt cx="5437" cy="1399"/>
          </a:xfrm>
        </p:grpSpPr>
        <p:sp>
          <p:nvSpPr>
            <p:cNvPr id="7" name="Rectangle 113"/>
            <p:cNvSpPr>
              <a:spLocks noChangeArrowheads="1"/>
            </p:cNvSpPr>
            <p:nvPr/>
          </p:nvSpPr>
          <p:spPr bwMode="auto">
            <a:xfrm>
              <a:off x="160" y="2308"/>
              <a:ext cx="858" cy="288"/>
            </a:xfrm>
            <a:prstGeom prst="rect">
              <a:avLst/>
            </a:prstGeom>
            <a:solidFill>
              <a:schemeClr val="bg1">
                <a:alpha val="49019"/>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ea typeface="宋体" charset="-122"/>
              </a:endParaRPr>
            </a:p>
          </p:txBody>
        </p:sp>
        <p:sp>
          <p:nvSpPr>
            <p:cNvPr id="8" name="Rectangle 114"/>
            <p:cNvSpPr>
              <a:spLocks noChangeArrowheads="1"/>
            </p:cNvSpPr>
            <p:nvPr/>
          </p:nvSpPr>
          <p:spPr bwMode="auto">
            <a:xfrm>
              <a:off x="160" y="2862"/>
              <a:ext cx="858" cy="289"/>
            </a:xfrm>
            <a:prstGeom prst="rect">
              <a:avLst/>
            </a:prstGeom>
            <a:solidFill>
              <a:schemeClr val="bg1">
                <a:alpha val="49019"/>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ea typeface="宋体" charset="-122"/>
              </a:endParaRPr>
            </a:p>
          </p:txBody>
        </p:sp>
        <p:sp>
          <p:nvSpPr>
            <p:cNvPr id="9" name="Rectangle 115"/>
            <p:cNvSpPr>
              <a:spLocks noChangeArrowheads="1"/>
            </p:cNvSpPr>
            <p:nvPr/>
          </p:nvSpPr>
          <p:spPr bwMode="auto">
            <a:xfrm>
              <a:off x="160" y="3419"/>
              <a:ext cx="269" cy="288"/>
            </a:xfrm>
            <a:prstGeom prst="rect">
              <a:avLst/>
            </a:prstGeom>
            <a:solidFill>
              <a:schemeClr val="bg1">
                <a:alpha val="49019"/>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ea typeface="宋体" charset="-122"/>
              </a:endParaRPr>
            </a:p>
          </p:txBody>
        </p:sp>
        <p:sp>
          <p:nvSpPr>
            <p:cNvPr id="10" name="Rectangle 116"/>
            <p:cNvSpPr>
              <a:spLocks noChangeArrowheads="1"/>
            </p:cNvSpPr>
            <p:nvPr/>
          </p:nvSpPr>
          <p:spPr bwMode="auto">
            <a:xfrm>
              <a:off x="4739" y="2308"/>
              <a:ext cx="858" cy="288"/>
            </a:xfrm>
            <a:prstGeom prst="rect">
              <a:avLst/>
            </a:prstGeom>
            <a:solidFill>
              <a:schemeClr val="bg1">
                <a:alpha val="49019"/>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ea typeface="宋体" charset="-122"/>
              </a:endParaRPr>
            </a:p>
          </p:txBody>
        </p:sp>
        <p:sp>
          <p:nvSpPr>
            <p:cNvPr id="11" name="Rectangle 117"/>
            <p:cNvSpPr>
              <a:spLocks noChangeArrowheads="1"/>
            </p:cNvSpPr>
            <p:nvPr/>
          </p:nvSpPr>
          <p:spPr bwMode="auto">
            <a:xfrm>
              <a:off x="4739" y="2862"/>
              <a:ext cx="858" cy="289"/>
            </a:xfrm>
            <a:prstGeom prst="rect">
              <a:avLst/>
            </a:prstGeom>
            <a:solidFill>
              <a:schemeClr val="bg1">
                <a:alpha val="49019"/>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ea typeface="宋体" charset="-122"/>
              </a:endParaRPr>
            </a:p>
          </p:txBody>
        </p:sp>
        <p:sp>
          <p:nvSpPr>
            <p:cNvPr id="12" name="Rectangle 118"/>
            <p:cNvSpPr>
              <a:spLocks noChangeArrowheads="1"/>
            </p:cNvSpPr>
            <p:nvPr/>
          </p:nvSpPr>
          <p:spPr bwMode="auto">
            <a:xfrm>
              <a:off x="5328" y="3419"/>
              <a:ext cx="269" cy="288"/>
            </a:xfrm>
            <a:prstGeom prst="rect">
              <a:avLst/>
            </a:prstGeom>
            <a:solidFill>
              <a:schemeClr val="bg1">
                <a:alpha val="49019"/>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ea typeface="宋体" charset="-122"/>
              </a:endParaRPr>
            </a:p>
          </p:txBody>
        </p:sp>
        <p:sp>
          <p:nvSpPr>
            <p:cNvPr id="13" name="Freeform 119"/>
            <p:cNvSpPr>
              <a:spLocks/>
            </p:cNvSpPr>
            <p:nvPr/>
          </p:nvSpPr>
          <p:spPr bwMode="auto">
            <a:xfrm>
              <a:off x="1305" y="2308"/>
              <a:ext cx="2862" cy="288"/>
            </a:xfrm>
            <a:custGeom>
              <a:avLst/>
              <a:gdLst>
                <a:gd name="T0" fmla="*/ 0 w 2880"/>
                <a:gd name="T1" fmla="*/ 0 h 288"/>
                <a:gd name="T2" fmla="*/ 0 w 2880"/>
                <a:gd name="T3" fmla="*/ 288 h 288"/>
                <a:gd name="T4" fmla="*/ 2844 w 2880"/>
                <a:gd name="T5" fmla="*/ 288 h 288"/>
                <a:gd name="T6" fmla="*/ 2802 w 2880"/>
                <a:gd name="T7" fmla="*/ 256 h 288"/>
                <a:gd name="T8" fmla="*/ 2626 w 2880"/>
                <a:gd name="T9" fmla="*/ 134 h 288"/>
                <a:gd name="T10" fmla="*/ 2400 w 2880"/>
                <a:gd name="T11" fmla="*/ 46 h 288"/>
                <a:gd name="T12" fmla="*/ 2202 w 2880"/>
                <a:gd name="T13" fmla="*/ 10 h 288"/>
                <a:gd name="T14" fmla="*/ 2086 w 2880"/>
                <a:gd name="T15" fmla="*/ 0 h 288"/>
                <a:gd name="T16" fmla="*/ 0 w 2880"/>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0" h="288">
                  <a:moveTo>
                    <a:pt x="0" y="0"/>
                  </a:moveTo>
                  <a:lnTo>
                    <a:pt x="0" y="288"/>
                  </a:lnTo>
                  <a:lnTo>
                    <a:pt x="2880" y="288"/>
                  </a:lnTo>
                  <a:lnTo>
                    <a:pt x="2838" y="256"/>
                  </a:lnTo>
                  <a:cubicBezTo>
                    <a:pt x="2838" y="256"/>
                    <a:pt x="2728" y="169"/>
                    <a:pt x="2660" y="134"/>
                  </a:cubicBezTo>
                  <a:cubicBezTo>
                    <a:pt x="2592" y="99"/>
                    <a:pt x="2502" y="67"/>
                    <a:pt x="2430" y="46"/>
                  </a:cubicBezTo>
                  <a:cubicBezTo>
                    <a:pt x="2358" y="25"/>
                    <a:pt x="2283" y="18"/>
                    <a:pt x="2230" y="10"/>
                  </a:cubicBezTo>
                  <a:lnTo>
                    <a:pt x="2112" y="0"/>
                  </a:lnTo>
                  <a:lnTo>
                    <a:pt x="0" y="0"/>
                  </a:lnTo>
                  <a:close/>
                </a:path>
              </a:pathLst>
            </a:custGeom>
            <a:solidFill>
              <a:schemeClr val="bg1">
                <a:alpha val="49019"/>
              </a:scheme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14" name="Freeform 120"/>
            <p:cNvSpPr>
              <a:spLocks/>
            </p:cNvSpPr>
            <p:nvPr/>
          </p:nvSpPr>
          <p:spPr bwMode="auto">
            <a:xfrm>
              <a:off x="1305" y="2862"/>
              <a:ext cx="3174" cy="291"/>
            </a:xfrm>
            <a:custGeom>
              <a:avLst/>
              <a:gdLst>
                <a:gd name="T0" fmla="*/ 0 w 3194"/>
                <a:gd name="T1" fmla="*/ 0 h 290"/>
                <a:gd name="T2" fmla="*/ 0 w 3194"/>
                <a:gd name="T3" fmla="*/ 290 h 290"/>
                <a:gd name="T4" fmla="*/ 3154 w 3194"/>
                <a:gd name="T5" fmla="*/ 292 h 290"/>
                <a:gd name="T6" fmla="*/ 3148 w 3194"/>
                <a:gd name="T7" fmla="*/ 258 h 290"/>
                <a:gd name="T8" fmla="*/ 3120 w 3194"/>
                <a:gd name="T9" fmla="*/ 148 h 290"/>
                <a:gd name="T10" fmla="*/ 3079 w 3194"/>
                <a:gd name="T11" fmla="*/ 34 h 290"/>
                <a:gd name="T12" fmla="*/ 3064 w 3194"/>
                <a:gd name="T13" fmla="*/ 2 h 290"/>
                <a:gd name="T14" fmla="*/ 0 w 3194"/>
                <a:gd name="T15" fmla="*/ 0 h 2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4" h="290">
                  <a:moveTo>
                    <a:pt x="0" y="0"/>
                  </a:moveTo>
                  <a:lnTo>
                    <a:pt x="0" y="288"/>
                  </a:lnTo>
                  <a:lnTo>
                    <a:pt x="3194" y="290"/>
                  </a:lnTo>
                  <a:lnTo>
                    <a:pt x="3188" y="256"/>
                  </a:lnTo>
                  <a:cubicBezTo>
                    <a:pt x="3182" y="232"/>
                    <a:pt x="3172" y="183"/>
                    <a:pt x="3160" y="146"/>
                  </a:cubicBezTo>
                  <a:cubicBezTo>
                    <a:pt x="3146" y="103"/>
                    <a:pt x="3128" y="58"/>
                    <a:pt x="3118" y="34"/>
                  </a:cubicBezTo>
                  <a:lnTo>
                    <a:pt x="3102" y="2"/>
                  </a:lnTo>
                  <a:lnTo>
                    <a:pt x="0" y="0"/>
                  </a:lnTo>
                  <a:close/>
                </a:path>
              </a:pathLst>
            </a:custGeom>
            <a:solidFill>
              <a:schemeClr val="bg1">
                <a:alpha val="49019"/>
              </a:scheme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15" name="Freeform 121"/>
            <p:cNvSpPr>
              <a:spLocks/>
            </p:cNvSpPr>
            <p:nvPr/>
          </p:nvSpPr>
          <p:spPr bwMode="auto">
            <a:xfrm>
              <a:off x="3595" y="3417"/>
              <a:ext cx="916" cy="290"/>
            </a:xfrm>
            <a:custGeom>
              <a:avLst/>
              <a:gdLst>
                <a:gd name="T0" fmla="*/ 0 w 3194"/>
                <a:gd name="T1" fmla="*/ 290 h 290"/>
                <a:gd name="T2" fmla="*/ 0 w 3194"/>
                <a:gd name="T3" fmla="*/ 2 h 290"/>
                <a:gd name="T4" fmla="*/ 263 w 3194"/>
                <a:gd name="T5" fmla="*/ 0 h 290"/>
                <a:gd name="T6" fmla="*/ 261 w 3194"/>
                <a:gd name="T7" fmla="*/ 156 h 290"/>
                <a:gd name="T8" fmla="*/ 259 w 3194"/>
                <a:gd name="T9" fmla="*/ 254 h 290"/>
                <a:gd name="T10" fmla="*/ 258 w 3194"/>
                <a:gd name="T11" fmla="*/ 290 h 290"/>
                <a:gd name="T12" fmla="*/ 0 w 3194"/>
                <a:gd name="T13" fmla="*/ 290 h 2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4" h="290">
                  <a:moveTo>
                    <a:pt x="0" y="290"/>
                  </a:moveTo>
                  <a:lnTo>
                    <a:pt x="0" y="2"/>
                  </a:lnTo>
                  <a:lnTo>
                    <a:pt x="3194" y="0"/>
                  </a:lnTo>
                  <a:lnTo>
                    <a:pt x="3176" y="156"/>
                  </a:lnTo>
                  <a:cubicBezTo>
                    <a:pt x="3169" y="198"/>
                    <a:pt x="3162" y="232"/>
                    <a:pt x="3150" y="254"/>
                  </a:cubicBezTo>
                  <a:lnTo>
                    <a:pt x="3140" y="290"/>
                  </a:lnTo>
                  <a:lnTo>
                    <a:pt x="0" y="290"/>
                  </a:lnTo>
                  <a:close/>
                </a:path>
              </a:pathLst>
            </a:custGeom>
            <a:solidFill>
              <a:schemeClr val="bg1">
                <a:alpha val="49019"/>
              </a:scheme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16" name="Rectangle 122"/>
            <p:cNvSpPr>
              <a:spLocks noChangeArrowheads="1"/>
            </p:cNvSpPr>
            <p:nvPr/>
          </p:nvSpPr>
          <p:spPr bwMode="auto">
            <a:xfrm>
              <a:off x="1877" y="3419"/>
              <a:ext cx="858" cy="288"/>
            </a:xfrm>
            <a:prstGeom prst="rect">
              <a:avLst/>
            </a:prstGeom>
            <a:solidFill>
              <a:schemeClr val="bg1">
                <a:alpha val="49019"/>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ea typeface="宋体" charset="-122"/>
              </a:endParaRPr>
            </a:p>
          </p:txBody>
        </p:sp>
      </p:grpSp>
      <p:sp>
        <p:nvSpPr>
          <p:cNvPr id="17" name="Rectangle 6"/>
          <p:cNvSpPr>
            <a:spLocks noChangeArrowheads="1"/>
          </p:cNvSpPr>
          <p:nvPr/>
        </p:nvSpPr>
        <p:spPr bwMode="black">
          <a:xfrm>
            <a:off x="7589838" y="6537325"/>
            <a:ext cx="1371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r"/>
            <a:r>
              <a:rPr lang="en-US" altLang="zh-CN" sz="800">
                <a:ea typeface="宋体" charset="-122"/>
              </a:rPr>
              <a:t>© 2012 IBM Corporation</a:t>
            </a:r>
            <a:endParaRPr lang="en-US" altLang="zh-CN" sz="1800">
              <a:ea typeface="宋体" charset="-122"/>
            </a:endParaRPr>
          </a:p>
        </p:txBody>
      </p:sp>
      <p:pic>
        <p:nvPicPr>
          <p:cNvPr id="18" name="Picture 129" descr="5300_IBMpos_black_PPT_bkg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0400" y="684213"/>
            <a:ext cx="5857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9" name="Rectangle 77"/>
          <p:cNvSpPr>
            <a:spLocks noGrp="1" noChangeArrowheads="1"/>
          </p:cNvSpPr>
          <p:nvPr>
            <p:ph type="ctrTitle"/>
          </p:nvPr>
        </p:nvSpPr>
        <p:spPr>
          <a:xfrm>
            <a:off x="139700" y="1417638"/>
            <a:ext cx="8729663" cy="2011362"/>
          </a:xfrm>
        </p:spPr>
        <p:txBody>
          <a:bodyPr anchor="b"/>
          <a:lstStyle>
            <a:lvl1pPr>
              <a:defRPr sz="3500">
                <a:solidFill>
                  <a:schemeClr val="tx1"/>
                </a:solidFill>
              </a:defRPr>
            </a:lvl1pPr>
          </a:lstStyle>
          <a:p>
            <a:pPr lvl="0"/>
            <a:r>
              <a:rPr lang="zh-CN" altLang="en-US" noProof="0"/>
              <a:t>单击此处编辑母版标题样式</a:t>
            </a:r>
            <a:endParaRPr lang="en-US" altLang="zh-CN" noProof="0"/>
          </a:p>
        </p:txBody>
      </p:sp>
      <p:sp>
        <p:nvSpPr>
          <p:cNvPr id="3150" name="Rectangle 78"/>
          <p:cNvSpPr>
            <a:spLocks noGrp="1" noChangeArrowheads="1"/>
          </p:cNvSpPr>
          <p:nvPr>
            <p:ph type="subTitle" idx="1"/>
          </p:nvPr>
        </p:nvSpPr>
        <p:spPr>
          <a:xfrm>
            <a:off x="182563" y="228600"/>
            <a:ext cx="4389437" cy="822325"/>
          </a:xfrm>
        </p:spPr>
        <p:txBody>
          <a:bodyPr anchor="b"/>
          <a:lstStyle>
            <a:lvl1pPr marL="0" indent="0">
              <a:buFont typeface="Wingdings" pitchFamily="2" charset="2"/>
              <a:buNone/>
              <a:defRPr sz="1300"/>
            </a:lvl1pPr>
          </a:lstStyle>
          <a:p>
            <a:pPr lvl="0"/>
            <a:r>
              <a:rPr lang="zh-CN" altLang="en-US" noProof="0"/>
              <a:t>单击此处编辑母版副标题样式</a:t>
            </a:r>
            <a:endParaRPr lang="en-US" altLang="zh-CN" noProof="0" dirty="0"/>
          </a:p>
        </p:txBody>
      </p:sp>
    </p:spTree>
    <p:extLst>
      <p:ext uri="{BB962C8B-B14F-4D97-AF65-F5344CB8AC3E}">
        <p14:creationId xmlns:p14="http://schemas.microsoft.com/office/powerpoint/2010/main" val="4257769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7663" y="593725"/>
            <a:ext cx="2171700" cy="57610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82563" y="593725"/>
            <a:ext cx="6362700" cy="57610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5"/>
          <p:cNvSpPr>
            <a:spLocks noGrp="1" noChangeArrowheads="1"/>
          </p:cNvSpPr>
          <p:nvPr>
            <p:ph type="sldNum" sz="quarter" idx="10"/>
          </p:nvPr>
        </p:nvSpPr>
        <p:spPr>
          <a:ln/>
        </p:spPr>
        <p:txBody>
          <a:bodyPr/>
          <a:lstStyle>
            <a:lvl1pPr>
              <a:defRPr/>
            </a:lvl1pPr>
          </a:lstStyle>
          <a:p>
            <a:fld id="{0C913308-F349-4B6D-A68A-DD1791B4A57B}" type="slidenum">
              <a:rPr lang="zh-CN" altLang="en-US" smtClean="0"/>
              <a:pPr/>
              <a:t>‹#›</a:t>
            </a:fld>
            <a:endParaRPr lang="zh-CN" altLang="en-US"/>
          </a:p>
        </p:txBody>
      </p:sp>
      <p:sp>
        <p:nvSpPr>
          <p:cNvPr id="5" name="Rectangle 36"/>
          <p:cNvSpPr>
            <a:spLocks noGrp="1" noChangeArrowheads="1"/>
          </p:cNvSpPr>
          <p:nvPr>
            <p:ph type="ftr" sz="quarter" idx="11"/>
          </p:nvPr>
        </p:nvSpPr>
        <p:spPr>
          <a:ln/>
        </p:spPr>
        <p:txBody>
          <a:bodyPr/>
          <a:lstStyle>
            <a:lvl1pPr>
              <a:defRPr/>
            </a:lvl1pPr>
          </a:lstStyle>
          <a:p>
            <a:endParaRPr lang="zh-CN" altLang="en-US"/>
          </a:p>
        </p:txBody>
      </p:sp>
      <p:sp>
        <p:nvSpPr>
          <p:cNvPr id="6" name="Rectangle 37"/>
          <p:cNvSpPr>
            <a:spLocks noGrp="1" noChangeArrowheads="1"/>
          </p:cNvSpPr>
          <p:nvPr>
            <p:ph type="dt" sz="half" idx="12"/>
          </p:nvPr>
        </p:nvSpPr>
        <p:spPr>
          <a:ln/>
        </p:spPr>
        <p:txBody>
          <a:bodyPr/>
          <a:lstStyle>
            <a:lvl1pPr>
              <a:defRPr/>
            </a:lvl1pPr>
          </a:lstStyle>
          <a:p>
            <a:fld id="{530820CF-B880-4189-942D-D702A7CBA730}" type="datetimeFigureOut">
              <a:rPr lang="zh-CN" altLang="en-US" smtClean="0"/>
              <a:pPr/>
              <a:t>2023/11/12</a:t>
            </a:fld>
            <a:endParaRPr lang="zh-CN" altLang="en-US"/>
          </a:p>
        </p:txBody>
      </p:sp>
    </p:spTree>
    <p:extLst>
      <p:ext uri="{BB962C8B-B14F-4D97-AF65-F5344CB8AC3E}">
        <p14:creationId xmlns:p14="http://schemas.microsoft.com/office/powerpoint/2010/main" val="331848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5"/>
          <p:cNvSpPr>
            <a:spLocks noGrp="1" noChangeArrowheads="1"/>
          </p:cNvSpPr>
          <p:nvPr>
            <p:ph type="sldNum" sz="quarter" idx="10"/>
          </p:nvPr>
        </p:nvSpPr>
        <p:spPr>
          <a:ln/>
        </p:spPr>
        <p:txBody>
          <a:bodyPr/>
          <a:lstStyle>
            <a:lvl1pPr>
              <a:defRPr/>
            </a:lvl1pPr>
          </a:lstStyle>
          <a:p>
            <a:fld id="{0C913308-F349-4B6D-A68A-DD1791B4A57B}" type="slidenum">
              <a:rPr lang="zh-CN" altLang="en-US" smtClean="0"/>
              <a:pPr/>
              <a:t>‹#›</a:t>
            </a:fld>
            <a:endParaRPr lang="zh-CN" altLang="en-US"/>
          </a:p>
        </p:txBody>
      </p:sp>
      <p:sp>
        <p:nvSpPr>
          <p:cNvPr id="5" name="Rectangle 36"/>
          <p:cNvSpPr>
            <a:spLocks noGrp="1" noChangeArrowheads="1"/>
          </p:cNvSpPr>
          <p:nvPr>
            <p:ph type="ftr" sz="quarter" idx="11"/>
          </p:nvPr>
        </p:nvSpPr>
        <p:spPr>
          <a:ln/>
        </p:spPr>
        <p:txBody>
          <a:bodyPr/>
          <a:lstStyle>
            <a:lvl1pPr>
              <a:defRPr/>
            </a:lvl1pPr>
          </a:lstStyle>
          <a:p>
            <a:endParaRPr lang="zh-CN" altLang="en-US"/>
          </a:p>
        </p:txBody>
      </p:sp>
      <p:sp>
        <p:nvSpPr>
          <p:cNvPr id="6" name="Rectangle 37"/>
          <p:cNvSpPr>
            <a:spLocks noGrp="1" noChangeArrowheads="1"/>
          </p:cNvSpPr>
          <p:nvPr>
            <p:ph type="dt" sz="half" idx="12"/>
          </p:nvPr>
        </p:nvSpPr>
        <p:spPr>
          <a:ln/>
        </p:spPr>
        <p:txBody>
          <a:bodyPr/>
          <a:lstStyle>
            <a:lvl1pPr>
              <a:defRPr/>
            </a:lvl1pPr>
          </a:lstStyle>
          <a:p>
            <a:fld id="{530820CF-B880-4189-942D-D702A7CBA730}" type="datetimeFigureOut">
              <a:rPr lang="zh-CN" altLang="en-US" smtClean="0"/>
              <a:pPr/>
              <a:t>2023/11/12</a:t>
            </a:fld>
            <a:endParaRPr lang="zh-CN" altLang="en-US"/>
          </a:p>
        </p:txBody>
      </p:sp>
    </p:spTree>
    <p:extLst>
      <p:ext uri="{BB962C8B-B14F-4D97-AF65-F5344CB8AC3E}">
        <p14:creationId xmlns:p14="http://schemas.microsoft.com/office/powerpoint/2010/main" val="80283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35"/>
          <p:cNvSpPr>
            <a:spLocks noGrp="1" noChangeArrowheads="1"/>
          </p:cNvSpPr>
          <p:nvPr>
            <p:ph type="sldNum" sz="quarter" idx="10"/>
          </p:nvPr>
        </p:nvSpPr>
        <p:spPr>
          <a:ln/>
        </p:spPr>
        <p:txBody>
          <a:bodyPr/>
          <a:lstStyle>
            <a:lvl1pPr>
              <a:defRPr/>
            </a:lvl1pPr>
          </a:lstStyle>
          <a:p>
            <a:fld id="{0C913308-F349-4B6D-A68A-DD1791B4A57B}" type="slidenum">
              <a:rPr lang="zh-CN" altLang="en-US" smtClean="0"/>
              <a:pPr/>
              <a:t>‹#›</a:t>
            </a:fld>
            <a:endParaRPr lang="zh-CN" altLang="en-US"/>
          </a:p>
        </p:txBody>
      </p:sp>
      <p:sp>
        <p:nvSpPr>
          <p:cNvPr id="5" name="Rectangle 36"/>
          <p:cNvSpPr>
            <a:spLocks noGrp="1" noChangeArrowheads="1"/>
          </p:cNvSpPr>
          <p:nvPr>
            <p:ph type="ftr" sz="quarter" idx="11"/>
          </p:nvPr>
        </p:nvSpPr>
        <p:spPr>
          <a:ln/>
        </p:spPr>
        <p:txBody>
          <a:bodyPr/>
          <a:lstStyle>
            <a:lvl1pPr>
              <a:defRPr/>
            </a:lvl1pPr>
          </a:lstStyle>
          <a:p>
            <a:endParaRPr lang="zh-CN" altLang="en-US"/>
          </a:p>
        </p:txBody>
      </p:sp>
      <p:sp>
        <p:nvSpPr>
          <p:cNvPr id="6" name="Rectangle 37"/>
          <p:cNvSpPr>
            <a:spLocks noGrp="1" noChangeArrowheads="1"/>
          </p:cNvSpPr>
          <p:nvPr>
            <p:ph type="dt" sz="half" idx="12"/>
          </p:nvPr>
        </p:nvSpPr>
        <p:spPr>
          <a:ln/>
        </p:spPr>
        <p:txBody>
          <a:bodyPr/>
          <a:lstStyle>
            <a:lvl1pPr>
              <a:defRPr/>
            </a:lvl1pPr>
          </a:lstStyle>
          <a:p>
            <a:fld id="{530820CF-B880-4189-942D-D702A7CBA730}" type="datetimeFigureOut">
              <a:rPr lang="zh-CN" altLang="en-US" smtClean="0"/>
              <a:pPr/>
              <a:t>2023/11/12</a:t>
            </a:fld>
            <a:endParaRPr lang="zh-CN" altLang="en-US"/>
          </a:p>
        </p:txBody>
      </p:sp>
    </p:spTree>
    <p:extLst>
      <p:ext uri="{BB962C8B-B14F-4D97-AF65-F5344CB8AC3E}">
        <p14:creationId xmlns:p14="http://schemas.microsoft.com/office/powerpoint/2010/main" val="3961081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825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021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35"/>
          <p:cNvSpPr>
            <a:spLocks noGrp="1" noChangeArrowheads="1"/>
          </p:cNvSpPr>
          <p:nvPr>
            <p:ph type="sldNum" sz="quarter" idx="10"/>
          </p:nvPr>
        </p:nvSpPr>
        <p:spPr>
          <a:ln/>
        </p:spPr>
        <p:txBody>
          <a:bodyPr/>
          <a:lstStyle>
            <a:lvl1pPr>
              <a:defRPr/>
            </a:lvl1pPr>
          </a:lstStyle>
          <a:p>
            <a:fld id="{0C913308-F349-4B6D-A68A-DD1791B4A57B}" type="slidenum">
              <a:rPr lang="zh-CN" altLang="en-US" smtClean="0"/>
              <a:pPr/>
              <a:t>‹#›</a:t>
            </a:fld>
            <a:endParaRPr lang="zh-CN" altLang="en-US"/>
          </a:p>
        </p:txBody>
      </p:sp>
      <p:sp>
        <p:nvSpPr>
          <p:cNvPr id="6" name="Rectangle 36"/>
          <p:cNvSpPr>
            <a:spLocks noGrp="1" noChangeArrowheads="1"/>
          </p:cNvSpPr>
          <p:nvPr>
            <p:ph type="ftr" sz="quarter" idx="11"/>
          </p:nvPr>
        </p:nvSpPr>
        <p:spPr>
          <a:ln/>
        </p:spPr>
        <p:txBody>
          <a:bodyPr/>
          <a:lstStyle>
            <a:lvl1pPr>
              <a:defRPr/>
            </a:lvl1pPr>
          </a:lstStyle>
          <a:p>
            <a:endParaRPr lang="zh-CN" altLang="en-US"/>
          </a:p>
        </p:txBody>
      </p:sp>
      <p:sp>
        <p:nvSpPr>
          <p:cNvPr id="7" name="Rectangle 37"/>
          <p:cNvSpPr>
            <a:spLocks noGrp="1" noChangeArrowheads="1"/>
          </p:cNvSpPr>
          <p:nvPr>
            <p:ph type="dt" sz="half" idx="12"/>
          </p:nvPr>
        </p:nvSpPr>
        <p:spPr>
          <a:ln/>
        </p:spPr>
        <p:txBody>
          <a:bodyPr/>
          <a:lstStyle>
            <a:lvl1pPr>
              <a:defRPr/>
            </a:lvl1pPr>
          </a:lstStyle>
          <a:p>
            <a:fld id="{530820CF-B880-4189-942D-D702A7CBA730}" type="datetimeFigureOut">
              <a:rPr lang="zh-CN" altLang="en-US" smtClean="0"/>
              <a:pPr/>
              <a:t>2023/11/12</a:t>
            </a:fld>
            <a:endParaRPr lang="zh-CN" altLang="en-US"/>
          </a:p>
        </p:txBody>
      </p:sp>
    </p:spTree>
    <p:extLst>
      <p:ext uri="{BB962C8B-B14F-4D97-AF65-F5344CB8AC3E}">
        <p14:creationId xmlns:p14="http://schemas.microsoft.com/office/powerpoint/2010/main" val="359469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35"/>
          <p:cNvSpPr>
            <a:spLocks noGrp="1" noChangeArrowheads="1"/>
          </p:cNvSpPr>
          <p:nvPr>
            <p:ph type="sldNum" sz="quarter" idx="10"/>
          </p:nvPr>
        </p:nvSpPr>
        <p:spPr>
          <a:ln/>
        </p:spPr>
        <p:txBody>
          <a:bodyPr/>
          <a:lstStyle>
            <a:lvl1pPr>
              <a:defRPr/>
            </a:lvl1pPr>
          </a:lstStyle>
          <a:p>
            <a:fld id="{0C913308-F349-4B6D-A68A-DD1791B4A57B}" type="slidenum">
              <a:rPr lang="zh-CN" altLang="en-US" smtClean="0"/>
              <a:pPr/>
              <a:t>‹#›</a:t>
            </a:fld>
            <a:endParaRPr lang="zh-CN" altLang="en-US"/>
          </a:p>
        </p:txBody>
      </p:sp>
      <p:sp>
        <p:nvSpPr>
          <p:cNvPr id="4" name="Rectangle 36"/>
          <p:cNvSpPr>
            <a:spLocks noGrp="1" noChangeArrowheads="1"/>
          </p:cNvSpPr>
          <p:nvPr>
            <p:ph type="ftr" sz="quarter" idx="11"/>
          </p:nvPr>
        </p:nvSpPr>
        <p:spPr>
          <a:ln/>
        </p:spPr>
        <p:txBody>
          <a:bodyPr/>
          <a:lstStyle>
            <a:lvl1pPr>
              <a:defRPr/>
            </a:lvl1pPr>
          </a:lstStyle>
          <a:p>
            <a:endParaRPr lang="zh-CN" altLang="en-US"/>
          </a:p>
        </p:txBody>
      </p:sp>
      <p:sp>
        <p:nvSpPr>
          <p:cNvPr id="5" name="Rectangle 37"/>
          <p:cNvSpPr>
            <a:spLocks noGrp="1" noChangeArrowheads="1"/>
          </p:cNvSpPr>
          <p:nvPr>
            <p:ph type="dt" sz="half" idx="12"/>
          </p:nvPr>
        </p:nvSpPr>
        <p:spPr>
          <a:ln/>
        </p:spPr>
        <p:txBody>
          <a:bodyPr/>
          <a:lstStyle>
            <a:lvl1pPr>
              <a:defRPr/>
            </a:lvl1pPr>
          </a:lstStyle>
          <a:p>
            <a:fld id="{530820CF-B880-4189-942D-D702A7CBA730}" type="datetimeFigureOut">
              <a:rPr lang="zh-CN" altLang="en-US" smtClean="0"/>
              <a:pPr/>
              <a:t>2023/11/12</a:t>
            </a:fld>
            <a:endParaRPr lang="zh-CN" altLang="en-US"/>
          </a:p>
        </p:txBody>
      </p:sp>
    </p:spTree>
    <p:extLst>
      <p:ext uri="{BB962C8B-B14F-4D97-AF65-F5344CB8AC3E}">
        <p14:creationId xmlns:p14="http://schemas.microsoft.com/office/powerpoint/2010/main" val="160660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5"/>
          <p:cNvSpPr>
            <a:spLocks noGrp="1" noChangeArrowheads="1"/>
          </p:cNvSpPr>
          <p:nvPr>
            <p:ph type="sldNum" sz="quarter" idx="10"/>
          </p:nvPr>
        </p:nvSpPr>
        <p:spPr>
          <a:ln/>
        </p:spPr>
        <p:txBody>
          <a:bodyPr/>
          <a:lstStyle>
            <a:lvl1pPr>
              <a:defRPr/>
            </a:lvl1pPr>
          </a:lstStyle>
          <a:p>
            <a:fld id="{0C913308-F349-4B6D-A68A-DD1791B4A57B}" type="slidenum">
              <a:rPr lang="zh-CN" altLang="en-US" smtClean="0"/>
              <a:pPr/>
              <a:t>‹#›</a:t>
            </a:fld>
            <a:endParaRPr lang="zh-CN" altLang="en-US"/>
          </a:p>
        </p:txBody>
      </p:sp>
      <p:sp>
        <p:nvSpPr>
          <p:cNvPr id="3" name="Rectangle 36"/>
          <p:cNvSpPr>
            <a:spLocks noGrp="1" noChangeArrowheads="1"/>
          </p:cNvSpPr>
          <p:nvPr>
            <p:ph type="ftr" sz="quarter" idx="11"/>
          </p:nvPr>
        </p:nvSpPr>
        <p:spPr>
          <a:ln/>
        </p:spPr>
        <p:txBody>
          <a:bodyPr/>
          <a:lstStyle>
            <a:lvl1pPr>
              <a:defRPr/>
            </a:lvl1pPr>
          </a:lstStyle>
          <a:p>
            <a:endParaRPr lang="zh-CN" altLang="en-US"/>
          </a:p>
        </p:txBody>
      </p:sp>
      <p:sp>
        <p:nvSpPr>
          <p:cNvPr id="4" name="Rectangle 37"/>
          <p:cNvSpPr>
            <a:spLocks noGrp="1" noChangeArrowheads="1"/>
          </p:cNvSpPr>
          <p:nvPr>
            <p:ph type="dt" sz="half" idx="12"/>
          </p:nvPr>
        </p:nvSpPr>
        <p:spPr>
          <a:ln/>
        </p:spPr>
        <p:txBody>
          <a:bodyPr/>
          <a:lstStyle>
            <a:lvl1pPr>
              <a:defRPr/>
            </a:lvl1pPr>
          </a:lstStyle>
          <a:p>
            <a:fld id="{530820CF-B880-4189-942D-D702A7CBA730}" type="datetimeFigureOut">
              <a:rPr lang="zh-CN" altLang="en-US" smtClean="0"/>
              <a:pPr/>
              <a:t>2023/11/12</a:t>
            </a:fld>
            <a:endParaRPr lang="zh-CN" altLang="en-US"/>
          </a:p>
        </p:txBody>
      </p:sp>
    </p:spTree>
    <p:extLst>
      <p:ext uri="{BB962C8B-B14F-4D97-AF65-F5344CB8AC3E}">
        <p14:creationId xmlns:p14="http://schemas.microsoft.com/office/powerpoint/2010/main" val="205683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45" y="868708"/>
            <a:ext cx="3008313" cy="1075845"/>
          </a:xfrm>
        </p:spPr>
        <p:txBody>
          <a:bodyPr anchor="b"/>
          <a:lstStyle>
            <a:lvl1pPr algn="l">
              <a:defRPr sz="1800" b="1"/>
            </a:lvl1pPr>
          </a:lstStyle>
          <a:p>
            <a:r>
              <a:rPr lang="zh-CN" altLang="en-US"/>
              <a:t>单击此处编辑母版标题样式</a:t>
            </a:r>
            <a:endParaRPr lang="zh-CN" altLang="en-US" dirty="0"/>
          </a:p>
        </p:txBody>
      </p:sp>
      <p:sp>
        <p:nvSpPr>
          <p:cNvPr id="3" name="内容占位符 2"/>
          <p:cNvSpPr>
            <a:spLocks noGrp="1"/>
          </p:cNvSpPr>
          <p:nvPr>
            <p:ph idx="1"/>
          </p:nvPr>
        </p:nvSpPr>
        <p:spPr>
          <a:xfrm>
            <a:off x="3575095" y="850951"/>
            <a:ext cx="5111750" cy="5418910"/>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文本占位符 3"/>
          <p:cNvSpPr>
            <a:spLocks noGrp="1"/>
          </p:cNvSpPr>
          <p:nvPr>
            <p:ph type="body" sz="half" idx="2"/>
          </p:nvPr>
        </p:nvSpPr>
        <p:spPr>
          <a:xfrm>
            <a:off x="457245" y="1926796"/>
            <a:ext cx="3008313" cy="4343065"/>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35"/>
          <p:cNvSpPr>
            <a:spLocks noGrp="1" noChangeArrowheads="1"/>
          </p:cNvSpPr>
          <p:nvPr>
            <p:ph type="sldNum" sz="quarter" idx="10"/>
          </p:nvPr>
        </p:nvSpPr>
        <p:spPr>
          <a:ln/>
        </p:spPr>
        <p:txBody>
          <a:bodyPr/>
          <a:lstStyle>
            <a:lvl1pPr>
              <a:defRPr/>
            </a:lvl1pPr>
          </a:lstStyle>
          <a:p>
            <a:fld id="{0C913308-F349-4B6D-A68A-DD1791B4A57B}" type="slidenum">
              <a:rPr lang="zh-CN" altLang="en-US" smtClean="0"/>
              <a:pPr/>
              <a:t>‹#›</a:t>
            </a:fld>
            <a:endParaRPr lang="zh-CN" altLang="en-US"/>
          </a:p>
        </p:txBody>
      </p:sp>
      <p:sp>
        <p:nvSpPr>
          <p:cNvPr id="6" name="Rectangle 36"/>
          <p:cNvSpPr>
            <a:spLocks noGrp="1" noChangeArrowheads="1"/>
          </p:cNvSpPr>
          <p:nvPr>
            <p:ph type="ftr" sz="quarter" idx="11"/>
          </p:nvPr>
        </p:nvSpPr>
        <p:spPr>
          <a:ln/>
        </p:spPr>
        <p:txBody>
          <a:bodyPr/>
          <a:lstStyle>
            <a:lvl1pPr>
              <a:defRPr/>
            </a:lvl1pPr>
          </a:lstStyle>
          <a:p>
            <a:endParaRPr lang="zh-CN" altLang="en-US"/>
          </a:p>
        </p:txBody>
      </p:sp>
      <p:sp>
        <p:nvSpPr>
          <p:cNvPr id="7" name="Rectangle 37"/>
          <p:cNvSpPr>
            <a:spLocks noGrp="1" noChangeArrowheads="1"/>
          </p:cNvSpPr>
          <p:nvPr>
            <p:ph type="dt" sz="half" idx="12"/>
          </p:nvPr>
        </p:nvSpPr>
        <p:spPr>
          <a:ln/>
        </p:spPr>
        <p:txBody>
          <a:bodyPr/>
          <a:lstStyle>
            <a:lvl1pPr>
              <a:defRPr/>
            </a:lvl1pPr>
          </a:lstStyle>
          <a:p>
            <a:fld id="{530820CF-B880-4189-942D-D702A7CBA730}" type="datetimeFigureOut">
              <a:rPr lang="zh-CN" altLang="en-US" smtClean="0"/>
              <a:pPr/>
              <a:t>2023/11/12</a:t>
            </a:fld>
            <a:endParaRPr lang="zh-CN" altLang="en-US"/>
          </a:p>
        </p:txBody>
      </p:sp>
    </p:spTree>
    <p:extLst>
      <p:ext uri="{BB962C8B-B14F-4D97-AF65-F5344CB8AC3E}">
        <p14:creationId xmlns:p14="http://schemas.microsoft.com/office/powerpoint/2010/main" val="267766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35"/>
          <p:cNvSpPr>
            <a:spLocks noGrp="1" noChangeArrowheads="1"/>
          </p:cNvSpPr>
          <p:nvPr>
            <p:ph type="sldNum" sz="quarter" idx="10"/>
          </p:nvPr>
        </p:nvSpPr>
        <p:spPr>
          <a:ln/>
        </p:spPr>
        <p:txBody>
          <a:bodyPr/>
          <a:lstStyle>
            <a:lvl1pPr>
              <a:defRPr/>
            </a:lvl1pPr>
          </a:lstStyle>
          <a:p>
            <a:fld id="{0C913308-F349-4B6D-A68A-DD1791B4A57B}" type="slidenum">
              <a:rPr lang="zh-CN" altLang="en-US" smtClean="0"/>
              <a:pPr/>
              <a:t>‹#›</a:t>
            </a:fld>
            <a:endParaRPr lang="zh-CN" altLang="en-US"/>
          </a:p>
        </p:txBody>
      </p:sp>
      <p:sp>
        <p:nvSpPr>
          <p:cNvPr id="6" name="Rectangle 36"/>
          <p:cNvSpPr>
            <a:spLocks noGrp="1" noChangeArrowheads="1"/>
          </p:cNvSpPr>
          <p:nvPr>
            <p:ph type="ftr" sz="quarter" idx="11"/>
          </p:nvPr>
        </p:nvSpPr>
        <p:spPr>
          <a:ln/>
        </p:spPr>
        <p:txBody>
          <a:bodyPr/>
          <a:lstStyle>
            <a:lvl1pPr>
              <a:defRPr/>
            </a:lvl1pPr>
          </a:lstStyle>
          <a:p>
            <a:endParaRPr lang="zh-CN" altLang="en-US"/>
          </a:p>
        </p:txBody>
      </p:sp>
      <p:sp>
        <p:nvSpPr>
          <p:cNvPr id="7" name="Rectangle 37"/>
          <p:cNvSpPr>
            <a:spLocks noGrp="1" noChangeArrowheads="1"/>
          </p:cNvSpPr>
          <p:nvPr>
            <p:ph type="dt" sz="half" idx="12"/>
          </p:nvPr>
        </p:nvSpPr>
        <p:spPr>
          <a:ln/>
        </p:spPr>
        <p:txBody>
          <a:bodyPr/>
          <a:lstStyle>
            <a:lvl1pPr>
              <a:defRPr/>
            </a:lvl1pPr>
          </a:lstStyle>
          <a:p>
            <a:fld id="{530820CF-B880-4189-942D-D702A7CBA730}" type="datetimeFigureOut">
              <a:rPr lang="zh-CN" altLang="en-US" smtClean="0"/>
              <a:pPr/>
              <a:t>2023/11/12</a:t>
            </a:fld>
            <a:endParaRPr lang="zh-CN" altLang="en-US"/>
          </a:p>
        </p:txBody>
      </p:sp>
    </p:spTree>
    <p:extLst>
      <p:ext uri="{BB962C8B-B14F-4D97-AF65-F5344CB8AC3E}">
        <p14:creationId xmlns:p14="http://schemas.microsoft.com/office/powerpoint/2010/main" val="396482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5"/>
          <p:cNvSpPr>
            <a:spLocks noGrp="1" noChangeArrowheads="1"/>
          </p:cNvSpPr>
          <p:nvPr>
            <p:ph type="sldNum" sz="quarter" idx="10"/>
          </p:nvPr>
        </p:nvSpPr>
        <p:spPr>
          <a:ln/>
        </p:spPr>
        <p:txBody>
          <a:bodyPr/>
          <a:lstStyle>
            <a:lvl1pPr>
              <a:defRPr/>
            </a:lvl1pPr>
          </a:lstStyle>
          <a:p>
            <a:fld id="{0C913308-F349-4B6D-A68A-DD1791B4A57B}" type="slidenum">
              <a:rPr lang="zh-CN" altLang="en-US" smtClean="0"/>
              <a:pPr/>
              <a:t>‹#›</a:t>
            </a:fld>
            <a:endParaRPr lang="zh-CN" altLang="en-US"/>
          </a:p>
        </p:txBody>
      </p:sp>
      <p:sp>
        <p:nvSpPr>
          <p:cNvPr id="5" name="Rectangle 36"/>
          <p:cNvSpPr>
            <a:spLocks noGrp="1" noChangeArrowheads="1"/>
          </p:cNvSpPr>
          <p:nvPr>
            <p:ph type="ftr" sz="quarter" idx="11"/>
          </p:nvPr>
        </p:nvSpPr>
        <p:spPr>
          <a:ln/>
        </p:spPr>
        <p:txBody>
          <a:bodyPr/>
          <a:lstStyle>
            <a:lvl1pPr>
              <a:defRPr/>
            </a:lvl1pPr>
          </a:lstStyle>
          <a:p>
            <a:endParaRPr lang="zh-CN" altLang="en-US"/>
          </a:p>
        </p:txBody>
      </p:sp>
      <p:sp>
        <p:nvSpPr>
          <p:cNvPr id="6" name="Rectangle 37"/>
          <p:cNvSpPr>
            <a:spLocks noGrp="1" noChangeArrowheads="1"/>
          </p:cNvSpPr>
          <p:nvPr>
            <p:ph type="dt" sz="half" idx="12"/>
          </p:nvPr>
        </p:nvSpPr>
        <p:spPr>
          <a:ln/>
        </p:spPr>
        <p:txBody>
          <a:bodyPr/>
          <a:lstStyle>
            <a:lvl1pPr>
              <a:defRPr/>
            </a:lvl1pPr>
          </a:lstStyle>
          <a:p>
            <a:fld id="{530820CF-B880-4189-942D-D702A7CBA730}" type="datetimeFigureOut">
              <a:rPr lang="zh-CN" altLang="en-US" smtClean="0"/>
              <a:pPr/>
              <a:t>2023/11/12</a:t>
            </a:fld>
            <a:endParaRPr lang="zh-CN" altLang="en-US"/>
          </a:p>
        </p:txBody>
      </p:sp>
    </p:spTree>
    <p:extLst>
      <p:ext uri="{BB962C8B-B14F-4D97-AF65-F5344CB8AC3E}">
        <p14:creationId xmlns:p14="http://schemas.microsoft.com/office/powerpoint/2010/main" val="379762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563" y="593725"/>
            <a:ext cx="86868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单击此处编辑母版标题样式</a:t>
            </a:r>
            <a:endParaRPr lang="en-US" altLang="zh-CN"/>
          </a:p>
        </p:txBody>
      </p:sp>
      <p:sp>
        <p:nvSpPr>
          <p:cNvPr id="1027" name="Rectangle 3"/>
          <p:cNvSpPr>
            <a:spLocks noGrp="1" noChangeArrowheads="1"/>
          </p:cNvSpPr>
          <p:nvPr>
            <p:ph type="body" idx="1"/>
          </p:nvPr>
        </p:nvSpPr>
        <p:spPr bwMode="auto">
          <a:xfrm>
            <a:off x="182563" y="1874838"/>
            <a:ext cx="86868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p:txBody>
      </p:sp>
      <p:sp>
        <p:nvSpPr>
          <p:cNvPr id="1028" name="Line 25"/>
          <p:cNvSpPr>
            <a:spLocks noChangeShapeType="1"/>
          </p:cNvSpPr>
          <p:nvPr/>
        </p:nvSpPr>
        <p:spPr bwMode="auto">
          <a:xfrm flipV="1">
            <a:off x="274638" y="549275"/>
            <a:ext cx="859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9" name="Rectangle 6"/>
          <p:cNvSpPr>
            <a:spLocks noChangeArrowheads="1"/>
          </p:cNvSpPr>
          <p:nvPr/>
        </p:nvSpPr>
        <p:spPr bwMode="black">
          <a:xfrm>
            <a:off x="7589838" y="6537325"/>
            <a:ext cx="1371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r"/>
            <a:r>
              <a:rPr lang="en-US" altLang="zh-CN" sz="800">
                <a:ea typeface="宋体" charset="-122"/>
              </a:rPr>
              <a:t>© 2012 IBM Corporation</a:t>
            </a:r>
            <a:endParaRPr lang="en-US" altLang="zh-CN" sz="1800">
              <a:ea typeface="宋体" charset="-122"/>
            </a:endParaRPr>
          </a:p>
        </p:txBody>
      </p:sp>
      <p:sp>
        <p:nvSpPr>
          <p:cNvPr id="1030" name="Text Box 46"/>
          <p:cNvSpPr txBox="1">
            <a:spLocks noChangeArrowheads="1"/>
          </p:cNvSpPr>
          <p:nvPr/>
        </p:nvSpPr>
        <p:spPr bwMode="auto">
          <a:xfrm>
            <a:off x="182563" y="136525"/>
            <a:ext cx="4297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Aft>
                <a:spcPts val="900"/>
              </a:spcAft>
              <a:defRPr/>
            </a:pPr>
            <a:r>
              <a:rPr lang="zh-CN" altLang="en-US" sz="1000">
                <a:ea typeface="宋体" charset="-122"/>
              </a:rPr>
              <a:t>智慧的地球</a:t>
            </a:r>
            <a:endParaRPr lang="en-US" altLang="zh-CN" sz="1800">
              <a:ea typeface="宋体" charset="-122"/>
            </a:endParaRPr>
          </a:p>
        </p:txBody>
      </p:sp>
      <p:sp>
        <p:nvSpPr>
          <p:cNvPr id="1059" name="Rectangle 35"/>
          <p:cNvSpPr>
            <a:spLocks noGrp="1" noChangeArrowheads="1"/>
          </p:cNvSpPr>
          <p:nvPr>
            <p:ph type="sldNum" sz="quarter" idx="4"/>
          </p:nvPr>
        </p:nvSpPr>
        <p:spPr bwMode="black">
          <a:xfrm>
            <a:off x="182563" y="6537325"/>
            <a:ext cx="366712"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800">
                <a:ea typeface="宋体" charset="-122"/>
                <a:cs typeface="Arial" charset="0"/>
              </a:defRPr>
            </a:lvl1pPr>
          </a:lstStyle>
          <a:p>
            <a:fld id="{0C913308-F349-4B6D-A68A-DD1791B4A57B}" type="slidenum">
              <a:rPr lang="zh-CN" altLang="en-US" smtClean="0"/>
              <a:pPr/>
              <a:t>‹#›</a:t>
            </a:fld>
            <a:endParaRPr lang="zh-CN" altLang="en-US"/>
          </a:p>
        </p:txBody>
      </p:sp>
      <p:sp>
        <p:nvSpPr>
          <p:cNvPr id="1060" name="Rectangle 36"/>
          <p:cNvSpPr>
            <a:spLocks noGrp="1" noChangeArrowheads="1"/>
          </p:cNvSpPr>
          <p:nvPr>
            <p:ph type="ftr" sz="quarter" idx="3"/>
          </p:nvPr>
        </p:nvSpPr>
        <p:spPr bwMode="auto">
          <a:xfrm>
            <a:off x="1554163" y="6537325"/>
            <a:ext cx="59436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800">
                <a:ea typeface="宋体" charset="-122"/>
                <a:cs typeface="Arial" charset="0"/>
              </a:defRPr>
            </a:lvl1pPr>
          </a:lstStyle>
          <a:p>
            <a:endParaRPr lang="zh-CN" altLang="en-US"/>
          </a:p>
        </p:txBody>
      </p:sp>
      <p:sp>
        <p:nvSpPr>
          <p:cNvPr id="1061" name="Rectangle 37"/>
          <p:cNvSpPr>
            <a:spLocks noGrp="1" noChangeArrowheads="1"/>
          </p:cNvSpPr>
          <p:nvPr>
            <p:ph type="dt" sz="half" idx="2"/>
          </p:nvPr>
        </p:nvSpPr>
        <p:spPr bwMode="auto">
          <a:xfrm>
            <a:off x="549275" y="6537325"/>
            <a:ext cx="10048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800">
                <a:ea typeface="宋体" charset="-122"/>
                <a:cs typeface="Arial" charset="0"/>
              </a:defRPr>
            </a:lvl1pPr>
          </a:lstStyle>
          <a:p>
            <a:fld id="{530820CF-B880-4189-942D-D702A7CBA730}" type="datetimeFigureOut">
              <a:rPr lang="zh-CN" altLang="en-US" smtClean="0"/>
              <a:pPr/>
              <a:t>2023/11/12</a:t>
            </a:fld>
            <a:endParaRPr lang="zh-CN" altLang="en-US"/>
          </a:p>
        </p:txBody>
      </p:sp>
      <p:pic>
        <p:nvPicPr>
          <p:cNvPr id="1034" name="Picture 40" descr="5300_IBMpos_black_PPT_bkg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83575" y="228600"/>
            <a:ext cx="5857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fontAlgn="base" hangingPunct="1">
        <a:lnSpc>
          <a:spcPct val="90000"/>
        </a:lnSpc>
        <a:spcBef>
          <a:spcPct val="0"/>
        </a:spcBef>
        <a:spcAft>
          <a:spcPct val="0"/>
        </a:spcAft>
        <a:defRPr sz="2200">
          <a:solidFill>
            <a:schemeClr val="hlink"/>
          </a:solidFill>
          <a:latin typeface="+mj-lt"/>
          <a:ea typeface="+mj-ea"/>
          <a:cs typeface="+mj-cs"/>
        </a:defRPr>
      </a:lvl1pPr>
      <a:lvl2pPr algn="l" rtl="0" eaLnBrk="1" fontAlgn="base" hangingPunct="1">
        <a:lnSpc>
          <a:spcPct val="90000"/>
        </a:lnSpc>
        <a:spcBef>
          <a:spcPct val="0"/>
        </a:spcBef>
        <a:spcAft>
          <a:spcPct val="0"/>
        </a:spcAft>
        <a:defRPr sz="2200">
          <a:solidFill>
            <a:schemeClr val="hlink"/>
          </a:solidFill>
          <a:latin typeface="Arial" charset="0"/>
        </a:defRPr>
      </a:lvl2pPr>
      <a:lvl3pPr algn="l" rtl="0" eaLnBrk="1" fontAlgn="base" hangingPunct="1">
        <a:lnSpc>
          <a:spcPct val="90000"/>
        </a:lnSpc>
        <a:spcBef>
          <a:spcPct val="0"/>
        </a:spcBef>
        <a:spcAft>
          <a:spcPct val="0"/>
        </a:spcAft>
        <a:defRPr sz="2200">
          <a:solidFill>
            <a:schemeClr val="hlink"/>
          </a:solidFill>
          <a:latin typeface="Arial" charset="0"/>
        </a:defRPr>
      </a:lvl3pPr>
      <a:lvl4pPr algn="l" rtl="0" eaLnBrk="1" fontAlgn="base" hangingPunct="1">
        <a:lnSpc>
          <a:spcPct val="90000"/>
        </a:lnSpc>
        <a:spcBef>
          <a:spcPct val="0"/>
        </a:spcBef>
        <a:spcAft>
          <a:spcPct val="0"/>
        </a:spcAft>
        <a:defRPr sz="2200">
          <a:solidFill>
            <a:schemeClr val="hlink"/>
          </a:solidFill>
          <a:latin typeface="Arial" charset="0"/>
        </a:defRPr>
      </a:lvl4pPr>
      <a:lvl5pPr algn="l" rtl="0" eaLnBrk="1" fontAlgn="base" hangingPunct="1">
        <a:lnSpc>
          <a:spcPct val="90000"/>
        </a:lnSpc>
        <a:spcBef>
          <a:spcPct val="0"/>
        </a:spcBef>
        <a:spcAft>
          <a:spcPct val="0"/>
        </a:spcAft>
        <a:defRPr sz="2200">
          <a:solidFill>
            <a:schemeClr val="hlink"/>
          </a:solidFill>
          <a:latin typeface="Arial" charset="0"/>
        </a:defRPr>
      </a:lvl5pPr>
      <a:lvl6pPr marL="457200" algn="l" rtl="0" eaLnBrk="1" fontAlgn="base" hangingPunct="1">
        <a:lnSpc>
          <a:spcPct val="90000"/>
        </a:lnSpc>
        <a:spcBef>
          <a:spcPct val="0"/>
        </a:spcBef>
        <a:spcAft>
          <a:spcPct val="0"/>
        </a:spcAft>
        <a:defRPr sz="2200">
          <a:solidFill>
            <a:schemeClr val="hlink"/>
          </a:solidFill>
          <a:latin typeface="Arial" charset="0"/>
        </a:defRPr>
      </a:lvl6pPr>
      <a:lvl7pPr marL="914400" algn="l" rtl="0" eaLnBrk="1" fontAlgn="base" hangingPunct="1">
        <a:lnSpc>
          <a:spcPct val="90000"/>
        </a:lnSpc>
        <a:spcBef>
          <a:spcPct val="0"/>
        </a:spcBef>
        <a:spcAft>
          <a:spcPct val="0"/>
        </a:spcAft>
        <a:defRPr sz="2200">
          <a:solidFill>
            <a:schemeClr val="hlink"/>
          </a:solidFill>
          <a:latin typeface="Arial" charset="0"/>
        </a:defRPr>
      </a:lvl7pPr>
      <a:lvl8pPr marL="1371600" algn="l" rtl="0" eaLnBrk="1" fontAlgn="base" hangingPunct="1">
        <a:lnSpc>
          <a:spcPct val="90000"/>
        </a:lnSpc>
        <a:spcBef>
          <a:spcPct val="0"/>
        </a:spcBef>
        <a:spcAft>
          <a:spcPct val="0"/>
        </a:spcAft>
        <a:defRPr sz="2200">
          <a:solidFill>
            <a:schemeClr val="hlink"/>
          </a:solidFill>
          <a:latin typeface="Arial" charset="0"/>
        </a:defRPr>
      </a:lvl8pPr>
      <a:lvl9pPr marL="1828800" algn="l" rtl="0" eaLnBrk="1" fontAlgn="base" hangingPunct="1">
        <a:lnSpc>
          <a:spcPct val="90000"/>
        </a:lnSpc>
        <a:spcBef>
          <a:spcPct val="0"/>
        </a:spcBef>
        <a:spcAft>
          <a:spcPct val="0"/>
        </a:spcAft>
        <a:defRPr sz="2200">
          <a:solidFill>
            <a:schemeClr val="hlink"/>
          </a:solidFill>
          <a:latin typeface="Arial" charset="0"/>
        </a:defRPr>
      </a:lvl9pPr>
    </p:titleStyle>
    <p:bodyStyle>
      <a:lvl1pPr marL="173038" indent="-173038" algn="l" rtl="0" eaLnBrk="1" fontAlgn="base" hangingPunct="1">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1" fontAlgn="base" hangingPunct="1">
        <a:spcBef>
          <a:spcPct val="20000"/>
        </a:spcBef>
        <a:spcAft>
          <a:spcPct val="0"/>
        </a:spcAft>
        <a:buClr>
          <a:schemeClr val="tx1"/>
        </a:buClr>
        <a:buFont typeface="Arial" charset="0"/>
        <a:buChar char="–"/>
        <a:defRPr sz="1600">
          <a:solidFill>
            <a:schemeClr val="tx1"/>
          </a:solidFill>
          <a:latin typeface="+mn-lt"/>
        </a:defRPr>
      </a:lvl2pPr>
      <a:lvl3pPr marL="855663" indent="-173038" algn="l" rtl="0" eaLnBrk="1" fontAlgn="base" hangingPunct="1">
        <a:spcBef>
          <a:spcPct val="20000"/>
        </a:spcBef>
        <a:spcAft>
          <a:spcPct val="0"/>
        </a:spcAft>
        <a:buClr>
          <a:schemeClr val="tx1"/>
        </a:buClr>
        <a:buChar char="•"/>
        <a:defRPr sz="1600">
          <a:solidFill>
            <a:schemeClr val="tx1"/>
          </a:solidFill>
          <a:latin typeface="+mn-lt"/>
        </a:defRPr>
      </a:lvl3pPr>
      <a:lvl4pPr marL="1203325" indent="-173038" algn="l" rtl="0" eaLnBrk="1" fontAlgn="base" hangingPunct="1">
        <a:spcBef>
          <a:spcPct val="20000"/>
        </a:spcBef>
        <a:spcAft>
          <a:spcPct val="0"/>
        </a:spcAft>
        <a:buClr>
          <a:schemeClr val="bg1"/>
        </a:buClr>
        <a:defRPr sz="1600">
          <a:solidFill>
            <a:schemeClr val="bg1"/>
          </a:solidFill>
          <a:latin typeface="+mn-lt"/>
        </a:defRPr>
      </a:lvl4pPr>
      <a:lvl5pPr marL="1539875" indent="-163513" algn="l" rtl="0" eaLnBrk="1" fontAlgn="base" hangingPunct="1">
        <a:spcBef>
          <a:spcPct val="20000"/>
        </a:spcBef>
        <a:spcAft>
          <a:spcPct val="0"/>
        </a:spcAft>
        <a:buClr>
          <a:schemeClr val="bg1"/>
        </a:buClr>
        <a:buChar char="»"/>
        <a:defRPr sz="1600">
          <a:solidFill>
            <a:schemeClr val="bg1"/>
          </a:solidFill>
          <a:latin typeface="+mn-lt"/>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1.xml"/><Relationship Id="rId13" Type="http://schemas.openxmlformats.org/officeDocument/2006/relationships/slide" Target="slide59.xml"/><Relationship Id="rId18" Type="http://schemas.openxmlformats.org/officeDocument/2006/relationships/slide" Target="slide3.xml"/><Relationship Id="rId3" Type="http://schemas.openxmlformats.org/officeDocument/2006/relationships/image" Target="../media/image3.png"/><Relationship Id="rId21" Type="http://schemas.openxmlformats.org/officeDocument/2006/relationships/slide" Target="slide14.xml"/><Relationship Id="rId7" Type="http://schemas.openxmlformats.org/officeDocument/2006/relationships/slide" Target="slide91.xml"/><Relationship Id="rId12" Type="http://schemas.openxmlformats.org/officeDocument/2006/relationships/slide" Target="slide26.xml"/><Relationship Id="rId17" Type="http://schemas.openxmlformats.org/officeDocument/2006/relationships/slide" Target="slide56.xml"/><Relationship Id="rId2" Type="http://schemas.openxmlformats.org/officeDocument/2006/relationships/notesSlide" Target="../notesSlides/notesSlide2.xml"/><Relationship Id="rId16" Type="http://schemas.openxmlformats.org/officeDocument/2006/relationships/slide" Target="slide24.xml"/><Relationship Id="rId20" Type="http://schemas.openxmlformats.org/officeDocument/2006/relationships/slide" Target="slide9.xml"/><Relationship Id="rId1" Type="http://schemas.openxmlformats.org/officeDocument/2006/relationships/slideLayout" Target="../slideLayouts/slideLayout5.xml"/><Relationship Id="rId6" Type="http://schemas.openxmlformats.org/officeDocument/2006/relationships/slide" Target="slide84.xml"/><Relationship Id="rId11" Type="http://schemas.openxmlformats.org/officeDocument/2006/relationships/slide" Target="slide20.xml"/><Relationship Id="rId5" Type="http://schemas.openxmlformats.org/officeDocument/2006/relationships/slide" Target="slide83.xml"/><Relationship Id="rId15" Type="http://schemas.openxmlformats.org/officeDocument/2006/relationships/slide" Target="slide55.xml"/><Relationship Id="rId23" Type="http://schemas.openxmlformats.org/officeDocument/2006/relationships/slide" Target="slide18.xml"/><Relationship Id="rId10" Type="http://schemas.openxmlformats.org/officeDocument/2006/relationships/slide" Target="slide78.xml"/><Relationship Id="rId19" Type="http://schemas.openxmlformats.org/officeDocument/2006/relationships/slide" Target="slide7.xml"/><Relationship Id="rId4" Type="http://schemas.openxmlformats.org/officeDocument/2006/relationships/hyperlink" Target="http://method.ibm.com/" TargetMode="External"/><Relationship Id="rId9" Type="http://schemas.openxmlformats.org/officeDocument/2006/relationships/slide" Target="slide100.xml"/><Relationship Id="rId14" Type="http://schemas.openxmlformats.org/officeDocument/2006/relationships/slide" Target="slide32.xml"/><Relationship Id="rId22"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_rels/slide7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7.png"/><Relationship Id="rId3" Type="http://schemas.openxmlformats.org/officeDocument/2006/relationships/image" Target="../media/image34.png"/><Relationship Id="rId21" Type="http://schemas.openxmlformats.org/officeDocument/2006/relationships/image" Target="../media/image52.png"/><Relationship Id="rId34" Type="http://schemas.openxmlformats.org/officeDocument/2006/relationships/slide" Target="slide2.xml"/><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6.png"/><Relationship Id="rId33" Type="http://schemas.openxmlformats.org/officeDocument/2006/relationships/image" Target="../media/image64.png"/><Relationship Id="rId2" Type="http://schemas.openxmlformats.org/officeDocument/2006/relationships/image" Target="../media/image33.png"/><Relationship Id="rId16" Type="http://schemas.openxmlformats.org/officeDocument/2006/relationships/image" Target="../media/image47.png"/><Relationship Id="rId20" Type="http://schemas.openxmlformats.org/officeDocument/2006/relationships/image" Target="../media/image51.png"/><Relationship Id="rId29"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5.png"/><Relationship Id="rId32" Type="http://schemas.openxmlformats.org/officeDocument/2006/relationships/image" Target="../media/image63.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10" Type="http://schemas.openxmlformats.org/officeDocument/2006/relationships/image" Target="../media/image41.png"/><Relationship Id="rId19" Type="http://schemas.openxmlformats.org/officeDocument/2006/relationships/image" Target="../media/image50.png"/><Relationship Id="rId31" Type="http://schemas.openxmlformats.org/officeDocument/2006/relationships/image" Target="../media/image62.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58.png"/><Relationship Id="rId30" Type="http://schemas.openxmlformats.org/officeDocument/2006/relationships/image" Target="../media/image61.png"/><Relationship Id="rId3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XX</a:t>
            </a:r>
            <a:r>
              <a:rPr lang="zh-CN" altLang="en-US" dirty="0"/>
              <a:t>市人口基础信息库</a:t>
            </a:r>
            <a:br>
              <a:rPr lang="en-US" altLang="zh-CN" dirty="0"/>
            </a:br>
            <a:r>
              <a:rPr lang="en-US" altLang="zh-CN" dirty="0"/>
              <a:t>IBM</a:t>
            </a:r>
            <a:r>
              <a:rPr lang="zh-CN" altLang="en-US" dirty="0"/>
              <a:t>方案建议书</a:t>
            </a:r>
          </a:p>
        </p:txBody>
      </p:sp>
    </p:spTree>
    <p:extLst>
      <p:ext uri="{BB962C8B-B14F-4D97-AF65-F5344CB8AC3E}">
        <p14:creationId xmlns:p14="http://schemas.microsoft.com/office/powerpoint/2010/main" val="2315143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Current Interface Environment</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1206578593"/>
              </p:ext>
            </p:extLst>
          </p:nvPr>
        </p:nvGraphicFramePr>
        <p:xfrm>
          <a:off x="360190" y="1052736"/>
          <a:ext cx="8136904" cy="5493817"/>
        </p:xfrm>
        <a:graphic>
          <a:graphicData uri="http://schemas.openxmlformats.org/drawingml/2006/table">
            <a:tbl>
              <a:tblPr>
                <a:tableStyleId>{616DA210-FB5B-4158-B5E0-FEB733F419BA}</a:tableStyleId>
              </a:tblPr>
              <a:tblGrid>
                <a:gridCol w="899442">
                  <a:extLst>
                    <a:ext uri="{9D8B030D-6E8A-4147-A177-3AD203B41FA5}">
                      <a16:colId xmlns:a16="http://schemas.microsoft.com/office/drawing/2014/main" val="20000"/>
                    </a:ext>
                  </a:extLst>
                </a:gridCol>
                <a:gridCol w="3023878">
                  <a:extLst>
                    <a:ext uri="{9D8B030D-6E8A-4147-A177-3AD203B41FA5}">
                      <a16:colId xmlns:a16="http://schemas.microsoft.com/office/drawing/2014/main" val="20001"/>
                    </a:ext>
                  </a:extLst>
                </a:gridCol>
                <a:gridCol w="2016682">
                  <a:extLst>
                    <a:ext uri="{9D8B030D-6E8A-4147-A177-3AD203B41FA5}">
                      <a16:colId xmlns:a16="http://schemas.microsoft.com/office/drawing/2014/main" val="20002"/>
                    </a:ext>
                  </a:extLst>
                </a:gridCol>
                <a:gridCol w="2196902">
                  <a:extLst>
                    <a:ext uri="{9D8B030D-6E8A-4147-A177-3AD203B41FA5}">
                      <a16:colId xmlns:a16="http://schemas.microsoft.com/office/drawing/2014/main" val="20003"/>
                    </a:ext>
                  </a:extLst>
                </a:gridCol>
              </a:tblGrid>
              <a:tr h="159997">
                <a:tc>
                  <a:txBody>
                    <a:bodyPr/>
                    <a:lstStyle/>
                    <a:p>
                      <a:pPr algn="ctr">
                        <a:spcAft>
                          <a:spcPts val="0"/>
                        </a:spcAft>
                      </a:pPr>
                      <a:r>
                        <a:rPr lang="zh-CN" sz="1400" b="1" kern="100" dirty="0">
                          <a:effectLst/>
                          <a:latin typeface="宋体" pitchFamily="2" charset="-122"/>
                          <a:ea typeface="宋体" pitchFamily="2" charset="-122"/>
                        </a:rPr>
                        <a:t>单位名称</a:t>
                      </a:r>
                      <a:endParaRPr lang="zh-CN" sz="1400" b="1" kern="100" dirty="0">
                        <a:effectLst/>
                        <a:latin typeface="宋体" pitchFamily="2" charset="-122"/>
                        <a:ea typeface="宋体" pitchFamily="2" charset="-122"/>
                        <a:cs typeface="Times New Roman"/>
                      </a:endParaRPr>
                    </a:p>
                  </a:txBody>
                  <a:tcPr marL="68570" marR="68570" marT="0" marB="0">
                    <a:solidFill>
                      <a:srgbClr val="EAEAEA"/>
                    </a:solidFill>
                  </a:tcPr>
                </a:tc>
                <a:tc>
                  <a:txBody>
                    <a:bodyPr/>
                    <a:lstStyle/>
                    <a:p>
                      <a:pPr algn="ctr">
                        <a:spcAft>
                          <a:spcPts val="0"/>
                        </a:spcAft>
                      </a:pPr>
                      <a:r>
                        <a:rPr lang="zh-CN" sz="1400" b="1" kern="100">
                          <a:effectLst/>
                          <a:latin typeface="宋体" pitchFamily="2" charset="-122"/>
                          <a:ea typeface="宋体" pitchFamily="2" charset="-122"/>
                        </a:rPr>
                        <a:t>数据采集业务系统</a:t>
                      </a:r>
                      <a:endParaRPr lang="zh-CN" sz="1400" b="1" kern="100">
                        <a:effectLst/>
                        <a:latin typeface="宋体" pitchFamily="2" charset="-122"/>
                        <a:ea typeface="宋体" pitchFamily="2" charset="-122"/>
                        <a:cs typeface="Times New Roman"/>
                      </a:endParaRPr>
                    </a:p>
                  </a:txBody>
                  <a:tcPr marL="68570" marR="68570" marT="0" marB="0">
                    <a:solidFill>
                      <a:srgbClr val="EAEAEA"/>
                    </a:solidFill>
                  </a:tcPr>
                </a:tc>
                <a:tc>
                  <a:txBody>
                    <a:bodyPr/>
                    <a:lstStyle/>
                    <a:p>
                      <a:pPr algn="ctr">
                        <a:spcAft>
                          <a:spcPts val="0"/>
                        </a:spcAft>
                      </a:pPr>
                      <a:r>
                        <a:rPr lang="zh-CN" sz="1400" b="1" kern="100">
                          <a:effectLst/>
                          <a:latin typeface="宋体" pitchFamily="2" charset="-122"/>
                          <a:ea typeface="宋体" pitchFamily="2" charset="-122"/>
                        </a:rPr>
                        <a:t>系统网络环境</a:t>
                      </a:r>
                      <a:endParaRPr lang="zh-CN" sz="1400" b="1" kern="100">
                        <a:effectLst/>
                        <a:latin typeface="宋体" pitchFamily="2" charset="-122"/>
                        <a:ea typeface="宋体" pitchFamily="2" charset="-122"/>
                        <a:cs typeface="Times New Roman"/>
                      </a:endParaRPr>
                    </a:p>
                  </a:txBody>
                  <a:tcPr marL="68570" marR="68570"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数据对接策略</a:t>
                      </a:r>
                      <a:endParaRPr lang="zh-CN" sz="1400" b="1" kern="100" dirty="0">
                        <a:effectLst/>
                        <a:latin typeface="宋体" pitchFamily="2" charset="-122"/>
                        <a:ea typeface="宋体" pitchFamily="2" charset="-122"/>
                        <a:cs typeface="Times New Roman"/>
                      </a:endParaRPr>
                    </a:p>
                  </a:txBody>
                  <a:tcPr marL="68570" marR="68570" marT="0" marB="0">
                    <a:solidFill>
                      <a:srgbClr val="EAEAEA"/>
                    </a:solidFill>
                  </a:tcPr>
                </a:tc>
                <a:extLst>
                  <a:ext uri="{0D108BD9-81ED-4DB2-BD59-A6C34878D82A}">
                    <a16:rowId xmlns:a16="http://schemas.microsoft.com/office/drawing/2014/main" val="10000"/>
                  </a:ext>
                </a:extLst>
              </a:tr>
              <a:tr h="159997">
                <a:tc>
                  <a:txBody>
                    <a:bodyPr/>
                    <a:lstStyle/>
                    <a:p>
                      <a:pPr algn="just">
                        <a:spcAft>
                          <a:spcPts val="0"/>
                        </a:spcAft>
                      </a:pPr>
                      <a:r>
                        <a:rPr lang="zh-CN" sz="1400" kern="100">
                          <a:effectLst/>
                          <a:latin typeface="宋体" pitchFamily="2" charset="-122"/>
                          <a:ea typeface="宋体" pitchFamily="2" charset="-122"/>
                        </a:rPr>
                        <a:t>发改委</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dirty="0">
                          <a:effectLst/>
                          <a:latin typeface="宋体" pitchFamily="2" charset="-122"/>
                          <a:ea typeface="宋体" pitchFamily="2" charset="-122"/>
                        </a:rPr>
                        <a:t>无</a:t>
                      </a:r>
                      <a:endParaRPr lang="zh-CN" sz="1400" kern="100" dirty="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dirty="0">
                          <a:effectLst/>
                          <a:latin typeface="宋体" pitchFamily="2" charset="-122"/>
                          <a:ea typeface="宋体" pitchFamily="2" charset="-122"/>
                        </a:rPr>
                        <a:t>政务外网</a:t>
                      </a:r>
                      <a:endParaRPr lang="zh-CN" sz="1400" kern="100" dirty="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dirty="0" err="1">
                          <a:effectLst/>
                          <a:latin typeface="宋体" pitchFamily="2" charset="-122"/>
                          <a:ea typeface="宋体" pitchFamily="2" charset="-122"/>
                        </a:rPr>
                        <a:t>webservice</a:t>
                      </a:r>
                      <a:r>
                        <a:rPr lang="zh-CN" sz="1400" kern="100" dirty="0">
                          <a:effectLst/>
                          <a:latin typeface="宋体" pitchFamily="2" charset="-122"/>
                          <a:ea typeface="宋体" pitchFamily="2" charset="-122"/>
                        </a:rPr>
                        <a:t>方式数据共享</a:t>
                      </a:r>
                      <a:endParaRPr lang="zh-CN" sz="1400" kern="100" dirty="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1"/>
                  </a:ext>
                </a:extLst>
              </a:tr>
              <a:tr h="159997">
                <a:tc>
                  <a:txBody>
                    <a:bodyPr/>
                    <a:lstStyle/>
                    <a:p>
                      <a:pPr algn="just">
                        <a:spcAft>
                          <a:spcPts val="0"/>
                        </a:spcAft>
                      </a:pPr>
                      <a:r>
                        <a:rPr lang="zh-CN" sz="1400" kern="100">
                          <a:effectLst/>
                          <a:latin typeface="宋体" pitchFamily="2" charset="-122"/>
                          <a:ea typeface="宋体" pitchFamily="2" charset="-122"/>
                        </a:rPr>
                        <a:t>经信委</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无</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dirty="0" err="1">
                          <a:effectLst/>
                          <a:latin typeface="宋体" pitchFamily="2" charset="-122"/>
                          <a:ea typeface="宋体" pitchFamily="2" charset="-122"/>
                        </a:rPr>
                        <a:t>webservice</a:t>
                      </a:r>
                      <a:r>
                        <a:rPr lang="zh-CN" sz="1400" kern="100" dirty="0">
                          <a:effectLst/>
                          <a:latin typeface="宋体" pitchFamily="2" charset="-122"/>
                          <a:ea typeface="宋体" pitchFamily="2" charset="-122"/>
                        </a:rPr>
                        <a:t>方式数据共享</a:t>
                      </a:r>
                      <a:endParaRPr lang="zh-CN" sz="1400" kern="100" dirty="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2"/>
                  </a:ext>
                </a:extLst>
              </a:tr>
              <a:tr h="319995">
                <a:tc>
                  <a:txBody>
                    <a:bodyPr/>
                    <a:lstStyle/>
                    <a:p>
                      <a:pPr algn="just">
                        <a:spcAft>
                          <a:spcPts val="0"/>
                        </a:spcAft>
                      </a:pPr>
                      <a:r>
                        <a:rPr lang="zh-CN" sz="1400" kern="100">
                          <a:effectLst/>
                          <a:latin typeface="宋体" pitchFamily="2" charset="-122"/>
                          <a:ea typeface="宋体" pitchFamily="2" charset="-122"/>
                        </a:rPr>
                        <a:t>公安局</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公安专网</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dirty="0">
                          <a:effectLst/>
                          <a:latin typeface="宋体" pitchFamily="2" charset="-122"/>
                          <a:ea typeface="宋体" pitchFamily="2" charset="-122"/>
                        </a:rPr>
                        <a:t>前置机数据采集，</a:t>
                      </a:r>
                      <a:r>
                        <a:rPr lang="en-US" sz="1400" kern="100" dirty="0" err="1">
                          <a:effectLst/>
                          <a:latin typeface="宋体" pitchFamily="2" charset="-122"/>
                          <a:ea typeface="宋体" pitchFamily="2" charset="-122"/>
                        </a:rPr>
                        <a:t>webservice</a:t>
                      </a:r>
                      <a:r>
                        <a:rPr lang="zh-CN" sz="1400" kern="100" dirty="0">
                          <a:effectLst/>
                          <a:latin typeface="宋体" pitchFamily="2" charset="-122"/>
                          <a:ea typeface="宋体" pitchFamily="2" charset="-122"/>
                        </a:rPr>
                        <a:t>方式数据共享</a:t>
                      </a:r>
                      <a:endParaRPr lang="zh-CN" sz="1400" kern="100" dirty="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3"/>
                  </a:ext>
                </a:extLst>
              </a:tr>
              <a:tr h="479992">
                <a:tc>
                  <a:txBody>
                    <a:bodyPr/>
                    <a:lstStyle/>
                    <a:p>
                      <a:pPr algn="just">
                        <a:spcAft>
                          <a:spcPts val="0"/>
                        </a:spcAft>
                      </a:pPr>
                      <a:r>
                        <a:rPr lang="zh-CN" sz="1400" kern="100">
                          <a:effectLst/>
                          <a:latin typeface="宋体" pitchFamily="2" charset="-122"/>
                          <a:ea typeface="宋体" pitchFamily="2" charset="-122"/>
                        </a:rPr>
                        <a:t>计生委</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a:effectLst/>
                          <a:latin typeface="宋体" pitchFamily="2" charset="-122"/>
                          <a:ea typeface="宋体" pitchFamily="2" charset="-122"/>
                        </a:rPr>
                        <a:t>1.</a:t>
                      </a:r>
                      <a:r>
                        <a:rPr lang="zh-CN" sz="1400" kern="100">
                          <a:effectLst/>
                          <a:latin typeface="宋体" pitchFamily="2" charset="-122"/>
                          <a:ea typeface="宋体" pitchFamily="2" charset="-122"/>
                        </a:rPr>
                        <a:t>计生人口综合查询系统</a:t>
                      </a:r>
                    </a:p>
                    <a:p>
                      <a:pPr algn="just">
                        <a:spcAft>
                          <a:spcPts val="0"/>
                        </a:spcAft>
                      </a:pPr>
                      <a:r>
                        <a:rPr lang="en-US" sz="1400" kern="100">
                          <a:effectLst/>
                          <a:latin typeface="宋体" pitchFamily="2" charset="-122"/>
                          <a:ea typeface="宋体" pitchFamily="2" charset="-122"/>
                        </a:rPr>
                        <a:t>2.</a:t>
                      </a:r>
                      <a:r>
                        <a:rPr lang="zh-CN" sz="1400" kern="100">
                          <a:effectLst/>
                          <a:latin typeface="宋体" pitchFamily="2" charset="-122"/>
                          <a:ea typeface="宋体" pitchFamily="2" charset="-122"/>
                        </a:rPr>
                        <a:t>计生综合业务系统</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政务外网，计生综合业务系统数据在省里</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dirty="0">
                          <a:effectLst/>
                          <a:latin typeface="宋体" pitchFamily="2" charset="-122"/>
                          <a:ea typeface="宋体" pitchFamily="2" charset="-122"/>
                        </a:rPr>
                        <a:t>前置机数据采集，</a:t>
                      </a:r>
                      <a:r>
                        <a:rPr lang="en-US" sz="1400" kern="100" dirty="0" err="1">
                          <a:effectLst/>
                          <a:latin typeface="宋体" pitchFamily="2" charset="-122"/>
                          <a:ea typeface="宋体" pitchFamily="2" charset="-122"/>
                        </a:rPr>
                        <a:t>webservice</a:t>
                      </a:r>
                      <a:r>
                        <a:rPr lang="zh-CN" sz="1400" kern="100" dirty="0">
                          <a:effectLst/>
                          <a:latin typeface="宋体" pitchFamily="2" charset="-122"/>
                          <a:ea typeface="宋体" pitchFamily="2" charset="-122"/>
                        </a:rPr>
                        <a:t>方式数据共享</a:t>
                      </a:r>
                      <a:endParaRPr lang="zh-CN" sz="1400" kern="100" dirty="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4"/>
                  </a:ext>
                </a:extLst>
              </a:tr>
              <a:tr h="799987">
                <a:tc>
                  <a:txBody>
                    <a:bodyPr/>
                    <a:lstStyle/>
                    <a:p>
                      <a:pPr algn="just">
                        <a:spcAft>
                          <a:spcPts val="0"/>
                        </a:spcAft>
                      </a:pPr>
                      <a:r>
                        <a:rPr lang="zh-CN" sz="1400" kern="100">
                          <a:effectLst/>
                          <a:latin typeface="宋体" pitchFamily="2" charset="-122"/>
                          <a:ea typeface="宋体" pitchFamily="2" charset="-122"/>
                        </a:rPr>
                        <a:t>民政局</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dirty="0">
                          <a:effectLst/>
                          <a:latin typeface="宋体" pitchFamily="2" charset="-122"/>
                          <a:ea typeface="宋体" pitchFamily="2" charset="-122"/>
                        </a:rPr>
                        <a:t>1.</a:t>
                      </a:r>
                      <a:r>
                        <a:rPr lang="zh-CN" sz="1400" kern="100" dirty="0">
                          <a:effectLst/>
                          <a:latin typeface="宋体" pitchFamily="2" charset="-122"/>
                          <a:ea typeface="宋体" pitchFamily="2" charset="-122"/>
                        </a:rPr>
                        <a:t>民政部婚姻登记系统</a:t>
                      </a:r>
                    </a:p>
                    <a:p>
                      <a:pPr algn="just">
                        <a:spcAft>
                          <a:spcPts val="0"/>
                        </a:spcAft>
                      </a:pPr>
                      <a:r>
                        <a:rPr lang="en-US" sz="1400" kern="100" dirty="0">
                          <a:effectLst/>
                          <a:latin typeface="宋体" pitchFamily="2" charset="-122"/>
                          <a:ea typeface="宋体" pitchFamily="2" charset="-122"/>
                        </a:rPr>
                        <a:t>2.</a:t>
                      </a:r>
                      <a:r>
                        <a:rPr lang="en-US" altLang="zh-CN" sz="1400" kern="100" dirty="0">
                          <a:effectLst/>
                          <a:latin typeface="宋体" pitchFamily="2" charset="-122"/>
                          <a:ea typeface="宋体" pitchFamily="2" charset="-122"/>
                        </a:rPr>
                        <a:t>XX</a:t>
                      </a:r>
                      <a:r>
                        <a:rPr lang="zh-CN" sz="1400" kern="100" dirty="0">
                          <a:effectLst/>
                          <a:latin typeface="宋体" pitchFamily="2" charset="-122"/>
                          <a:ea typeface="宋体" pitchFamily="2" charset="-122"/>
                        </a:rPr>
                        <a:t>民政局殡葬业务系统</a:t>
                      </a:r>
                    </a:p>
                    <a:p>
                      <a:pPr algn="just">
                        <a:spcAft>
                          <a:spcPts val="0"/>
                        </a:spcAft>
                      </a:pPr>
                      <a:r>
                        <a:rPr lang="en-US" sz="1400" kern="100" dirty="0">
                          <a:effectLst/>
                          <a:latin typeface="宋体" pitchFamily="2" charset="-122"/>
                          <a:ea typeface="宋体" pitchFamily="2" charset="-122"/>
                        </a:rPr>
                        <a:t>3.</a:t>
                      </a:r>
                      <a:r>
                        <a:rPr lang="zh-CN" sz="1400" kern="100" dirty="0">
                          <a:effectLst/>
                          <a:latin typeface="宋体" pitchFamily="2" charset="-122"/>
                          <a:ea typeface="宋体" pitchFamily="2" charset="-122"/>
                        </a:rPr>
                        <a:t>民政部低保系统</a:t>
                      </a:r>
                    </a:p>
                    <a:p>
                      <a:pPr algn="just">
                        <a:spcAft>
                          <a:spcPts val="0"/>
                        </a:spcAft>
                      </a:pPr>
                      <a:r>
                        <a:rPr lang="en-US" sz="1400" kern="100" dirty="0">
                          <a:effectLst/>
                          <a:latin typeface="宋体" pitchFamily="2" charset="-122"/>
                          <a:ea typeface="宋体" pitchFamily="2" charset="-122"/>
                        </a:rPr>
                        <a:t>4.</a:t>
                      </a:r>
                      <a:r>
                        <a:rPr lang="en-US" altLang="zh-CN" sz="1400" kern="100" dirty="0">
                          <a:effectLst/>
                          <a:latin typeface="宋体" pitchFamily="2" charset="-122"/>
                          <a:ea typeface="宋体" pitchFamily="2" charset="-122"/>
                        </a:rPr>
                        <a:t>XX</a:t>
                      </a:r>
                      <a:r>
                        <a:rPr lang="zh-CN" sz="1400" kern="100" dirty="0">
                          <a:effectLst/>
                          <a:latin typeface="宋体" pitchFamily="2" charset="-122"/>
                          <a:ea typeface="宋体" pitchFamily="2" charset="-122"/>
                        </a:rPr>
                        <a:t>民政局养老管理系统</a:t>
                      </a:r>
                    </a:p>
                    <a:p>
                      <a:pPr algn="just">
                        <a:spcAft>
                          <a:spcPts val="0"/>
                        </a:spcAft>
                      </a:pPr>
                      <a:r>
                        <a:rPr lang="en-US" sz="1400" kern="100" dirty="0">
                          <a:effectLst/>
                          <a:latin typeface="宋体" pitchFamily="2" charset="-122"/>
                          <a:ea typeface="宋体" pitchFamily="2" charset="-122"/>
                        </a:rPr>
                        <a:t>5.</a:t>
                      </a:r>
                      <a:r>
                        <a:rPr lang="zh-CN" sz="1400" kern="100" dirty="0">
                          <a:effectLst/>
                          <a:latin typeface="宋体" pitchFamily="2" charset="-122"/>
                          <a:ea typeface="宋体" pitchFamily="2" charset="-122"/>
                        </a:rPr>
                        <a:t>民政部流浪人员管理系统</a:t>
                      </a:r>
                      <a:endParaRPr lang="zh-CN" sz="1400" kern="100" dirty="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政务外网，非本地开发的业务系统数据不落地</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dirty="0">
                          <a:effectLst/>
                          <a:latin typeface="宋体" pitchFamily="2" charset="-122"/>
                          <a:ea typeface="宋体" pitchFamily="2" charset="-122"/>
                        </a:rPr>
                        <a:t>前置机数据采集，</a:t>
                      </a:r>
                      <a:r>
                        <a:rPr lang="en-US" sz="1400" kern="100" dirty="0" err="1">
                          <a:effectLst/>
                          <a:latin typeface="宋体" pitchFamily="2" charset="-122"/>
                          <a:ea typeface="宋体" pitchFamily="2" charset="-122"/>
                        </a:rPr>
                        <a:t>webservice</a:t>
                      </a:r>
                      <a:r>
                        <a:rPr lang="zh-CN" sz="1400" kern="100" dirty="0">
                          <a:effectLst/>
                          <a:latin typeface="宋体" pitchFamily="2" charset="-122"/>
                          <a:ea typeface="宋体" pitchFamily="2" charset="-122"/>
                        </a:rPr>
                        <a:t>方式数据共享</a:t>
                      </a:r>
                      <a:endParaRPr lang="zh-CN" sz="1400" kern="100" dirty="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5"/>
                  </a:ext>
                </a:extLst>
              </a:tr>
              <a:tr h="479992">
                <a:tc>
                  <a:txBody>
                    <a:bodyPr/>
                    <a:lstStyle/>
                    <a:p>
                      <a:pPr algn="just">
                        <a:spcAft>
                          <a:spcPts val="0"/>
                        </a:spcAft>
                      </a:pPr>
                      <a:r>
                        <a:rPr lang="zh-CN" sz="1400" kern="100">
                          <a:effectLst/>
                          <a:latin typeface="宋体" pitchFamily="2" charset="-122"/>
                          <a:ea typeface="宋体" pitchFamily="2" charset="-122"/>
                        </a:rPr>
                        <a:t>人社局</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altLang="zh-CN" sz="1400" kern="100" dirty="0">
                          <a:effectLst/>
                          <a:latin typeface="宋体" pitchFamily="2" charset="-122"/>
                          <a:ea typeface="宋体" pitchFamily="2" charset="-122"/>
                        </a:rPr>
                        <a:t>XX</a:t>
                      </a:r>
                      <a:r>
                        <a:rPr lang="zh-CN" sz="1400" kern="100" dirty="0">
                          <a:effectLst/>
                          <a:latin typeface="宋体" pitchFamily="2" charset="-122"/>
                          <a:ea typeface="宋体" pitchFamily="2" charset="-122"/>
                        </a:rPr>
                        <a:t>人力资源和社会保障一体化平台系统</a:t>
                      </a:r>
                      <a:endParaRPr lang="zh-CN" sz="1400" kern="100" dirty="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社保专网、政务外网</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需单独拉专线利用前置机数据采集，数据共享可使用</a:t>
                      </a:r>
                      <a:r>
                        <a:rPr lang="en-US" sz="1400" kern="100">
                          <a:effectLst/>
                          <a:latin typeface="宋体" pitchFamily="2" charset="-122"/>
                          <a:ea typeface="宋体" pitchFamily="2" charset="-122"/>
                        </a:rPr>
                        <a:t>webservice</a:t>
                      </a:r>
                      <a:r>
                        <a:rPr lang="zh-CN" sz="1400" kern="100">
                          <a:effectLst/>
                          <a:latin typeface="宋体" pitchFamily="2" charset="-122"/>
                          <a:ea typeface="宋体" pitchFamily="2" charset="-122"/>
                        </a:rPr>
                        <a:t>方式</a:t>
                      </a:r>
                      <a:endParaRPr lang="zh-CN" sz="1400" kern="10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6"/>
                  </a:ext>
                </a:extLst>
              </a:tr>
              <a:tr h="319995">
                <a:tc>
                  <a:txBody>
                    <a:bodyPr/>
                    <a:lstStyle/>
                    <a:p>
                      <a:pPr algn="just">
                        <a:spcAft>
                          <a:spcPts val="0"/>
                        </a:spcAft>
                      </a:pPr>
                      <a:r>
                        <a:rPr lang="zh-CN" sz="1400" kern="100">
                          <a:effectLst/>
                          <a:latin typeface="宋体" pitchFamily="2" charset="-122"/>
                          <a:ea typeface="宋体" pitchFamily="2" charset="-122"/>
                        </a:rPr>
                        <a:t>卫生局</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altLang="zh-CN" sz="1400" kern="100" dirty="0">
                          <a:effectLst/>
                          <a:latin typeface="宋体" pitchFamily="2" charset="-122"/>
                          <a:ea typeface="宋体" pitchFamily="2" charset="-122"/>
                        </a:rPr>
                        <a:t>XX</a:t>
                      </a:r>
                      <a:r>
                        <a:rPr lang="zh-CN" sz="1400" kern="100" dirty="0">
                          <a:effectLst/>
                          <a:latin typeface="宋体" pitchFamily="2" charset="-122"/>
                          <a:ea typeface="宋体" pitchFamily="2" charset="-122"/>
                        </a:rPr>
                        <a:t>市区域卫生信息平台</a:t>
                      </a:r>
                      <a:endParaRPr lang="zh-CN" sz="1400" kern="100" dirty="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卫生城域网、政务外网</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7"/>
                  </a:ext>
                </a:extLst>
              </a:tr>
              <a:tr h="319995">
                <a:tc>
                  <a:txBody>
                    <a:bodyPr/>
                    <a:lstStyle/>
                    <a:p>
                      <a:pPr algn="just">
                        <a:spcAft>
                          <a:spcPts val="0"/>
                        </a:spcAft>
                      </a:pPr>
                      <a:r>
                        <a:rPr lang="zh-CN" sz="1400" kern="100">
                          <a:effectLst/>
                          <a:latin typeface="宋体" pitchFamily="2" charset="-122"/>
                          <a:ea typeface="宋体" pitchFamily="2" charset="-122"/>
                        </a:rPr>
                        <a:t>教育局</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altLang="zh-CN" sz="1400" kern="100" dirty="0">
                          <a:effectLst/>
                          <a:latin typeface="宋体" pitchFamily="2" charset="-122"/>
                          <a:ea typeface="宋体" pitchFamily="2" charset="-122"/>
                        </a:rPr>
                        <a:t>XX</a:t>
                      </a:r>
                      <a:r>
                        <a:rPr lang="zh-CN" sz="1400" kern="100" dirty="0">
                          <a:effectLst/>
                          <a:latin typeface="宋体" pitchFamily="2" charset="-122"/>
                          <a:ea typeface="宋体" pitchFamily="2" charset="-122"/>
                        </a:rPr>
                        <a:t>市教育信息中心数据库</a:t>
                      </a:r>
                      <a:endParaRPr lang="zh-CN" sz="1400" kern="100" dirty="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教育城域网、政务外网</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8"/>
                  </a:ext>
                </a:extLst>
              </a:tr>
              <a:tr h="319995">
                <a:tc>
                  <a:txBody>
                    <a:bodyPr/>
                    <a:lstStyle/>
                    <a:p>
                      <a:pPr algn="just">
                        <a:spcAft>
                          <a:spcPts val="0"/>
                        </a:spcAft>
                      </a:pPr>
                      <a:r>
                        <a:rPr lang="zh-CN" sz="1400" kern="100">
                          <a:effectLst/>
                          <a:latin typeface="宋体" pitchFamily="2" charset="-122"/>
                          <a:ea typeface="宋体" pitchFamily="2" charset="-122"/>
                        </a:rPr>
                        <a:t>工商局</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省工商业务登记系统</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工商专网和政务外网</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9"/>
                  </a:ext>
                </a:extLst>
              </a:tr>
              <a:tr h="319995">
                <a:tc>
                  <a:txBody>
                    <a:bodyPr/>
                    <a:lstStyle/>
                    <a:p>
                      <a:pPr algn="just">
                        <a:spcAft>
                          <a:spcPts val="0"/>
                        </a:spcAft>
                      </a:pPr>
                      <a:r>
                        <a:rPr lang="zh-CN" sz="1400" kern="100">
                          <a:effectLst/>
                          <a:latin typeface="宋体" pitchFamily="2" charset="-122"/>
                          <a:ea typeface="宋体" pitchFamily="2" charset="-122"/>
                        </a:rPr>
                        <a:t>国安局</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国安内部专网、</a:t>
                      </a:r>
                    </a:p>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10"/>
                  </a:ext>
                </a:extLst>
              </a:tr>
              <a:tr h="639989">
                <a:tc>
                  <a:txBody>
                    <a:bodyPr/>
                    <a:lstStyle/>
                    <a:p>
                      <a:pPr algn="just">
                        <a:spcAft>
                          <a:spcPts val="0"/>
                        </a:spcAft>
                      </a:pPr>
                      <a:r>
                        <a:rPr lang="zh-CN" sz="1400" kern="100">
                          <a:effectLst/>
                          <a:latin typeface="宋体" pitchFamily="2" charset="-122"/>
                          <a:ea typeface="宋体" pitchFamily="2" charset="-122"/>
                        </a:rPr>
                        <a:t>司法局</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dirty="0">
                          <a:effectLst/>
                          <a:latin typeface="宋体" pitchFamily="2" charset="-122"/>
                          <a:ea typeface="宋体" pitchFamily="2" charset="-122"/>
                        </a:rPr>
                        <a:t>1.</a:t>
                      </a:r>
                      <a:r>
                        <a:rPr lang="en-US" altLang="zh-CN" sz="1400" kern="100" dirty="0">
                          <a:effectLst/>
                          <a:latin typeface="宋体" pitchFamily="2" charset="-122"/>
                          <a:ea typeface="宋体" pitchFamily="2" charset="-122"/>
                        </a:rPr>
                        <a:t>XX</a:t>
                      </a:r>
                      <a:r>
                        <a:rPr lang="zh-CN" sz="1400" kern="100" dirty="0">
                          <a:effectLst/>
                          <a:latin typeface="宋体" pitchFamily="2" charset="-122"/>
                          <a:ea typeface="宋体" pitchFamily="2" charset="-122"/>
                        </a:rPr>
                        <a:t>市政法信息平台</a:t>
                      </a:r>
                    </a:p>
                    <a:p>
                      <a:pPr algn="just">
                        <a:spcAft>
                          <a:spcPts val="0"/>
                        </a:spcAft>
                      </a:pPr>
                      <a:r>
                        <a:rPr lang="en-US" sz="1400" kern="100" dirty="0">
                          <a:effectLst/>
                          <a:latin typeface="宋体" pitchFamily="2" charset="-122"/>
                          <a:ea typeface="宋体" pitchFamily="2" charset="-122"/>
                        </a:rPr>
                        <a:t>2.</a:t>
                      </a:r>
                      <a:r>
                        <a:rPr lang="zh-CN" sz="1400" kern="100" dirty="0">
                          <a:effectLst/>
                          <a:latin typeface="宋体" pitchFamily="2" charset="-122"/>
                          <a:ea typeface="宋体" pitchFamily="2" charset="-122"/>
                        </a:rPr>
                        <a:t>全国刑释人员业务系统</a:t>
                      </a:r>
                    </a:p>
                    <a:p>
                      <a:pPr algn="just">
                        <a:spcAft>
                          <a:spcPts val="0"/>
                        </a:spcAft>
                      </a:pPr>
                      <a:r>
                        <a:rPr lang="en-US" sz="1400" kern="100" dirty="0">
                          <a:effectLst/>
                          <a:latin typeface="宋体" pitchFamily="2" charset="-122"/>
                          <a:ea typeface="宋体" pitchFamily="2" charset="-122"/>
                        </a:rPr>
                        <a:t>3.</a:t>
                      </a:r>
                      <a:r>
                        <a:rPr lang="zh-CN" sz="1400" kern="100" dirty="0">
                          <a:effectLst/>
                          <a:latin typeface="宋体" pitchFamily="2" charset="-122"/>
                          <a:ea typeface="宋体" pitchFamily="2" charset="-122"/>
                        </a:rPr>
                        <a:t>基层法律服务工作者信息系统</a:t>
                      </a:r>
                      <a:endParaRPr lang="zh-CN" sz="1400" kern="100" dirty="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a:effectLst/>
                          <a:latin typeface="宋体" pitchFamily="2" charset="-122"/>
                          <a:ea typeface="宋体" pitchFamily="2" charset="-122"/>
                        </a:rPr>
                        <a:t>司法专网、政务内网</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zh-CN" sz="1400" kern="100" dirty="0">
                          <a:effectLst/>
                          <a:latin typeface="宋体" pitchFamily="2" charset="-122"/>
                          <a:ea typeface="宋体" pitchFamily="2" charset="-122"/>
                        </a:rPr>
                        <a:t>由于数据都运行在司法专网和政务内网中，数据交换需通过手工刻盘导入的方式实现。</a:t>
                      </a:r>
                      <a:endParaRPr lang="zh-CN" sz="1400" kern="100" dirty="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11"/>
                  </a:ext>
                </a:extLst>
              </a:tr>
            </a:tbl>
          </a:graphicData>
        </a:graphic>
      </p:graphicFrame>
      <p:sp>
        <p:nvSpPr>
          <p:cNvPr id="5"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0506 Technical Environment</a:t>
            </a:r>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3140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Estimation Report – Cost</a:t>
            </a:r>
            <a:r>
              <a:rPr lang="zh-CN" altLang="en-US" dirty="0"/>
              <a:t> </a:t>
            </a:r>
          </a:p>
        </p:txBody>
      </p:sp>
      <p:sp>
        <p:nvSpPr>
          <p:cNvPr id="4"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0533</a:t>
            </a:r>
          </a:p>
          <a:p>
            <a:pPr>
              <a:lnSpc>
                <a:spcPct val="85000"/>
              </a:lnSpc>
              <a:spcBef>
                <a:spcPct val="0"/>
              </a:spcBef>
            </a:pPr>
            <a:r>
              <a:rPr lang="en-US" altLang="zh-CN" sz="1200" dirty="0"/>
              <a:t>Estimation Report</a:t>
            </a:r>
          </a:p>
        </p:txBody>
      </p:sp>
      <p:graphicFrame>
        <p:nvGraphicFramePr>
          <p:cNvPr id="6" name="内容占位符 5"/>
          <p:cNvGraphicFramePr>
            <a:graphicFrameLocks noGrp="1"/>
          </p:cNvGraphicFramePr>
          <p:nvPr>
            <p:ph idx="1"/>
            <p:extLst>
              <p:ext uri="{D42A27DB-BD31-4B8C-83A1-F6EECF244321}">
                <p14:modId xmlns:p14="http://schemas.microsoft.com/office/powerpoint/2010/main" val="338989592"/>
              </p:ext>
            </p:extLst>
          </p:nvPr>
        </p:nvGraphicFramePr>
        <p:xfrm>
          <a:off x="323528" y="1412776"/>
          <a:ext cx="8568951" cy="3901440"/>
        </p:xfrm>
        <a:graphic>
          <a:graphicData uri="http://schemas.openxmlformats.org/drawingml/2006/table">
            <a:tbl>
              <a:tblPr firstRow="1" firstCol="1" bandRow="1">
                <a:tableStyleId>{5940675A-B579-460E-94D1-54222C63F5DA}</a:tableStyleId>
              </a:tblPr>
              <a:tblGrid>
                <a:gridCol w="1080120">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gridCol w="3600399">
                  <a:extLst>
                    <a:ext uri="{9D8B030D-6E8A-4147-A177-3AD203B41FA5}">
                      <a16:colId xmlns:a16="http://schemas.microsoft.com/office/drawing/2014/main" val="20002"/>
                    </a:ext>
                  </a:extLst>
                </a:gridCol>
              </a:tblGrid>
              <a:tr h="0">
                <a:tc>
                  <a:txBody>
                    <a:bodyPr/>
                    <a:lstStyle/>
                    <a:p>
                      <a:pPr algn="ctr">
                        <a:spcAft>
                          <a:spcPts val="0"/>
                        </a:spcAft>
                      </a:pPr>
                      <a:r>
                        <a:rPr lang="zh-CN" sz="1600" b="1" kern="100" dirty="0">
                          <a:effectLst/>
                          <a:latin typeface="宋体" pitchFamily="2" charset="-122"/>
                          <a:ea typeface="宋体" pitchFamily="2" charset="-122"/>
                        </a:rPr>
                        <a:t>成本</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说明</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估算</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rowSpan="2">
                  <a:txBody>
                    <a:bodyPr/>
                    <a:lstStyle/>
                    <a:p>
                      <a:pPr algn="just">
                        <a:spcAft>
                          <a:spcPts val="0"/>
                        </a:spcAft>
                      </a:pPr>
                      <a:r>
                        <a:rPr lang="zh-CN" sz="1600" kern="100" dirty="0">
                          <a:effectLst/>
                          <a:latin typeface="宋体" pitchFamily="2" charset="-122"/>
                          <a:ea typeface="宋体" pitchFamily="2" charset="-122"/>
                        </a:rPr>
                        <a:t>采购成本</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方案一：数据库</a:t>
                      </a:r>
                      <a:r>
                        <a:rPr lang="en-US" sz="1600" kern="100">
                          <a:effectLst/>
                          <a:latin typeface="宋体" pitchFamily="2" charset="-122"/>
                          <a:ea typeface="宋体" pitchFamily="2" charset="-122"/>
                        </a:rPr>
                        <a:t>+</a:t>
                      </a:r>
                      <a:r>
                        <a:rPr lang="zh-CN" sz="1600" kern="100">
                          <a:effectLst/>
                          <a:latin typeface="宋体" pitchFamily="2" charset="-122"/>
                          <a:ea typeface="宋体" pitchFamily="2" charset="-122"/>
                        </a:rPr>
                        <a:t>报表</a:t>
                      </a:r>
                    </a:p>
                    <a:p>
                      <a:pPr algn="just">
                        <a:spcAft>
                          <a:spcPts val="0"/>
                        </a:spcAft>
                      </a:pPr>
                      <a:r>
                        <a:rPr lang="zh-CN" sz="1600" kern="100">
                          <a:effectLst/>
                          <a:latin typeface="宋体" pitchFamily="2" charset="-122"/>
                          <a:ea typeface="宋体" pitchFamily="2" charset="-122"/>
                        </a:rPr>
                        <a:t>（软硬件数量少、配置高）</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硬件：约</a:t>
                      </a:r>
                      <a:r>
                        <a:rPr lang="en-US" sz="1600" kern="100">
                          <a:effectLst/>
                          <a:latin typeface="宋体" pitchFamily="2" charset="-122"/>
                          <a:ea typeface="宋体" pitchFamily="2" charset="-122"/>
                        </a:rPr>
                        <a:t>350w</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软件：约</a:t>
                      </a:r>
                      <a:r>
                        <a:rPr lang="en-US" sz="1600" kern="100">
                          <a:effectLst/>
                          <a:latin typeface="宋体" pitchFamily="2" charset="-122"/>
                          <a:ea typeface="宋体" pitchFamily="2" charset="-122"/>
                        </a:rPr>
                        <a:t>250w</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vMerge="1">
                  <a:txBody>
                    <a:bodyPr/>
                    <a:lstStyle/>
                    <a:p>
                      <a:endParaRPr lang="zh-CN" altLang="en-US"/>
                    </a:p>
                  </a:txBody>
                  <a:tcPr/>
                </a:tc>
                <a:tc>
                  <a:txBody>
                    <a:bodyPr/>
                    <a:lstStyle/>
                    <a:p>
                      <a:pPr algn="just">
                        <a:spcAft>
                          <a:spcPts val="0"/>
                        </a:spcAft>
                      </a:pPr>
                      <a:r>
                        <a:rPr lang="zh-CN" sz="1600" kern="100">
                          <a:effectLst/>
                          <a:latin typeface="宋体" pitchFamily="2" charset="-122"/>
                          <a:ea typeface="宋体" pitchFamily="2" charset="-122"/>
                        </a:rPr>
                        <a:t>方案二：数据库</a:t>
                      </a:r>
                      <a:r>
                        <a:rPr lang="en-US" sz="1600" kern="100">
                          <a:effectLst/>
                          <a:latin typeface="宋体" pitchFamily="2" charset="-122"/>
                          <a:ea typeface="宋体" pitchFamily="2" charset="-122"/>
                        </a:rPr>
                        <a:t>+</a:t>
                      </a:r>
                      <a:r>
                        <a:rPr lang="zh-CN" sz="1600" kern="100">
                          <a:effectLst/>
                          <a:latin typeface="宋体" pitchFamily="2" charset="-122"/>
                          <a:ea typeface="宋体" pitchFamily="2" charset="-122"/>
                        </a:rPr>
                        <a:t>数据仓库</a:t>
                      </a:r>
                    </a:p>
                    <a:p>
                      <a:pPr algn="just">
                        <a:spcAft>
                          <a:spcPts val="0"/>
                        </a:spcAft>
                      </a:pPr>
                      <a:r>
                        <a:rPr lang="zh-CN" sz="1600" kern="100">
                          <a:effectLst/>
                          <a:latin typeface="宋体" pitchFamily="2" charset="-122"/>
                          <a:ea typeface="宋体" pitchFamily="2" charset="-122"/>
                        </a:rPr>
                        <a:t>（软硬件数量多、配置低）</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硬件：约</a:t>
                      </a:r>
                      <a:r>
                        <a:rPr lang="en-US" sz="1600" kern="100" dirty="0">
                          <a:effectLst/>
                          <a:latin typeface="宋体" pitchFamily="2" charset="-122"/>
                          <a:ea typeface="宋体" pitchFamily="2" charset="-122"/>
                        </a:rPr>
                        <a:t>300w</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软件：约</a:t>
                      </a:r>
                      <a:r>
                        <a:rPr lang="en-US" sz="1600" kern="100" dirty="0">
                          <a:effectLst/>
                          <a:latin typeface="宋体" pitchFamily="2" charset="-122"/>
                          <a:ea typeface="宋体" pitchFamily="2" charset="-122"/>
                        </a:rPr>
                        <a:t>300w</a:t>
                      </a:r>
                      <a:r>
                        <a:rPr lang="zh-CN" sz="1600" kern="100" dirty="0">
                          <a:effectLst/>
                          <a:latin typeface="宋体" pitchFamily="2" charset="-122"/>
                          <a:ea typeface="宋体" pitchFamily="2" charset="-122"/>
                        </a:rPr>
                        <a:t>（含</a:t>
                      </a:r>
                      <a:r>
                        <a:rPr lang="en-US" sz="1600" kern="100" dirty="0" err="1">
                          <a:effectLst/>
                          <a:latin typeface="宋体" pitchFamily="2" charset="-122"/>
                          <a:ea typeface="宋体" pitchFamily="2" charset="-122"/>
                        </a:rPr>
                        <a:t>Netezza</a:t>
                      </a:r>
                      <a:r>
                        <a:rPr lang="zh-CN" sz="1600" kern="100" dirty="0">
                          <a:effectLst/>
                          <a:latin typeface="宋体" pitchFamily="2" charset="-122"/>
                          <a:ea typeface="宋体" pitchFamily="2" charset="-122"/>
                        </a:rPr>
                        <a:t>）</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zh-CN" sz="1600" kern="100">
                          <a:effectLst/>
                          <a:latin typeface="宋体" pitchFamily="2" charset="-122"/>
                          <a:ea typeface="宋体" pitchFamily="2" charset="-122"/>
                        </a:rPr>
                        <a:t>开发成本</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最小团队：（精英</a:t>
                      </a:r>
                      <a:r>
                        <a:rPr lang="en-US" sz="1600" kern="100">
                          <a:effectLst/>
                          <a:latin typeface="宋体" pitchFamily="2" charset="-122"/>
                          <a:ea typeface="宋体" pitchFamily="2" charset="-122"/>
                        </a:rPr>
                        <a:t>6</a:t>
                      </a:r>
                      <a:r>
                        <a:rPr lang="zh-CN" sz="1600" kern="100">
                          <a:effectLst/>
                          <a:latin typeface="宋体" pitchFamily="2" charset="-122"/>
                          <a:ea typeface="宋体" pitchFamily="2" charset="-122"/>
                        </a:rPr>
                        <a:t>人）</a:t>
                      </a:r>
                    </a:p>
                    <a:p>
                      <a:pPr algn="just">
                        <a:spcAft>
                          <a:spcPts val="0"/>
                        </a:spcAft>
                      </a:pPr>
                      <a:r>
                        <a:rPr lang="zh-CN" sz="1600" kern="100">
                          <a:effectLst/>
                          <a:latin typeface="宋体" pitchFamily="2" charset="-122"/>
                          <a:ea typeface="宋体" pitchFamily="2" charset="-122"/>
                        </a:rPr>
                        <a:t>项目经理</a:t>
                      </a:r>
                      <a:r>
                        <a:rPr lang="en-US" sz="1600" kern="100">
                          <a:effectLst/>
                          <a:latin typeface="宋体" pitchFamily="2" charset="-122"/>
                          <a:ea typeface="宋体" pitchFamily="2" charset="-122"/>
                        </a:rPr>
                        <a:t>	1</a:t>
                      </a:r>
                      <a:r>
                        <a:rPr lang="zh-CN" sz="1600" kern="100">
                          <a:effectLst/>
                          <a:latin typeface="宋体" pitchFamily="2" charset="-122"/>
                          <a:ea typeface="宋体" pitchFamily="2" charset="-122"/>
                        </a:rPr>
                        <a:t>人</a:t>
                      </a:r>
                    </a:p>
                    <a:p>
                      <a:pPr algn="just">
                        <a:spcAft>
                          <a:spcPts val="0"/>
                        </a:spcAft>
                      </a:pPr>
                      <a:r>
                        <a:rPr lang="zh-CN" sz="1600" kern="100">
                          <a:effectLst/>
                          <a:latin typeface="宋体" pitchFamily="2" charset="-122"/>
                          <a:ea typeface="宋体" pitchFamily="2" charset="-122"/>
                        </a:rPr>
                        <a:t>数据清洗</a:t>
                      </a:r>
                      <a:r>
                        <a:rPr lang="en-US" sz="1600" kern="100">
                          <a:effectLst/>
                          <a:latin typeface="宋体" pitchFamily="2" charset="-122"/>
                          <a:ea typeface="宋体" pitchFamily="2" charset="-122"/>
                        </a:rPr>
                        <a:t>	1</a:t>
                      </a:r>
                      <a:r>
                        <a:rPr lang="zh-CN" sz="1600" kern="100">
                          <a:effectLst/>
                          <a:latin typeface="宋体" pitchFamily="2" charset="-122"/>
                          <a:ea typeface="宋体" pitchFamily="2" charset="-122"/>
                        </a:rPr>
                        <a:t>人，</a:t>
                      </a:r>
                      <a:r>
                        <a:rPr lang="en-US" sz="1600" kern="100">
                          <a:effectLst/>
                          <a:latin typeface="宋体" pitchFamily="2" charset="-122"/>
                          <a:ea typeface="宋体" pitchFamily="2" charset="-122"/>
                        </a:rPr>
                        <a:t>ETL</a:t>
                      </a:r>
                      <a:r>
                        <a:rPr lang="zh-CN" sz="1600" kern="100">
                          <a:effectLst/>
                          <a:latin typeface="宋体" pitchFamily="2" charset="-122"/>
                          <a:ea typeface="宋体" pitchFamily="2" charset="-122"/>
                        </a:rPr>
                        <a:t>、接口编程</a:t>
                      </a:r>
                    </a:p>
                    <a:p>
                      <a:pPr algn="just">
                        <a:spcAft>
                          <a:spcPts val="0"/>
                        </a:spcAft>
                      </a:pPr>
                      <a:r>
                        <a:rPr lang="zh-CN" sz="1600" kern="100">
                          <a:effectLst/>
                          <a:latin typeface="宋体" pitchFamily="2" charset="-122"/>
                          <a:ea typeface="宋体" pitchFamily="2" charset="-122"/>
                        </a:rPr>
                        <a:t>技术支持</a:t>
                      </a:r>
                      <a:r>
                        <a:rPr lang="en-US" sz="1600" kern="100">
                          <a:effectLst/>
                          <a:latin typeface="宋体" pitchFamily="2" charset="-122"/>
                          <a:ea typeface="宋体" pitchFamily="2" charset="-122"/>
                        </a:rPr>
                        <a:t>	1</a:t>
                      </a:r>
                      <a:r>
                        <a:rPr lang="zh-CN" sz="1600" kern="100">
                          <a:effectLst/>
                          <a:latin typeface="宋体" pitchFamily="2" charset="-122"/>
                          <a:ea typeface="宋体" pitchFamily="2" charset="-122"/>
                        </a:rPr>
                        <a:t>人，</a:t>
                      </a:r>
                      <a:r>
                        <a:rPr lang="en-US" sz="1600" kern="100">
                          <a:effectLst/>
                          <a:latin typeface="宋体" pitchFamily="2" charset="-122"/>
                          <a:ea typeface="宋体" pitchFamily="2" charset="-122"/>
                        </a:rPr>
                        <a:t>DBA</a:t>
                      </a:r>
                      <a:r>
                        <a:rPr lang="zh-CN" sz="1600" kern="100">
                          <a:effectLst/>
                          <a:latin typeface="宋体" pitchFamily="2" charset="-122"/>
                          <a:ea typeface="宋体" pitchFamily="2" charset="-122"/>
                        </a:rPr>
                        <a:t>、软硬件配置管理</a:t>
                      </a:r>
                    </a:p>
                    <a:p>
                      <a:pPr algn="just">
                        <a:spcAft>
                          <a:spcPts val="0"/>
                        </a:spcAft>
                      </a:pPr>
                      <a:r>
                        <a:rPr lang="zh-CN" sz="1600" kern="100">
                          <a:effectLst/>
                          <a:latin typeface="宋体" pitchFamily="2" charset="-122"/>
                          <a:ea typeface="宋体" pitchFamily="2" charset="-122"/>
                        </a:rPr>
                        <a:t>数据报表</a:t>
                      </a:r>
                      <a:r>
                        <a:rPr lang="en-US" sz="1600" kern="100">
                          <a:effectLst/>
                          <a:latin typeface="宋体" pitchFamily="2" charset="-122"/>
                          <a:ea typeface="宋体" pitchFamily="2" charset="-122"/>
                        </a:rPr>
                        <a:t>	1</a:t>
                      </a:r>
                      <a:r>
                        <a:rPr lang="zh-CN" sz="1600" kern="100">
                          <a:effectLst/>
                          <a:latin typeface="宋体" pitchFamily="2" charset="-122"/>
                          <a:ea typeface="宋体" pitchFamily="2" charset="-122"/>
                        </a:rPr>
                        <a:t>人，汇总、界面</a:t>
                      </a:r>
                    </a:p>
                    <a:p>
                      <a:pPr algn="just">
                        <a:spcAft>
                          <a:spcPts val="0"/>
                        </a:spcAft>
                      </a:pPr>
                      <a:r>
                        <a:rPr lang="zh-CN" sz="1600" kern="100">
                          <a:effectLst/>
                          <a:latin typeface="宋体" pitchFamily="2" charset="-122"/>
                          <a:ea typeface="宋体" pitchFamily="2" charset="-122"/>
                        </a:rPr>
                        <a:t>应用开发</a:t>
                      </a:r>
                      <a:r>
                        <a:rPr lang="en-US" sz="1600" kern="100">
                          <a:effectLst/>
                          <a:latin typeface="宋体" pitchFamily="2" charset="-122"/>
                          <a:ea typeface="宋体" pitchFamily="2" charset="-122"/>
                        </a:rPr>
                        <a:t>	2</a:t>
                      </a:r>
                      <a:r>
                        <a:rPr lang="zh-CN" sz="1600" kern="100">
                          <a:effectLst/>
                          <a:latin typeface="宋体" pitchFamily="2" charset="-122"/>
                          <a:ea typeface="宋体" pitchFamily="2" charset="-122"/>
                        </a:rPr>
                        <a:t>人，服务、管理</a:t>
                      </a:r>
                    </a:p>
                    <a:p>
                      <a:pPr algn="just">
                        <a:spcAft>
                          <a:spcPts val="0"/>
                        </a:spcAft>
                      </a:pPr>
                      <a:r>
                        <a:rPr lang="zh-CN" sz="1600" kern="100">
                          <a:effectLst/>
                          <a:latin typeface="宋体" pitchFamily="2" charset="-122"/>
                          <a:ea typeface="宋体" pitchFamily="2" charset="-122"/>
                        </a:rPr>
                        <a:t>外聘人员</a:t>
                      </a:r>
                      <a:r>
                        <a:rPr lang="en-US" sz="1600" kern="100">
                          <a:effectLst/>
                          <a:latin typeface="宋体" pitchFamily="2" charset="-122"/>
                          <a:ea typeface="宋体" pitchFamily="2" charset="-122"/>
                        </a:rPr>
                        <a:t>    3</a:t>
                      </a:r>
                      <a:r>
                        <a:rPr lang="zh-CN" sz="1600" kern="100">
                          <a:effectLst/>
                          <a:latin typeface="宋体" pitchFamily="2" charset="-122"/>
                          <a:ea typeface="宋体" pitchFamily="2" charset="-122"/>
                        </a:rPr>
                        <a:t>人，</a:t>
                      </a:r>
                      <a:r>
                        <a:rPr lang="en-US" sz="1600" kern="100">
                          <a:effectLst/>
                          <a:latin typeface="宋体" pitchFamily="2" charset="-122"/>
                          <a:ea typeface="宋体" pitchFamily="2" charset="-122"/>
                        </a:rPr>
                        <a:t>FileNet/Cognos/TSM</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普通能力的团队大约要</a:t>
                      </a:r>
                      <a:r>
                        <a:rPr lang="en-US" sz="1600" kern="100">
                          <a:effectLst/>
                          <a:latin typeface="宋体" pitchFamily="2" charset="-122"/>
                          <a:ea typeface="宋体" pitchFamily="2" charset="-122"/>
                        </a:rPr>
                        <a:t>12</a:t>
                      </a:r>
                      <a:r>
                        <a:rPr lang="zh-CN" sz="1600" kern="100">
                          <a:effectLst/>
                          <a:latin typeface="宋体" pitchFamily="2" charset="-122"/>
                          <a:ea typeface="宋体" pitchFamily="2" charset="-122"/>
                        </a:rPr>
                        <a:t>人，</a:t>
                      </a:r>
                      <a:r>
                        <a:rPr lang="en-US" sz="1600" kern="100">
                          <a:effectLst/>
                          <a:latin typeface="宋体" pitchFamily="2" charset="-122"/>
                          <a:ea typeface="宋体" pitchFamily="2" charset="-122"/>
                        </a:rPr>
                        <a:t>6</a:t>
                      </a:r>
                      <a:r>
                        <a:rPr lang="zh-CN" sz="1600" kern="100">
                          <a:effectLst/>
                          <a:latin typeface="宋体" pitchFamily="2" charset="-122"/>
                          <a:ea typeface="宋体" pitchFamily="2" charset="-122"/>
                        </a:rPr>
                        <a:t>个月完成，共</a:t>
                      </a:r>
                      <a:r>
                        <a:rPr lang="en-US" sz="1600" kern="100">
                          <a:effectLst/>
                          <a:latin typeface="宋体" pitchFamily="2" charset="-122"/>
                          <a:ea typeface="宋体" pitchFamily="2" charset="-122"/>
                        </a:rPr>
                        <a:t>72</a:t>
                      </a:r>
                      <a:r>
                        <a:rPr lang="zh-CN" sz="1600" kern="100">
                          <a:effectLst/>
                          <a:latin typeface="宋体" pitchFamily="2" charset="-122"/>
                          <a:ea typeface="宋体" pitchFamily="2" charset="-122"/>
                        </a:rPr>
                        <a:t>人月。</a:t>
                      </a:r>
                    </a:p>
                    <a:p>
                      <a:pPr algn="just">
                        <a:spcAft>
                          <a:spcPts val="0"/>
                        </a:spcAft>
                      </a:pPr>
                      <a:r>
                        <a:rPr lang="zh-CN" sz="1600" kern="100">
                          <a:effectLst/>
                          <a:latin typeface="宋体" pitchFamily="2" charset="-122"/>
                          <a:ea typeface="宋体" pitchFamily="2" charset="-122"/>
                        </a:rPr>
                        <a:t>按</a:t>
                      </a:r>
                      <a:r>
                        <a:rPr lang="en-US" sz="1600" kern="100">
                          <a:effectLst/>
                          <a:latin typeface="宋体" pitchFamily="2" charset="-122"/>
                          <a:ea typeface="宋体" pitchFamily="2" charset="-122"/>
                        </a:rPr>
                        <a:t>3.5w/</a:t>
                      </a:r>
                      <a:r>
                        <a:rPr lang="zh-CN" sz="1600" kern="100">
                          <a:effectLst/>
                          <a:latin typeface="宋体" pitchFamily="2" charset="-122"/>
                          <a:ea typeface="宋体" pitchFamily="2" charset="-122"/>
                        </a:rPr>
                        <a:t>人月，成本约</a:t>
                      </a:r>
                      <a:r>
                        <a:rPr lang="en-US" sz="1600" kern="100">
                          <a:effectLst/>
                          <a:latin typeface="宋体" pitchFamily="2" charset="-122"/>
                          <a:ea typeface="宋体" pitchFamily="2" charset="-122"/>
                        </a:rPr>
                        <a:t>250w</a:t>
                      </a:r>
                      <a:endParaRPr lang="zh-CN" sz="1600" kern="100">
                        <a:effectLst/>
                        <a:latin typeface="宋体" pitchFamily="2" charset="-122"/>
                        <a:ea typeface="宋体" pitchFamily="2" charset="-122"/>
                      </a:endParaRPr>
                    </a:p>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endParaRPr>
                    </a:p>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endParaRPr>
                    </a:p>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外聘人员</a:t>
                      </a:r>
                      <a:r>
                        <a:rPr lang="en-US" sz="1600" kern="100">
                          <a:effectLst/>
                          <a:latin typeface="宋体" pitchFamily="2" charset="-122"/>
                          <a:ea typeface="宋体" pitchFamily="2" charset="-122"/>
                        </a:rPr>
                        <a:t>3</a:t>
                      </a:r>
                      <a:r>
                        <a:rPr lang="zh-CN" sz="1600" kern="100">
                          <a:effectLst/>
                          <a:latin typeface="宋体" pitchFamily="2" charset="-122"/>
                          <a:ea typeface="宋体" pitchFamily="2" charset="-122"/>
                        </a:rPr>
                        <a:t>人，每人</a:t>
                      </a:r>
                      <a:r>
                        <a:rPr lang="en-US" sz="1600" kern="100">
                          <a:effectLst/>
                          <a:latin typeface="宋体" pitchFamily="2" charset="-122"/>
                          <a:ea typeface="宋体" pitchFamily="2" charset="-122"/>
                        </a:rPr>
                        <a:t>3</a:t>
                      </a:r>
                      <a:r>
                        <a:rPr lang="zh-CN" sz="1600" kern="100">
                          <a:effectLst/>
                          <a:latin typeface="宋体" pitchFamily="2" charset="-122"/>
                          <a:ea typeface="宋体" pitchFamily="2" charset="-122"/>
                        </a:rPr>
                        <a:t>月，按市价</a:t>
                      </a:r>
                      <a:r>
                        <a:rPr lang="en-US" sz="1600" kern="100">
                          <a:effectLst/>
                          <a:latin typeface="宋体" pitchFamily="2" charset="-122"/>
                          <a:ea typeface="宋体" pitchFamily="2" charset="-122"/>
                        </a:rPr>
                        <a:t>4.5w/</a:t>
                      </a:r>
                      <a:r>
                        <a:rPr lang="zh-CN" sz="1600" kern="100">
                          <a:effectLst/>
                          <a:latin typeface="宋体" pitchFamily="2" charset="-122"/>
                          <a:ea typeface="宋体" pitchFamily="2" charset="-122"/>
                        </a:rPr>
                        <a:t>人月，成本约</a:t>
                      </a:r>
                      <a:r>
                        <a:rPr lang="en-US" sz="1600" kern="100">
                          <a:effectLst/>
                          <a:latin typeface="宋体" pitchFamily="2" charset="-122"/>
                          <a:ea typeface="宋体" pitchFamily="2" charset="-122"/>
                        </a:rPr>
                        <a:t>40w</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zh-CN" sz="1600" kern="100">
                          <a:effectLst/>
                          <a:latin typeface="宋体" pitchFamily="2" charset="-122"/>
                          <a:ea typeface="宋体" pitchFamily="2" charset="-122"/>
                        </a:rPr>
                        <a:t>其它成本</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数据交换平台改造</a:t>
                      </a:r>
                    </a:p>
                    <a:p>
                      <a:pPr algn="just">
                        <a:spcAft>
                          <a:spcPts val="0"/>
                        </a:spcAft>
                      </a:pPr>
                      <a:r>
                        <a:rPr lang="zh-CN" sz="1600" kern="100">
                          <a:effectLst/>
                          <a:latin typeface="宋体" pitchFamily="2" charset="-122"/>
                          <a:ea typeface="宋体" pitchFamily="2" charset="-122"/>
                        </a:rPr>
                        <a:t>前置机采购</a:t>
                      </a:r>
                    </a:p>
                    <a:p>
                      <a:pPr algn="just">
                        <a:spcAft>
                          <a:spcPts val="0"/>
                        </a:spcAft>
                      </a:pPr>
                      <a:r>
                        <a:rPr lang="zh-CN" sz="1600" kern="100">
                          <a:effectLst/>
                          <a:latin typeface="宋体" pitchFamily="2" charset="-122"/>
                          <a:ea typeface="宋体" pitchFamily="2" charset="-122"/>
                        </a:rPr>
                        <a:t>各部门数据对接</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不详</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76048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Estimation Report – Result</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3000742841"/>
              </p:ext>
            </p:extLst>
          </p:nvPr>
        </p:nvGraphicFramePr>
        <p:xfrm>
          <a:off x="199915" y="1066800"/>
          <a:ext cx="8813676" cy="5600700"/>
        </p:xfrm>
        <a:graphic>
          <a:graphicData uri="http://schemas.openxmlformats.org/drawingml/2006/table">
            <a:tbl>
              <a:tblPr firstRow="1" firstCol="1" bandRow="1">
                <a:tableStyleId>{5940675A-B579-460E-94D1-54222C63F5DA}</a:tableStyleId>
              </a:tblPr>
              <a:tblGrid>
                <a:gridCol w="893410">
                  <a:extLst>
                    <a:ext uri="{9D8B030D-6E8A-4147-A177-3AD203B41FA5}">
                      <a16:colId xmlns:a16="http://schemas.microsoft.com/office/drawing/2014/main" val="20000"/>
                    </a:ext>
                  </a:extLst>
                </a:gridCol>
                <a:gridCol w="1462451">
                  <a:extLst>
                    <a:ext uri="{9D8B030D-6E8A-4147-A177-3AD203B41FA5}">
                      <a16:colId xmlns:a16="http://schemas.microsoft.com/office/drawing/2014/main" val="20001"/>
                    </a:ext>
                  </a:extLst>
                </a:gridCol>
                <a:gridCol w="6457815">
                  <a:extLst>
                    <a:ext uri="{9D8B030D-6E8A-4147-A177-3AD203B41FA5}">
                      <a16:colId xmlns:a16="http://schemas.microsoft.com/office/drawing/2014/main" val="20002"/>
                    </a:ext>
                  </a:extLst>
                </a:gridCol>
              </a:tblGrid>
              <a:tr h="95318">
                <a:tc>
                  <a:txBody>
                    <a:bodyPr/>
                    <a:lstStyle/>
                    <a:p>
                      <a:pPr algn="ctr">
                        <a:spcAft>
                          <a:spcPts val="0"/>
                        </a:spcAft>
                      </a:pPr>
                      <a:r>
                        <a:rPr lang="zh-CN" sz="1050" b="1" kern="100" dirty="0">
                          <a:effectLst/>
                          <a:latin typeface="宋体" pitchFamily="2" charset="-122"/>
                          <a:ea typeface="宋体" pitchFamily="2" charset="-122"/>
                        </a:rPr>
                        <a:t>方案</a:t>
                      </a:r>
                      <a:endParaRPr lang="zh-CN" sz="1050" b="1" kern="100" dirty="0">
                        <a:effectLst/>
                        <a:latin typeface="宋体" pitchFamily="2" charset="-122"/>
                        <a:ea typeface="宋体" pitchFamily="2" charset="-122"/>
                        <a:cs typeface="Times New Roman"/>
                      </a:endParaRPr>
                    </a:p>
                  </a:txBody>
                  <a:tcPr marL="40850" marR="40850" marT="0" marB="0">
                    <a:solidFill>
                      <a:srgbClr val="EAEAEA"/>
                    </a:solidFill>
                  </a:tcPr>
                </a:tc>
                <a:tc>
                  <a:txBody>
                    <a:bodyPr/>
                    <a:lstStyle/>
                    <a:p>
                      <a:pPr algn="ctr">
                        <a:spcAft>
                          <a:spcPts val="0"/>
                        </a:spcAft>
                      </a:pPr>
                      <a:r>
                        <a:rPr lang="zh-CN" sz="1050" b="1" kern="100" dirty="0">
                          <a:effectLst/>
                          <a:latin typeface="宋体" pitchFamily="2" charset="-122"/>
                          <a:ea typeface="宋体" pitchFamily="2" charset="-122"/>
                        </a:rPr>
                        <a:t>效果</a:t>
                      </a:r>
                      <a:endParaRPr lang="zh-CN" sz="1050" b="1" kern="100" dirty="0">
                        <a:effectLst/>
                        <a:latin typeface="宋体" pitchFamily="2" charset="-122"/>
                        <a:ea typeface="宋体" pitchFamily="2" charset="-122"/>
                        <a:cs typeface="Times New Roman"/>
                      </a:endParaRPr>
                    </a:p>
                  </a:txBody>
                  <a:tcPr marL="40850" marR="40850" marT="0" marB="0">
                    <a:solidFill>
                      <a:srgbClr val="EAEAEA"/>
                    </a:solidFill>
                  </a:tcPr>
                </a:tc>
                <a:tc>
                  <a:txBody>
                    <a:bodyPr/>
                    <a:lstStyle/>
                    <a:p>
                      <a:pPr algn="ctr">
                        <a:spcAft>
                          <a:spcPts val="0"/>
                        </a:spcAft>
                      </a:pPr>
                      <a:r>
                        <a:rPr lang="zh-CN" sz="1050" b="1" kern="100" dirty="0">
                          <a:effectLst/>
                          <a:latin typeface="宋体" pitchFamily="2" charset="-122"/>
                          <a:ea typeface="宋体" pitchFamily="2" charset="-122"/>
                        </a:rPr>
                        <a:t>估算</a:t>
                      </a:r>
                      <a:endParaRPr lang="zh-CN" sz="1050" b="1" kern="100" dirty="0">
                        <a:effectLst/>
                        <a:latin typeface="宋体" pitchFamily="2" charset="-122"/>
                        <a:ea typeface="宋体" pitchFamily="2" charset="-122"/>
                        <a:cs typeface="Times New Roman"/>
                      </a:endParaRPr>
                    </a:p>
                  </a:txBody>
                  <a:tcPr marL="40850" marR="40850" marT="0" marB="0">
                    <a:solidFill>
                      <a:srgbClr val="EAEAEA"/>
                    </a:solidFill>
                  </a:tcPr>
                </a:tc>
                <a:extLst>
                  <a:ext uri="{0D108BD9-81ED-4DB2-BD59-A6C34878D82A}">
                    <a16:rowId xmlns:a16="http://schemas.microsoft.com/office/drawing/2014/main" val="10000"/>
                  </a:ext>
                </a:extLst>
              </a:tr>
              <a:tr h="1048493">
                <a:tc rowSpan="3">
                  <a:txBody>
                    <a:bodyPr/>
                    <a:lstStyle/>
                    <a:p>
                      <a:pPr algn="just">
                        <a:spcAft>
                          <a:spcPts val="0"/>
                        </a:spcAft>
                      </a:pPr>
                      <a:r>
                        <a:rPr lang="zh-CN" sz="1050" kern="100">
                          <a:effectLst/>
                          <a:latin typeface="宋体" pitchFamily="2" charset="-122"/>
                          <a:ea typeface="宋体" pitchFamily="2" charset="-122"/>
                        </a:rPr>
                        <a:t>方案一：</a:t>
                      </a:r>
                    </a:p>
                    <a:p>
                      <a:pPr algn="just">
                        <a:spcAft>
                          <a:spcPts val="0"/>
                        </a:spcAft>
                      </a:pPr>
                      <a:r>
                        <a:rPr lang="zh-CN" sz="1050" kern="100">
                          <a:effectLst/>
                          <a:latin typeface="宋体" pitchFamily="2" charset="-122"/>
                          <a:ea typeface="宋体" pitchFamily="2" charset="-122"/>
                        </a:rPr>
                        <a:t>数据库</a:t>
                      </a:r>
                      <a:r>
                        <a:rPr lang="en-US" sz="1050" kern="100">
                          <a:effectLst/>
                          <a:latin typeface="宋体" pitchFamily="2" charset="-122"/>
                          <a:ea typeface="宋体" pitchFamily="2" charset="-122"/>
                        </a:rPr>
                        <a:t>+</a:t>
                      </a:r>
                      <a:endParaRPr lang="zh-CN" sz="1050" kern="100">
                        <a:effectLst/>
                        <a:latin typeface="宋体" pitchFamily="2" charset="-122"/>
                        <a:ea typeface="宋体" pitchFamily="2" charset="-122"/>
                      </a:endParaRPr>
                    </a:p>
                    <a:p>
                      <a:pPr algn="just">
                        <a:spcAft>
                          <a:spcPts val="0"/>
                        </a:spcAft>
                      </a:pPr>
                      <a:r>
                        <a:rPr lang="zh-CN" sz="1050" kern="100">
                          <a:effectLst/>
                          <a:latin typeface="宋体" pitchFamily="2" charset="-122"/>
                          <a:ea typeface="宋体" pitchFamily="2" charset="-122"/>
                        </a:rPr>
                        <a:t>报表</a:t>
                      </a:r>
                      <a:endParaRPr lang="zh-CN" sz="105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050" kern="100">
                          <a:effectLst/>
                          <a:latin typeface="宋体" pitchFamily="2" charset="-122"/>
                          <a:ea typeface="宋体" pitchFamily="2" charset="-122"/>
                        </a:rPr>
                        <a:t>服务效果</a:t>
                      </a:r>
                      <a:endParaRPr lang="zh-CN" sz="1050" kern="100">
                        <a:effectLst/>
                        <a:latin typeface="宋体" pitchFamily="2" charset="-122"/>
                        <a:ea typeface="宋体" pitchFamily="2" charset="-122"/>
                        <a:cs typeface="Times New Roman"/>
                      </a:endParaRPr>
                    </a:p>
                  </a:txBody>
                  <a:tcPr marL="40850" marR="40850" marT="0" marB="0"/>
                </a:tc>
                <a:tc>
                  <a:txBody>
                    <a:bodyPr/>
                    <a:lstStyle/>
                    <a:p>
                      <a:pPr marL="342900" lvl="0" indent="-342900" algn="just">
                        <a:spcAft>
                          <a:spcPts val="0"/>
                        </a:spcAft>
                        <a:buFont typeface="Wingdings"/>
                        <a:buChar char=""/>
                      </a:pPr>
                      <a:r>
                        <a:rPr lang="zh-CN" sz="1050" kern="100">
                          <a:effectLst/>
                          <a:latin typeface="宋体" pitchFamily="2" charset="-122"/>
                          <a:ea typeface="宋体" pitchFamily="2" charset="-122"/>
                        </a:rPr>
                        <a:t>纳入</a:t>
                      </a:r>
                      <a:r>
                        <a:rPr lang="en-US" sz="1050" kern="100">
                          <a:effectLst/>
                          <a:latin typeface="宋体" pitchFamily="2" charset="-122"/>
                          <a:ea typeface="宋体" pitchFamily="2" charset="-122"/>
                        </a:rPr>
                        <a:t>16</a:t>
                      </a:r>
                      <a:r>
                        <a:rPr lang="zh-CN" sz="1050" kern="100">
                          <a:effectLst/>
                          <a:latin typeface="宋体" pitchFamily="2" charset="-122"/>
                          <a:ea typeface="宋体" pitchFamily="2" charset="-122"/>
                        </a:rPr>
                        <a:t>家单位中与人口数据相关的主要部分</a:t>
                      </a:r>
                    </a:p>
                    <a:p>
                      <a:pPr marL="342900" lvl="0" indent="-342900" algn="just">
                        <a:spcAft>
                          <a:spcPts val="0"/>
                        </a:spcAft>
                        <a:buFont typeface="Wingdings"/>
                        <a:buChar char=""/>
                      </a:pPr>
                      <a:r>
                        <a:rPr lang="zh-CN" sz="1050" kern="100">
                          <a:effectLst/>
                          <a:latin typeface="宋体" pitchFamily="2" charset="-122"/>
                          <a:ea typeface="宋体" pitchFamily="2" charset="-122"/>
                        </a:rPr>
                        <a:t>数据清洗后能按设想构成人口库，数据量能达到原来设想的一半</a:t>
                      </a:r>
                    </a:p>
                    <a:p>
                      <a:pPr marL="342900" lvl="0" indent="-342900" algn="just">
                        <a:spcAft>
                          <a:spcPts val="0"/>
                        </a:spcAft>
                        <a:buFont typeface="Wingdings"/>
                        <a:buChar char=""/>
                      </a:pPr>
                      <a:r>
                        <a:rPr lang="zh-CN" sz="1050" kern="100">
                          <a:effectLst/>
                          <a:latin typeface="宋体" pitchFamily="2" charset="-122"/>
                          <a:ea typeface="宋体" pitchFamily="2" charset="-122"/>
                        </a:rPr>
                        <a:t>实行公务员</a:t>
                      </a:r>
                      <a:r>
                        <a:rPr lang="en-US" sz="1050" kern="100">
                          <a:effectLst/>
                          <a:latin typeface="宋体" pitchFamily="2" charset="-122"/>
                          <a:ea typeface="宋体" pitchFamily="2" charset="-122"/>
                        </a:rPr>
                        <a:t>CA</a:t>
                      </a:r>
                      <a:r>
                        <a:rPr lang="zh-CN" sz="1050" kern="100">
                          <a:effectLst/>
                          <a:latin typeface="宋体" pitchFamily="2" charset="-122"/>
                          <a:ea typeface="宋体" pitchFamily="2" charset="-122"/>
                        </a:rPr>
                        <a:t>认证</a:t>
                      </a:r>
                    </a:p>
                    <a:p>
                      <a:pPr marL="342900" lvl="0" indent="-342900" algn="just">
                        <a:spcAft>
                          <a:spcPts val="0"/>
                        </a:spcAft>
                        <a:buFont typeface="Wingdings"/>
                        <a:buChar char=""/>
                      </a:pPr>
                      <a:r>
                        <a:rPr lang="zh-CN" sz="1050" kern="100">
                          <a:effectLst/>
                          <a:latin typeface="宋体" pitchFamily="2" charset="-122"/>
                          <a:ea typeface="宋体" pitchFamily="2" charset="-122"/>
                        </a:rPr>
                        <a:t>对市民开放身份证验证</a:t>
                      </a:r>
                    </a:p>
                    <a:p>
                      <a:pPr marL="342900" lvl="0" indent="-342900" algn="just">
                        <a:spcAft>
                          <a:spcPts val="0"/>
                        </a:spcAft>
                        <a:buFont typeface="Wingdings"/>
                        <a:buChar char=""/>
                      </a:pPr>
                      <a:r>
                        <a:rPr lang="zh-CN" sz="1050" kern="100">
                          <a:effectLst/>
                          <a:latin typeface="宋体" pitchFamily="2" charset="-122"/>
                          <a:ea typeface="宋体" pitchFamily="2" charset="-122"/>
                        </a:rPr>
                        <a:t>对公务员开放个人信息查询</a:t>
                      </a:r>
                    </a:p>
                    <a:p>
                      <a:pPr marL="342900" lvl="0" indent="-342900" algn="just">
                        <a:spcAft>
                          <a:spcPts val="0"/>
                        </a:spcAft>
                        <a:buFont typeface="Wingdings"/>
                        <a:buChar char=""/>
                      </a:pPr>
                      <a:r>
                        <a:rPr lang="zh-CN" sz="1050" kern="100">
                          <a:effectLst/>
                          <a:latin typeface="宋体" pitchFamily="2" charset="-122"/>
                          <a:ea typeface="宋体" pitchFamily="2" charset="-122"/>
                        </a:rPr>
                        <a:t>未实现明细活动查询，以及加工后的关系查询服务</a:t>
                      </a:r>
                    </a:p>
                    <a:p>
                      <a:pPr marL="342900" lvl="0" indent="-342900" algn="just">
                        <a:spcAft>
                          <a:spcPts val="0"/>
                        </a:spcAft>
                        <a:buFont typeface="Wingdings"/>
                        <a:buChar char=""/>
                      </a:pPr>
                      <a:r>
                        <a:rPr lang="zh-CN" sz="1050" kern="100">
                          <a:effectLst/>
                          <a:latin typeface="宋体" pitchFamily="2" charset="-122"/>
                          <a:ea typeface="宋体" pitchFamily="2" charset="-122"/>
                        </a:rPr>
                        <a:t>未利用</a:t>
                      </a:r>
                      <a:r>
                        <a:rPr lang="en-US" sz="1050" kern="100">
                          <a:effectLst/>
                          <a:latin typeface="宋体" pitchFamily="2" charset="-122"/>
                          <a:ea typeface="宋体" pitchFamily="2" charset="-122"/>
                        </a:rPr>
                        <a:t>XML</a:t>
                      </a:r>
                      <a:r>
                        <a:rPr lang="zh-CN" sz="1050" kern="100">
                          <a:effectLst/>
                          <a:latin typeface="宋体" pitchFamily="2" charset="-122"/>
                          <a:ea typeface="宋体" pitchFamily="2" charset="-122"/>
                        </a:rPr>
                        <a:t>数据</a:t>
                      </a:r>
                    </a:p>
                    <a:p>
                      <a:pPr marL="342900" lvl="0" indent="-342900" algn="just">
                        <a:spcAft>
                          <a:spcPts val="0"/>
                        </a:spcAft>
                        <a:buFont typeface="Wingdings"/>
                        <a:buChar char=""/>
                      </a:pPr>
                      <a:r>
                        <a:rPr lang="zh-CN" sz="1050" kern="100">
                          <a:effectLst/>
                          <a:latin typeface="宋体" pitchFamily="2" charset="-122"/>
                          <a:ea typeface="宋体" pitchFamily="2" charset="-122"/>
                        </a:rPr>
                        <a:t>可用性</a:t>
                      </a:r>
                      <a:r>
                        <a:rPr lang="en-US" sz="1050" kern="100">
                          <a:effectLst/>
                          <a:latin typeface="宋体" pitchFamily="2" charset="-122"/>
                          <a:ea typeface="宋体" pitchFamily="2" charset="-122"/>
                        </a:rPr>
                        <a:t>7x24</a:t>
                      </a:r>
                      <a:endParaRPr lang="zh-CN" sz="105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1"/>
                  </a:ext>
                </a:extLst>
              </a:tr>
              <a:tr h="571905">
                <a:tc vMerge="1">
                  <a:txBody>
                    <a:bodyPr/>
                    <a:lstStyle/>
                    <a:p>
                      <a:endParaRPr lang="zh-CN" altLang="en-US"/>
                    </a:p>
                  </a:txBody>
                  <a:tcPr/>
                </a:tc>
                <a:tc>
                  <a:txBody>
                    <a:bodyPr/>
                    <a:lstStyle/>
                    <a:p>
                      <a:pPr algn="just">
                        <a:spcAft>
                          <a:spcPts val="0"/>
                        </a:spcAft>
                      </a:pPr>
                      <a:r>
                        <a:rPr lang="zh-CN" sz="1050" kern="100" dirty="0">
                          <a:effectLst/>
                          <a:latin typeface="宋体" pitchFamily="2" charset="-122"/>
                          <a:ea typeface="宋体" pitchFamily="2" charset="-122"/>
                        </a:rPr>
                        <a:t>展示效果</a:t>
                      </a:r>
                      <a:endParaRPr lang="zh-CN" sz="1050" kern="100" dirty="0">
                        <a:effectLst/>
                        <a:latin typeface="宋体" pitchFamily="2" charset="-122"/>
                        <a:ea typeface="宋体" pitchFamily="2" charset="-122"/>
                        <a:cs typeface="Times New Roman"/>
                      </a:endParaRPr>
                    </a:p>
                  </a:txBody>
                  <a:tcPr marL="40850" marR="40850" marT="0" marB="0"/>
                </a:tc>
                <a:tc>
                  <a:txBody>
                    <a:bodyPr/>
                    <a:lstStyle/>
                    <a:p>
                      <a:pPr marL="342900" lvl="0" indent="-342900" algn="just">
                        <a:spcAft>
                          <a:spcPts val="0"/>
                        </a:spcAft>
                        <a:buFont typeface="Wingdings"/>
                        <a:buChar char=""/>
                      </a:pPr>
                      <a:r>
                        <a:rPr lang="zh-CN" sz="1050" kern="100">
                          <a:effectLst/>
                          <a:latin typeface="宋体" pitchFamily="2" charset="-122"/>
                          <a:ea typeface="宋体" pitchFamily="2" charset="-122"/>
                        </a:rPr>
                        <a:t>简单的汇总报表、</a:t>
                      </a:r>
                      <a:r>
                        <a:rPr lang="en-US" sz="1050" kern="100">
                          <a:effectLst/>
                          <a:latin typeface="宋体" pitchFamily="2" charset="-122"/>
                          <a:ea typeface="宋体" pitchFamily="2" charset="-122"/>
                        </a:rPr>
                        <a:t>KPI</a:t>
                      </a:r>
                      <a:r>
                        <a:rPr lang="zh-CN" sz="1050" kern="100">
                          <a:effectLst/>
                          <a:latin typeface="宋体" pitchFamily="2" charset="-122"/>
                          <a:ea typeface="宋体" pitchFamily="2" charset="-122"/>
                        </a:rPr>
                        <a:t>展示</a:t>
                      </a:r>
                    </a:p>
                    <a:p>
                      <a:pPr marL="342900" lvl="0" indent="-342900" algn="just">
                        <a:spcAft>
                          <a:spcPts val="0"/>
                        </a:spcAft>
                        <a:buFont typeface="Wingdings"/>
                        <a:buChar char=""/>
                      </a:pPr>
                      <a:r>
                        <a:rPr lang="zh-CN" sz="1050" kern="100">
                          <a:effectLst/>
                          <a:latin typeface="宋体" pitchFamily="2" charset="-122"/>
                          <a:ea typeface="宋体" pitchFamily="2" charset="-122"/>
                        </a:rPr>
                        <a:t>对成熟模型可钻取看到不同维度的数据汇总情况</a:t>
                      </a:r>
                    </a:p>
                    <a:p>
                      <a:pPr marL="342900" lvl="0" indent="-342900" algn="just">
                        <a:spcAft>
                          <a:spcPts val="0"/>
                        </a:spcAft>
                        <a:buFont typeface="Wingdings"/>
                        <a:buChar char=""/>
                      </a:pPr>
                      <a:r>
                        <a:rPr lang="zh-CN" sz="1050" kern="100">
                          <a:effectLst/>
                          <a:latin typeface="宋体" pitchFamily="2" charset="-122"/>
                          <a:ea typeface="宋体" pitchFamily="2" charset="-122"/>
                        </a:rPr>
                        <a:t>自助式报表</a:t>
                      </a:r>
                    </a:p>
                    <a:p>
                      <a:pPr marL="342900" lvl="0" indent="-342900" algn="just">
                        <a:spcAft>
                          <a:spcPts val="0"/>
                        </a:spcAft>
                        <a:buFont typeface="Wingdings"/>
                        <a:buChar char=""/>
                      </a:pPr>
                      <a:r>
                        <a:rPr lang="zh-CN" sz="1050" kern="100">
                          <a:effectLst/>
                          <a:latin typeface="宋体" pitchFamily="2" charset="-122"/>
                          <a:ea typeface="宋体" pitchFamily="2" charset="-122"/>
                        </a:rPr>
                        <a:t>未实现人口分布、分析预测等专题应用</a:t>
                      </a:r>
                      <a:endParaRPr lang="zh-CN" sz="105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2"/>
                  </a:ext>
                </a:extLst>
              </a:tr>
              <a:tr h="571905">
                <a:tc vMerge="1">
                  <a:txBody>
                    <a:bodyPr/>
                    <a:lstStyle/>
                    <a:p>
                      <a:endParaRPr lang="zh-CN" altLang="en-US"/>
                    </a:p>
                  </a:txBody>
                  <a:tcPr/>
                </a:tc>
                <a:tc>
                  <a:txBody>
                    <a:bodyPr/>
                    <a:lstStyle/>
                    <a:p>
                      <a:pPr algn="just">
                        <a:spcAft>
                          <a:spcPts val="0"/>
                        </a:spcAft>
                      </a:pPr>
                      <a:r>
                        <a:rPr lang="zh-CN" sz="1050" kern="100">
                          <a:effectLst/>
                          <a:latin typeface="宋体" pitchFamily="2" charset="-122"/>
                          <a:ea typeface="宋体" pitchFamily="2" charset="-122"/>
                        </a:rPr>
                        <a:t>管理效果</a:t>
                      </a:r>
                      <a:endParaRPr lang="zh-CN" sz="1050" kern="100">
                        <a:effectLst/>
                        <a:latin typeface="宋体" pitchFamily="2" charset="-122"/>
                        <a:ea typeface="宋体" pitchFamily="2" charset="-122"/>
                        <a:cs typeface="Times New Roman"/>
                      </a:endParaRPr>
                    </a:p>
                  </a:txBody>
                  <a:tcPr marL="40850" marR="40850" marT="0" marB="0"/>
                </a:tc>
                <a:tc>
                  <a:txBody>
                    <a:bodyPr/>
                    <a:lstStyle/>
                    <a:p>
                      <a:pPr marL="342900" lvl="0" indent="-342900" algn="just">
                        <a:spcAft>
                          <a:spcPts val="0"/>
                        </a:spcAft>
                        <a:buFont typeface="Wingdings"/>
                        <a:buChar char=""/>
                      </a:pPr>
                      <a:r>
                        <a:rPr lang="zh-CN" sz="1050" kern="100">
                          <a:effectLst/>
                          <a:latin typeface="宋体" pitchFamily="2" charset="-122"/>
                          <a:ea typeface="宋体" pitchFamily="2" charset="-122"/>
                        </a:rPr>
                        <a:t>实现系统管理员和各部门管理员两级管理，实现</a:t>
                      </a:r>
                      <a:r>
                        <a:rPr lang="en-US" sz="1050" kern="100">
                          <a:effectLst/>
                          <a:latin typeface="宋体" pitchFamily="2" charset="-122"/>
                          <a:ea typeface="宋体" pitchFamily="2" charset="-122"/>
                        </a:rPr>
                        <a:t>CA</a:t>
                      </a:r>
                      <a:r>
                        <a:rPr lang="zh-CN" sz="1050" kern="100">
                          <a:effectLst/>
                          <a:latin typeface="宋体" pitchFamily="2" charset="-122"/>
                          <a:ea typeface="宋体" pitchFamily="2" charset="-122"/>
                        </a:rPr>
                        <a:t>注册开通账户</a:t>
                      </a:r>
                    </a:p>
                    <a:p>
                      <a:pPr marL="342900" lvl="0" indent="-342900" algn="just">
                        <a:spcAft>
                          <a:spcPts val="0"/>
                        </a:spcAft>
                        <a:buFont typeface="Wingdings"/>
                        <a:buChar char=""/>
                      </a:pPr>
                      <a:r>
                        <a:rPr lang="zh-CN" sz="1050" kern="100">
                          <a:effectLst/>
                          <a:latin typeface="宋体" pitchFamily="2" charset="-122"/>
                          <a:ea typeface="宋体" pitchFamily="2" charset="-122"/>
                        </a:rPr>
                        <a:t>实现两级授权、两级访问控制</a:t>
                      </a:r>
                    </a:p>
                    <a:p>
                      <a:pPr marL="342900" lvl="0" indent="-342900" algn="just">
                        <a:spcAft>
                          <a:spcPts val="0"/>
                        </a:spcAft>
                        <a:buFont typeface="Wingdings"/>
                        <a:buChar char=""/>
                      </a:pPr>
                      <a:r>
                        <a:rPr lang="zh-CN" sz="1050" kern="100">
                          <a:effectLst/>
                          <a:latin typeface="宋体" pitchFamily="2" charset="-122"/>
                          <a:ea typeface="宋体" pitchFamily="2" charset="-122"/>
                        </a:rPr>
                        <a:t>通过日志可以翻阅访问记录</a:t>
                      </a:r>
                    </a:p>
                    <a:p>
                      <a:pPr marL="342900" lvl="0" indent="-342900" algn="just">
                        <a:spcAft>
                          <a:spcPts val="0"/>
                        </a:spcAft>
                        <a:buFont typeface="Wingdings"/>
                        <a:buChar char=""/>
                      </a:pPr>
                      <a:r>
                        <a:rPr lang="zh-CN" sz="1050" kern="100">
                          <a:effectLst/>
                          <a:latin typeface="宋体" pitchFamily="2" charset="-122"/>
                          <a:ea typeface="宋体" pitchFamily="2" charset="-122"/>
                        </a:rPr>
                        <a:t>实现数据备份</a:t>
                      </a:r>
                    </a:p>
                    <a:p>
                      <a:pPr marL="342900" lvl="0" indent="-342900" algn="just">
                        <a:spcAft>
                          <a:spcPts val="0"/>
                        </a:spcAft>
                        <a:buFont typeface="Wingdings"/>
                        <a:buChar char=""/>
                      </a:pPr>
                      <a:r>
                        <a:rPr lang="zh-CN" sz="1050" kern="100">
                          <a:effectLst/>
                          <a:latin typeface="宋体" pitchFamily="2" charset="-122"/>
                          <a:ea typeface="宋体" pitchFamily="2" charset="-122"/>
                        </a:rPr>
                        <a:t>未实现独立审计、未实现系统监控</a:t>
                      </a:r>
                      <a:endParaRPr lang="zh-CN" sz="105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3"/>
                  </a:ext>
                </a:extLst>
              </a:tr>
              <a:tr h="1048493">
                <a:tc rowSpan="3">
                  <a:txBody>
                    <a:bodyPr/>
                    <a:lstStyle/>
                    <a:p>
                      <a:pPr algn="just">
                        <a:spcAft>
                          <a:spcPts val="0"/>
                        </a:spcAft>
                      </a:pPr>
                      <a:r>
                        <a:rPr lang="zh-CN" sz="1050" kern="100">
                          <a:effectLst/>
                          <a:latin typeface="宋体" pitchFamily="2" charset="-122"/>
                          <a:ea typeface="宋体" pitchFamily="2" charset="-122"/>
                        </a:rPr>
                        <a:t>方案二：</a:t>
                      </a:r>
                    </a:p>
                    <a:p>
                      <a:pPr algn="just">
                        <a:spcAft>
                          <a:spcPts val="0"/>
                        </a:spcAft>
                      </a:pPr>
                      <a:r>
                        <a:rPr lang="zh-CN" sz="1050" kern="100">
                          <a:effectLst/>
                          <a:latin typeface="宋体" pitchFamily="2" charset="-122"/>
                          <a:ea typeface="宋体" pitchFamily="2" charset="-122"/>
                        </a:rPr>
                        <a:t>数据库</a:t>
                      </a:r>
                      <a:r>
                        <a:rPr lang="en-US" sz="1050" kern="100">
                          <a:effectLst/>
                          <a:latin typeface="宋体" pitchFamily="2" charset="-122"/>
                          <a:ea typeface="宋体" pitchFamily="2" charset="-122"/>
                        </a:rPr>
                        <a:t>+</a:t>
                      </a:r>
                      <a:endParaRPr lang="zh-CN" sz="1050" kern="100">
                        <a:effectLst/>
                        <a:latin typeface="宋体" pitchFamily="2" charset="-122"/>
                        <a:ea typeface="宋体" pitchFamily="2" charset="-122"/>
                      </a:endParaRPr>
                    </a:p>
                    <a:p>
                      <a:pPr algn="just">
                        <a:spcAft>
                          <a:spcPts val="0"/>
                        </a:spcAft>
                      </a:pPr>
                      <a:r>
                        <a:rPr lang="zh-CN" sz="1050" kern="100">
                          <a:effectLst/>
                          <a:latin typeface="宋体" pitchFamily="2" charset="-122"/>
                          <a:ea typeface="宋体" pitchFamily="2" charset="-122"/>
                        </a:rPr>
                        <a:t>数据仓库</a:t>
                      </a:r>
                      <a:endParaRPr lang="zh-CN" sz="105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050" kern="100">
                          <a:effectLst/>
                          <a:latin typeface="宋体" pitchFamily="2" charset="-122"/>
                          <a:ea typeface="宋体" pitchFamily="2" charset="-122"/>
                        </a:rPr>
                        <a:t>服务效果</a:t>
                      </a:r>
                      <a:endParaRPr lang="zh-CN" sz="1050" kern="100">
                        <a:effectLst/>
                        <a:latin typeface="宋体" pitchFamily="2" charset="-122"/>
                        <a:ea typeface="宋体" pitchFamily="2" charset="-122"/>
                        <a:cs typeface="Times New Roman"/>
                      </a:endParaRPr>
                    </a:p>
                  </a:txBody>
                  <a:tcPr marL="40850" marR="40850" marT="0" marB="0"/>
                </a:tc>
                <a:tc>
                  <a:txBody>
                    <a:bodyPr/>
                    <a:lstStyle/>
                    <a:p>
                      <a:pPr marL="342900" lvl="0" indent="-342900" algn="just">
                        <a:spcAft>
                          <a:spcPts val="0"/>
                        </a:spcAft>
                        <a:buFont typeface="Wingdings"/>
                        <a:buChar char=""/>
                      </a:pPr>
                      <a:r>
                        <a:rPr lang="zh-CN" sz="1050" kern="100">
                          <a:effectLst/>
                          <a:latin typeface="宋体" pitchFamily="2" charset="-122"/>
                          <a:ea typeface="宋体" pitchFamily="2" charset="-122"/>
                        </a:rPr>
                        <a:t>纳入</a:t>
                      </a:r>
                      <a:r>
                        <a:rPr lang="en-US" sz="1050" kern="100">
                          <a:effectLst/>
                          <a:latin typeface="宋体" pitchFamily="2" charset="-122"/>
                          <a:ea typeface="宋体" pitchFamily="2" charset="-122"/>
                        </a:rPr>
                        <a:t>16</a:t>
                      </a:r>
                      <a:r>
                        <a:rPr lang="zh-CN" sz="1050" kern="100">
                          <a:effectLst/>
                          <a:latin typeface="宋体" pitchFamily="2" charset="-122"/>
                          <a:ea typeface="宋体" pitchFamily="2" charset="-122"/>
                        </a:rPr>
                        <a:t>家单位中与人口数据相关的主要部分</a:t>
                      </a:r>
                    </a:p>
                    <a:p>
                      <a:pPr marL="342900" lvl="0" indent="-342900" algn="just">
                        <a:spcAft>
                          <a:spcPts val="0"/>
                        </a:spcAft>
                        <a:buFont typeface="Wingdings"/>
                        <a:buChar char=""/>
                      </a:pPr>
                      <a:r>
                        <a:rPr lang="zh-CN" sz="1050" kern="100">
                          <a:effectLst/>
                          <a:latin typeface="宋体" pitchFamily="2" charset="-122"/>
                          <a:ea typeface="宋体" pitchFamily="2" charset="-122"/>
                        </a:rPr>
                        <a:t>数据清洗后能按设想构成人口库，数据量能达到原来设想的</a:t>
                      </a:r>
                      <a:r>
                        <a:rPr lang="en-US" sz="1050" kern="100">
                          <a:effectLst/>
                          <a:latin typeface="宋体" pitchFamily="2" charset="-122"/>
                          <a:ea typeface="宋体" pitchFamily="2" charset="-122"/>
                        </a:rPr>
                        <a:t>1/3</a:t>
                      </a:r>
                      <a:endParaRPr lang="zh-CN" sz="1050" kern="100">
                        <a:effectLst/>
                        <a:latin typeface="宋体" pitchFamily="2" charset="-122"/>
                        <a:ea typeface="宋体" pitchFamily="2" charset="-122"/>
                      </a:endParaRPr>
                    </a:p>
                    <a:p>
                      <a:pPr marL="342900" lvl="0" indent="-342900" algn="just">
                        <a:spcAft>
                          <a:spcPts val="0"/>
                        </a:spcAft>
                        <a:buFont typeface="Wingdings"/>
                        <a:buChar char=""/>
                      </a:pPr>
                      <a:r>
                        <a:rPr lang="zh-CN" sz="1050" kern="100">
                          <a:effectLst/>
                          <a:latin typeface="宋体" pitchFamily="2" charset="-122"/>
                          <a:ea typeface="宋体" pitchFamily="2" charset="-122"/>
                        </a:rPr>
                        <a:t>实行公务员</a:t>
                      </a:r>
                      <a:r>
                        <a:rPr lang="en-US" sz="1050" kern="100">
                          <a:effectLst/>
                          <a:latin typeface="宋体" pitchFamily="2" charset="-122"/>
                          <a:ea typeface="宋体" pitchFamily="2" charset="-122"/>
                        </a:rPr>
                        <a:t>CA</a:t>
                      </a:r>
                      <a:r>
                        <a:rPr lang="zh-CN" sz="1050" kern="100">
                          <a:effectLst/>
                          <a:latin typeface="宋体" pitchFamily="2" charset="-122"/>
                          <a:ea typeface="宋体" pitchFamily="2" charset="-122"/>
                        </a:rPr>
                        <a:t>认证</a:t>
                      </a:r>
                    </a:p>
                    <a:p>
                      <a:pPr marL="342900" lvl="0" indent="-342900" algn="just">
                        <a:spcAft>
                          <a:spcPts val="0"/>
                        </a:spcAft>
                        <a:buFont typeface="Wingdings"/>
                        <a:buChar char=""/>
                      </a:pPr>
                      <a:r>
                        <a:rPr lang="zh-CN" sz="1050" kern="100">
                          <a:effectLst/>
                          <a:latin typeface="宋体" pitchFamily="2" charset="-122"/>
                          <a:ea typeface="宋体" pitchFamily="2" charset="-122"/>
                        </a:rPr>
                        <a:t>对市民开放身份证验证</a:t>
                      </a:r>
                    </a:p>
                    <a:p>
                      <a:pPr marL="342900" lvl="0" indent="-342900" algn="just">
                        <a:spcAft>
                          <a:spcPts val="0"/>
                        </a:spcAft>
                        <a:buFont typeface="Wingdings"/>
                        <a:buChar char=""/>
                      </a:pPr>
                      <a:r>
                        <a:rPr lang="zh-CN" sz="1050" kern="100">
                          <a:effectLst/>
                          <a:latin typeface="宋体" pitchFamily="2" charset="-122"/>
                          <a:ea typeface="宋体" pitchFamily="2" charset="-122"/>
                        </a:rPr>
                        <a:t>对公务员开放个人信息查询</a:t>
                      </a:r>
                    </a:p>
                    <a:p>
                      <a:pPr marL="342900" lvl="0" indent="-342900" algn="just">
                        <a:spcAft>
                          <a:spcPts val="0"/>
                        </a:spcAft>
                        <a:buFont typeface="Wingdings"/>
                        <a:buChar char=""/>
                      </a:pPr>
                      <a:r>
                        <a:rPr lang="zh-CN" sz="1050" kern="100">
                          <a:effectLst/>
                          <a:latin typeface="宋体" pitchFamily="2" charset="-122"/>
                          <a:ea typeface="宋体" pitchFamily="2" charset="-122"/>
                        </a:rPr>
                        <a:t>未实现明细活动查询，以及加工后的关系查询服务</a:t>
                      </a:r>
                    </a:p>
                    <a:p>
                      <a:pPr marL="342900" lvl="0" indent="-342900" algn="just">
                        <a:spcAft>
                          <a:spcPts val="0"/>
                        </a:spcAft>
                        <a:buFont typeface="Wingdings"/>
                        <a:buChar char=""/>
                      </a:pPr>
                      <a:r>
                        <a:rPr lang="zh-CN" sz="1050" kern="100">
                          <a:effectLst/>
                          <a:latin typeface="宋体" pitchFamily="2" charset="-122"/>
                          <a:ea typeface="宋体" pitchFamily="2" charset="-122"/>
                        </a:rPr>
                        <a:t>未利用</a:t>
                      </a:r>
                      <a:r>
                        <a:rPr lang="en-US" sz="1050" kern="100">
                          <a:effectLst/>
                          <a:latin typeface="宋体" pitchFamily="2" charset="-122"/>
                          <a:ea typeface="宋体" pitchFamily="2" charset="-122"/>
                        </a:rPr>
                        <a:t>XML</a:t>
                      </a:r>
                      <a:r>
                        <a:rPr lang="zh-CN" sz="1050" kern="100">
                          <a:effectLst/>
                          <a:latin typeface="宋体" pitchFamily="2" charset="-122"/>
                          <a:ea typeface="宋体" pitchFamily="2" charset="-122"/>
                        </a:rPr>
                        <a:t>数据</a:t>
                      </a:r>
                    </a:p>
                    <a:p>
                      <a:pPr marL="342900" lvl="0" indent="-342900" algn="just">
                        <a:spcAft>
                          <a:spcPts val="0"/>
                        </a:spcAft>
                        <a:buFont typeface="Wingdings"/>
                        <a:buChar char=""/>
                      </a:pPr>
                      <a:r>
                        <a:rPr lang="zh-CN" sz="1050" kern="100">
                          <a:effectLst/>
                          <a:latin typeface="宋体" pitchFamily="2" charset="-122"/>
                          <a:ea typeface="宋体" pitchFamily="2" charset="-122"/>
                        </a:rPr>
                        <a:t>无法保证</a:t>
                      </a:r>
                      <a:r>
                        <a:rPr lang="en-US" sz="1050" kern="100">
                          <a:effectLst/>
                          <a:latin typeface="宋体" pitchFamily="2" charset="-122"/>
                          <a:ea typeface="宋体" pitchFamily="2" charset="-122"/>
                        </a:rPr>
                        <a:t>7x24</a:t>
                      </a:r>
                      <a:r>
                        <a:rPr lang="zh-CN" sz="1050" kern="100">
                          <a:effectLst/>
                          <a:latin typeface="宋体" pitchFamily="2" charset="-122"/>
                          <a:ea typeface="宋体" pitchFamily="2" charset="-122"/>
                        </a:rPr>
                        <a:t>，可用性</a:t>
                      </a:r>
                      <a:r>
                        <a:rPr lang="en-US" sz="1050" kern="100">
                          <a:effectLst/>
                          <a:latin typeface="宋体" pitchFamily="2" charset="-122"/>
                          <a:ea typeface="宋体" pitchFamily="2" charset="-122"/>
                        </a:rPr>
                        <a:t>5x8</a:t>
                      </a:r>
                      <a:endParaRPr lang="zh-CN" sz="105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4"/>
                  </a:ext>
                </a:extLst>
              </a:tr>
              <a:tr h="571905">
                <a:tc vMerge="1">
                  <a:txBody>
                    <a:bodyPr/>
                    <a:lstStyle/>
                    <a:p>
                      <a:endParaRPr lang="zh-CN" altLang="en-US"/>
                    </a:p>
                  </a:txBody>
                  <a:tcPr/>
                </a:tc>
                <a:tc>
                  <a:txBody>
                    <a:bodyPr/>
                    <a:lstStyle/>
                    <a:p>
                      <a:pPr algn="just">
                        <a:spcAft>
                          <a:spcPts val="0"/>
                        </a:spcAft>
                      </a:pPr>
                      <a:r>
                        <a:rPr lang="zh-CN" sz="1050" kern="100">
                          <a:effectLst/>
                          <a:latin typeface="宋体" pitchFamily="2" charset="-122"/>
                          <a:ea typeface="宋体" pitchFamily="2" charset="-122"/>
                        </a:rPr>
                        <a:t>展示效果</a:t>
                      </a:r>
                      <a:endParaRPr lang="zh-CN" sz="1050" kern="100">
                        <a:effectLst/>
                        <a:latin typeface="宋体" pitchFamily="2" charset="-122"/>
                        <a:ea typeface="宋体" pitchFamily="2" charset="-122"/>
                        <a:cs typeface="Times New Roman"/>
                      </a:endParaRPr>
                    </a:p>
                  </a:txBody>
                  <a:tcPr marL="40850" marR="40850" marT="0" marB="0"/>
                </a:tc>
                <a:tc>
                  <a:txBody>
                    <a:bodyPr/>
                    <a:lstStyle/>
                    <a:p>
                      <a:pPr marL="342900" lvl="0" indent="-342900" algn="just">
                        <a:spcAft>
                          <a:spcPts val="0"/>
                        </a:spcAft>
                        <a:buFont typeface="Wingdings"/>
                        <a:buChar char=""/>
                      </a:pPr>
                      <a:r>
                        <a:rPr lang="zh-CN" sz="1050" kern="100">
                          <a:effectLst/>
                          <a:latin typeface="宋体" pitchFamily="2" charset="-122"/>
                          <a:ea typeface="宋体" pitchFamily="2" charset="-122"/>
                        </a:rPr>
                        <a:t>简单的汇总报表、</a:t>
                      </a:r>
                      <a:r>
                        <a:rPr lang="en-US" sz="1050" kern="100">
                          <a:effectLst/>
                          <a:latin typeface="宋体" pitchFamily="2" charset="-122"/>
                          <a:ea typeface="宋体" pitchFamily="2" charset="-122"/>
                        </a:rPr>
                        <a:t>KPI</a:t>
                      </a:r>
                      <a:r>
                        <a:rPr lang="zh-CN" sz="1050" kern="100">
                          <a:effectLst/>
                          <a:latin typeface="宋体" pitchFamily="2" charset="-122"/>
                          <a:ea typeface="宋体" pitchFamily="2" charset="-122"/>
                        </a:rPr>
                        <a:t>展示</a:t>
                      </a:r>
                    </a:p>
                    <a:p>
                      <a:pPr marL="342900" lvl="0" indent="-342900" algn="just">
                        <a:spcAft>
                          <a:spcPts val="0"/>
                        </a:spcAft>
                        <a:buFont typeface="Wingdings"/>
                        <a:buChar char=""/>
                      </a:pPr>
                      <a:r>
                        <a:rPr lang="zh-CN" sz="1050" kern="100">
                          <a:effectLst/>
                          <a:latin typeface="宋体" pitchFamily="2" charset="-122"/>
                          <a:ea typeface="宋体" pitchFamily="2" charset="-122"/>
                        </a:rPr>
                        <a:t>对成熟模型可钻取看到不同维度的数据汇总情况，数据准确</a:t>
                      </a:r>
                    </a:p>
                    <a:p>
                      <a:pPr marL="342900" lvl="0" indent="-342900" algn="just">
                        <a:spcAft>
                          <a:spcPts val="0"/>
                        </a:spcAft>
                        <a:buFont typeface="Wingdings"/>
                        <a:buChar char=""/>
                      </a:pPr>
                      <a:r>
                        <a:rPr lang="zh-CN" sz="1050" kern="100">
                          <a:effectLst/>
                          <a:latin typeface="宋体" pitchFamily="2" charset="-122"/>
                          <a:ea typeface="宋体" pitchFamily="2" charset="-122"/>
                        </a:rPr>
                        <a:t>自助式报表，可以钻透看到明细数据</a:t>
                      </a:r>
                    </a:p>
                    <a:p>
                      <a:pPr marL="342900" lvl="0" indent="-342900" algn="just">
                        <a:spcAft>
                          <a:spcPts val="0"/>
                        </a:spcAft>
                        <a:buFont typeface="Wingdings"/>
                        <a:buChar char=""/>
                      </a:pPr>
                      <a:r>
                        <a:rPr lang="zh-CN" sz="1050" kern="100">
                          <a:effectLst/>
                          <a:latin typeface="宋体" pitchFamily="2" charset="-122"/>
                          <a:ea typeface="宋体" pitchFamily="2" charset="-122"/>
                        </a:rPr>
                        <a:t>未实现人口分布、分析预测等专题应用</a:t>
                      </a:r>
                      <a:endParaRPr lang="zh-CN" sz="105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5"/>
                  </a:ext>
                </a:extLst>
              </a:tr>
              <a:tr h="571905">
                <a:tc vMerge="1">
                  <a:txBody>
                    <a:bodyPr/>
                    <a:lstStyle/>
                    <a:p>
                      <a:endParaRPr lang="zh-CN" altLang="en-US"/>
                    </a:p>
                  </a:txBody>
                  <a:tcPr/>
                </a:tc>
                <a:tc>
                  <a:txBody>
                    <a:bodyPr/>
                    <a:lstStyle/>
                    <a:p>
                      <a:pPr algn="just">
                        <a:spcAft>
                          <a:spcPts val="0"/>
                        </a:spcAft>
                      </a:pPr>
                      <a:r>
                        <a:rPr lang="zh-CN" sz="1050" kern="100">
                          <a:effectLst/>
                          <a:latin typeface="宋体" pitchFamily="2" charset="-122"/>
                          <a:ea typeface="宋体" pitchFamily="2" charset="-122"/>
                        </a:rPr>
                        <a:t>管理效果</a:t>
                      </a:r>
                      <a:endParaRPr lang="zh-CN" sz="1050" kern="100">
                        <a:effectLst/>
                        <a:latin typeface="宋体" pitchFamily="2" charset="-122"/>
                        <a:ea typeface="宋体" pitchFamily="2" charset="-122"/>
                        <a:cs typeface="Times New Roman"/>
                      </a:endParaRPr>
                    </a:p>
                  </a:txBody>
                  <a:tcPr marL="40850" marR="40850" marT="0" marB="0"/>
                </a:tc>
                <a:tc>
                  <a:txBody>
                    <a:bodyPr/>
                    <a:lstStyle/>
                    <a:p>
                      <a:pPr marL="342900" lvl="0" indent="-342900" algn="just">
                        <a:spcAft>
                          <a:spcPts val="0"/>
                        </a:spcAft>
                        <a:buFont typeface="Wingdings"/>
                        <a:buChar char=""/>
                      </a:pPr>
                      <a:r>
                        <a:rPr lang="zh-CN" sz="1050" kern="100" dirty="0">
                          <a:effectLst/>
                          <a:latin typeface="宋体" pitchFamily="2" charset="-122"/>
                          <a:ea typeface="宋体" pitchFamily="2" charset="-122"/>
                        </a:rPr>
                        <a:t>实现系统管理员和各部门管理员两级管理，实现</a:t>
                      </a:r>
                      <a:r>
                        <a:rPr lang="en-US" sz="1050" kern="100" dirty="0">
                          <a:effectLst/>
                          <a:latin typeface="宋体" pitchFamily="2" charset="-122"/>
                          <a:ea typeface="宋体" pitchFamily="2" charset="-122"/>
                        </a:rPr>
                        <a:t>CA</a:t>
                      </a:r>
                      <a:r>
                        <a:rPr lang="zh-CN" sz="1050" kern="100" dirty="0">
                          <a:effectLst/>
                          <a:latin typeface="宋体" pitchFamily="2" charset="-122"/>
                          <a:ea typeface="宋体" pitchFamily="2" charset="-122"/>
                        </a:rPr>
                        <a:t>注册开通账户</a:t>
                      </a:r>
                    </a:p>
                    <a:p>
                      <a:pPr marL="342900" lvl="0" indent="-342900" algn="just">
                        <a:spcAft>
                          <a:spcPts val="0"/>
                        </a:spcAft>
                        <a:buFont typeface="Wingdings"/>
                        <a:buChar char=""/>
                      </a:pPr>
                      <a:r>
                        <a:rPr lang="zh-CN" sz="1050" kern="100" dirty="0">
                          <a:effectLst/>
                          <a:latin typeface="宋体" pitchFamily="2" charset="-122"/>
                          <a:ea typeface="宋体" pitchFamily="2" charset="-122"/>
                        </a:rPr>
                        <a:t>实现两级授权、两级访问控制</a:t>
                      </a:r>
                    </a:p>
                    <a:p>
                      <a:pPr marL="342900" lvl="0" indent="-342900" algn="just">
                        <a:spcAft>
                          <a:spcPts val="0"/>
                        </a:spcAft>
                        <a:buFont typeface="Wingdings"/>
                        <a:buChar char=""/>
                      </a:pPr>
                      <a:r>
                        <a:rPr lang="zh-CN" sz="1050" kern="100" dirty="0">
                          <a:effectLst/>
                          <a:latin typeface="宋体" pitchFamily="2" charset="-122"/>
                          <a:ea typeface="宋体" pitchFamily="2" charset="-122"/>
                        </a:rPr>
                        <a:t>通过日志可以翻阅访问记录</a:t>
                      </a:r>
                    </a:p>
                    <a:p>
                      <a:pPr marL="342900" lvl="0" indent="-342900" algn="just">
                        <a:spcAft>
                          <a:spcPts val="0"/>
                        </a:spcAft>
                        <a:buFont typeface="Wingdings"/>
                        <a:buChar char=""/>
                      </a:pPr>
                      <a:r>
                        <a:rPr lang="zh-CN" sz="1050" kern="100" dirty="0">
                          <a:effectLst/>
                          <a:latin typeface="宋体" pitchFamily="2" charset="-122"/>
                          <a:ea typeface="宋体" pitchFamily="2" charset="-122"/>
                        </a:rPr>
                        <a:t>实现数据备份</a:t>
                      </a:r>
                    </a:p>
                    <a:p>
                      <a:pPr marL="342900" lvl="0" indent="-342900" algn="just">
                        <a:spcAft>
                          <a:spcPts val="0"/>
                        </a:spcAft>
                        <a:buFont typeface="Wingdings"/>
                        <a:buChar char=""/>
                      </a:pPr>
                      <a:r>
                        <a:rPr lang="zh-CN" sz="1050" kern="100" dirty="0">
                          <a:effectLst/>
                          <a:latin typeface="宋体" pitchFamily="2" charset="-122"/>
                          <a:ea typeface="宋体" pitchFamily="2" charset="-122"/>
                        </a:rPr>
                        <a:t>未实现独立审计、未实现系统监控</a:t>
                      </a:r>
                      <a:endParaRPr lang="zh-CN" sz="1050" kern="100" dirty="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6"/>
                  </a:ext>
                </a:extLst>
              </a:tr>
            </a:tbl>
          </a:graphicData>
        </a:graphic>
      </p:graphicFrame>
      <p:sp>
        <p:nvSpPr>
          <p:cNvPr id="4"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0533</a:t>
            </a:r>
          </a:p>
          <a:p>
            <a:pPr>
              <a:lnSpc>
                <a:spcPct val="85000"/>
              </a:lnSpc>
              <a:spcBef>
                <a:spcPct val="0"/>
              </a:spcBef>
            </a:pPr>
            <a:r>
              <a:rPr lang="en-US" altLang="zh-CN" sz="1200" dirty="0"/>
              <a:t>Estimation Report</a:t>
            </a:r>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397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Current Application Environment</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32157677"/>
              </p:ext>
            </p:extLst>
          </p:nvPr>
        </p:nvGraphicFramePr>
        <p:xfrm>
          <a:off x="179513" y="1340768"/>
          <a:ext cx="8813675" cy="4936326"/>
        </p:xfrm>
        <a:graphic>
          <a:graphicData uri="http://schemas.openxmlformats.org/drawingml/2006/table">
            <a:tbl>
              <a:tblPr>
                <a:tableStyleId>{616DA210-FB5B-4158-B5E0-FEB733F419BA}</a:tableStyleId>
              </a:tblPr>
              <a:tblGrid>
                <a:gridCol w="695815">
                  <a:extLst>
                    <a:ext uri="{9D8B030D-6E8A-4147-A177-3AD203B41FA5}">
                      <a16:colId xmlns:a16="http://schemas.microsoft.com/office/drawing/2014/main" val="20000"/>
                    </a:ext>
                  </a:extLst>
                </a:gridCol>
                <a:gridCol w="5809517">
                  <a:extLst>
                    <a:ext uri="{9D8B030D-6E8A-4147-A177-3AD203B41FA5}">
                      <a16:colId xmlns:a16="http://schemas.microsoft.com/office/drawing/2014/main" val="20001"/>
                    </a:ext>
                  </a:extLst>
                </a:gridCol>
                <a:gridCol w="2308343">
                  <a:extLst>
                    <a:ext uri="{9D8B030D-6E8A-4147-A177-3AD203B41FA5}">
                      <a16:colId xmlns:a16="http://schemas.microsoft.com/office/drawing/2014/main" val="20002"/>
                    </a:ext>
                  </a:extLst>
                </a:gridCol>
              </a:tblGrid>
              <a:tr h="41820">
                <a:tc>
                  <a:txBody>
                    <a:bodyPr/>
                    <a:lstStyle/>
                    <a:p>
                      <a:pPr algn="ctr">
                        <a:spcAft>
                          <a:spcPts val="0"/>
                        </a:spcAft>
                      </a:pPr>
                      <a:r>
                        <a:rPr lang="zh-CN" sz="1400" b="1" kern="100" dirty="0">
                          <a:effectLst/>
                          <a:latin typeface="宋体" pitchFamily="2" charset="-122"/>
                          <a:ea typeface="宋体" pitchFamily="2" charset="-122"/>
                        </a:rPr>
                        <a:t>名称</a:t>
                      </a:r>
                      <a:endParaRPr lang="zh-CN" sz="1400" b="1" kern="100" dirty="0">
                        <a:effectLst/>
                        <a:latin typeface="宋体" pitchFamily="2" charset="-122"/>
                        <a:ea typeface="宋体" pitchFamily="2" charset="-122"/>
                        <a:cs typeface="Times New Roman"/>
                      </a:endParaRPr>
                    </a:p>
                  </a:txBody>
                  <a:tcPr marL="17923" marR="17923"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业务范围</a:t>
                      </a:r>
                      <a:endParaRPr lang="zh-CN" sz="1400" b="1" kern="100" dirty="0">
                        <a:effectLst/>
                        <a:latin typeface="宋体" pitchFamily="2" charset="-122"/>
                        <a:ea typeface="宋体" pitchFamily="2" charset="-122"/>
                        <a:cs typeface="Times New Roman"/>
                      </a:endParaRPr>
                    </a:p>
                  </a:txBody>
                  <a:tcPr marL="17923" marR="17923"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业务系统</a:t>
                      </a:r>
                      <a:endParaRPr lang="zh-CN" sz="1400" b="1" kern="100" dirty="0">
                        <a:effectLst/>
                        <a:latin typeface="宋体" pitchFamily="2" charset="-122"/>
                        <a:ea typeface="宋体" pitchFamily="2" charset="-122"/>
                        <a:cs typeface="Times New Roman"/>
                      </a:endParaRPr>
                    </a:p>
                  </a:txBody>
                  <a:tcPr marL="17923" marR="17923" marT="0" marB="0">
                    <a:solidFill>
                      <a:srgbClr val="EAEAEA"/>
                    </a:solidFill>
                  </a:tcPr>
                </a:tc>
                <a:extLst>
                  <a:ext uri="{0D108BD9-81ED-4DB2-BD59-A6C34878D82A}">
                    <a16:rowId xmlns:a16="http://schemas.microsoft.com/office/drawing/2014/main" val="10000"/>
                  </a:ext>
                </a:extLst>
              </a:tr>
              <a:tr h="250922">
                <a:tc>
                  <a:txBody>
                    <a:bodyPr/>
                    <a:lstStyle/>
                    <a:p>
                      <a:pPr algn="just">
                        <a:spcAft>
                          <a:spcPts val="0"/>
                        </a:spcAft>
                      </a:pPr>
                      <a:r>
                        <a:rPr lang="zh-CN" sz="1400" kern="100">
                          <a:effectLst/>
                          <a:latin typeface="宋体" pitchFamily="2" charset="-122"/>
                          <a:ea typeface="宋体" pitchFamily="2" charset="-122"/>
                        </a:rPr>
                        <a:t>发改委</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a:t>
                      </a:r>
                      <a:r>
                        <a:rPr lang="en-US" sz="1400" kern="100">
                          <a:effectLst/>
                          <a:latin typeface="宋体" pitchFamily="2" charset="-122"/>
                          <a:ea typeface="宋体" pitchFamily="2" charset="-122"/>
                        </a:rPr>
                        <a:t>1</a:t>
                      </a:r>
                      <a:r>
                        <a:rPr lang="zh-CN" sz="1400" kern="100">
                          <a:effectLst/>
                          <a:latin typeface="宋体" pitchFamily="2" charset="-122"/>
                          <a:ea typeface="宋体" pitchFamily="2" charset="-122"/>
                        </a:rPr>
                        <a:t>）全市国民经济和社会发展规划，包括宏观的规划和专项规划；</a:t>
                      </a:r>
                    </a:p>
                    <a:p>
                      <a:pPr algn="just">
                        <a:spcAft>
                          <a:spcPts val="0"/>
                        </a:spcAft>
                      </a:pPr>
                      <a:r>
                        <a:rPr lang="zh-CN" sz="1400" kern="100">
                          <a:effectLst/>
                          <a:latin typeface="宋体" pitchFamily="2" charset="-122"/>
                          <a:ea typeface="宋体" pitchFamily="2" charset="-122"/>
                        </a:rPr>
                        <a:t>（</a:t>
                      </a:r>
                      <a:r>
                        <a:rPr lang="en-US" sz="1400" kern="100">
                          <a:effectLst/>
                          <a:latin typeface="宋体" pitchFamily="2" charset="-122"/>
                          <a:ea typeface="宋体" pitchFamily="2" charset="-122"/>
                        </a:rPr>
                        <a:t>2</a:t>
                      </a:r>
                      <a:r>
                        <a:rPr lang="zh-CN" sz="1400" kern="100">
                          <a:effectLst/>
                          <a:latin typeface="宋体" pitchFamily="2" charset="-122"/>
                          <a:ea typeface="宋体" pitchFamily="2" charset="-122"/>
                        </a:rPr>
                        <a:t>）进行国民经济发展情况分析；</a:t>
                      </a:r>
                    </a:p>
                    <a:p>
                      <a:pPr algn="just">
                        <a:spcAft>
                          <a:spcPts val="0"/>
                        </a:spcAft>
                      </a:pPr>
                      <a:r>
                        <a:rPr lang="zh-CN" sz="1400" kern="100">
                          <a:effectLst/>
                          <a:latin typeface="宋体" pitchFamily="2" charset="-122"/>
                          <a:ea typeface="宋体" pitchFamily="2" charset="-122"/>
                        </a:rPr>
                        <a:t>（</a:t>
                      </a:r>
                      <a:r>
                        <a:rPr lang="en-US" sz="1400" kern="100">
                          <a:effectLst/>
                          <a:latin typeface="宋体" pitchFamily="2" charset="-122"/>
                          <a:ea typeface="宋体" pitchFamily="2" charset="-122"/>
                        </a:rPr>
                        <a:t>3</a:t>
                      </a:r>
                      <a:r>
                        <a:rPr lang="zh-CN" sz="1400" kern="100">
                          <a:effectLst/>
                          <a:latin typeface="宋体" pitchFamily="2" charset="-122"/>
                          <a:ea typeface="宋体" pitchFamily="2" charset="-122"/>
                        </a:rPr>
                        <a:t>）进行固定资产和重大项目投资论证和审批管理；</a:t>
                      </a:r>
                    </a:p>
                    <a:p>
                      <a:pPr algn="just">
                        <a:spcAft>
                          <a:spcPts val="0"/>
                        </a:spcAft>
                      </a:pPr>
                      <a:r>
                        <a:rPr lang="zh-CN" sz="1400" kern="100">
                          <a:effectLst/>
                          <a:latin typeface="宋体" pitchFamily="2" charset="-122"/>
                          <a:ea typeface="宋体" pitchFamily="2" charset="-122"/>
                        </a:rPr>
                        <a:t>（</a:t>
                      </a:r>
                      <a:r>
                        <a:rPr lang="en-US" sz="1400" kern="100">
                          <a:effectLst/>
                          <a:latin typeface="宋体" pitchFamily="2" charset="-122"/>
                          <a:ea typeface="宋体" pitchFamily="2" charset="-122"/>
                        </a:rPr>
                        <a:t>4</a:t>
                      </a:r>
                      <a:r>
                        <a:rPr lang="zh-CN" sz="1400" kern="100">
                          <a:effectLst/>
                          <a:latin typeface="宋体" pitchFamily="2" charset="-122"/>
                          <a:ea typeface="宋体" pitchFamily="2" charset="-122"/>
                        </a:rPr>
                        <a:t>）体制改革规划方面的工作。</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dirty="0">
                          <a:effectLst/>
                          <a:latin typeface="宋体" pitchFamily="2" charset="-122"/>
                          <a:ea typeface="宋体" pitchFamily="2" charset="-122"/>
                        </a:rPr>
                        <a:t>暂无</a:t>
                      </a:r>
                      <a:endParaRPr lang="zh-CN" sz="1400" kern="100" dirty="0">
                        <a:effectLst/>
                        <a:latin typeface="宋体" pitchFamily="2" charset="-122"/>
                        <a:ea typeface="宋体" pitchFamily="2" charset="-122"/>
                        <a:cs typeface="Times New Roman"/>
                      </a:endParaRPr>
                    </a:p>
                  </a:txBody>
                  <a:tcPr marL="17923" marR="17923" marT="0" marB="0"/>
                </a:tc>
                <a:extLst>
                  <a:ext uri="{0D108BD9-81ED-4DB2-BD59-A6C34878D82A}">
                    <a16:rowId xmlns:a16="http://schemas.microsoft.com/office/drawing/2014/main" val="10001"/>
                  </a:ext>
                </a:extLst>
              </a:tr>
              <a:tr h="334563">
                <a:tc>
                  <a:txBody>
                    <a:bodyPr/>
                    <a:lstStyle/>
                    <a:p>
                      <a:pPr algn="just">
                        <a:spcAft>
                          <a:spcPts val="0"/>
                        </a:spcAft>
                      </a:pPr>
                      <a:r>
                        <a:rPr lang="zh-CN" sz="1400" kern="100">
                          <a:effectLst/>
                          <a:latin typeface="宋体" pitchFamily="2" charset="-122"/>
                          <a:ea typeface="宋体" pitchFamily="2" charset="-122"/>
                        </a:rPr>
                        <a:t>经信委</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dirty="0">
                          <a:effectLst/>
                          <a:latin typeface="宋体" pitchFamily="2" charset="-122"/>
                          <a:ea typeface="宋体" pitchFamily="2" charset="-122"/>
                        </a:rPr>
                        <a:t>（</a:t>
                      </a:r>
                      <a:r>
                        <a:rPr lang="en-US" sz="1400" kern="100" dirty="0">
                          <a:effectLst/>
                          <a:latin typeface="宋体" pitchFamily="2" charset="-122"/>
                          <a:ea typeface="宋体" pitchFamily="2" charset="-122"/>
                        </a:rPr>
                        <a:t>1</a:t>
                      </a:r>
                      <a:r>
                        <a:rPr lang="zh-CN" sz="1400" kern="100" dirty="0">
                          <a:effectLst/>
                          <a:latin typeface="宋体" pitchFamily="2" charset="-122"/>
                          <a:ea typeface="宋体" pitchFamily="2" charset="-122"/>
                        </a:rPr>
                        <a:t>）负责全市经济和信息化工作的统筹协调，对经济和信息化发展的重大问题进行研究分析并提出建议。</a:t>
                      </a:r>
                    </a:p>
                    <a:p>
                      <a:pPr algn="just">
                        <a:spcAft>
                          <a:spcPts val="0"/>
                        </a:spcAft>
                      </a:pPr>
                      <a:r>
                        <a:rPr lang="zh-CN" sz="1400" kern="100" dirty="0">
                          <a:effectLst/>
                          <a:latin typeface="宋体" pitchFamily="2" charset="-122"/>
                          <a:ea typeface="宋体" pitchFamily="2" charset="-122"/>
                        </a:rPr>
                        <a:t>（</a:t>
                      </a:r>
                      <a:r>
                        <a:rPr lang="en-US" sz="1400" kern="100" dirty="0">
                          <a:effectLst/>
                          <a:latin typeface="宋体" pitchFamily="2" charset="-122"/>
                          <a:ea typeface="宋体" pitchFamily="2" charset="-122"/>
                        </a:rPr>
                        <a:t>2</a:t>
                      </a:r>
                      <a:r>
                        <a:rPr lang="zh-CN" sz="1400" kern="100" dirty="0">
                          <a:effectLst/>
                          <a:latin typeface="宋体" pitchFamily="2" charset="-122"/>
                          <a:ea typeface="宋体" pitchFamily="2" charset="-122"/>
                        </a:rPr>
                        <a:t>）负责全市技术改造投资管理工作。</a:t>
                      </a:r>
                    </a:p>
                    <a:p>
                      <a:pPr algn="just">
                        <a:spcAft>
                          <a:spcPts val="0"/>
                        </a:spcAft>
                      </a:pPr>
                      <a:r>
                        <a:rPr lang="zh-CN" sz="1400" kern="100" dirty="0">
                          <a:effectLst/>
                          <a:latin typeface="宋体" pitchFamily="2" charset="-122"/>
                          <a:ea typeface="宋体" pitchFamily="2" charset="-122"/>
                        </a:rPr>
                        <a:t>（</a:t>
                      </a:r>
                      <a:r>
                        <a:rPr lang="en-US" sz="1400" kern="100" dirty="0">
                          <a:effectLst/>
                          <a:latin typeface="宋体" pitchFamily="2" charset="-122"/>
                          <a:ea typeface="宋体" pitchFamily="2" charset="-122"/>
                        </a:rPr>
                        <a:t>3</a:t>
                      </a:r>
                      <a:r>
                        <a:rPr lang="zh-CN" sz="1400" kern="100" dirty="0">
                          <a:effectLst/>
                          <a:latin typeface="宋体" pitchFamily="2" charset="-122"/>
                          <a:ea typeface="宋体" pitchFamily="2" charset="-122"/>
                        </a:rPr>
                        <a:t>）拟订推进产业技术进步、企业技术创新、高新技术产业发展以及信息化与工业化融合的政策措施。</a:t>
                      </a:r>
                      <a:endParaRPr lang="zh-CN" sz="1400" kern="100" dirty="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市民卡系统，包含</a:t>
                      </a:r>
                      <a:r>
                        <a:rPr lang="en-US" sz="1400" kern="100">
                          <a:effectLst/>
                          <a:latin typeface="宋体" pitchFamily="2" charset="-122"/>
                          <a:ea typeface="宋体" pitchFamily="2" charset="-122"/>
                        </a:rPr>
                        <a:t>230</a:t>
                      </a:r>
                      <a:r>
                        <a:rPr lang="zh-CN" sz="1400" kern="100">
                          <a:effectLst/>
                          <a:latin typeface="宋体" pitchFamily="2" charset="-122"/>
                          <a:ea typeface="宋体" pitchFamily="2" charset="-122"/>
                        </a:rPr>
                        <a:t>万参保的户籍和非户籍的人口信息。</a:t>
                      </a:r>
                      <a:endParaRPr lang="zh-CN" sz="1400" kern="100">
                        <a:effectLst/>
                        <a:latin typeface="宋体" pitchFamily="2" charset="-122"/>
                        <a:ea typeface="宋体" pitchFamily="2" charset="-122"/>
                        <a:cs typeface="Times New Roman"/>
                      </a:endParaRPr>
                    </a:p>
                  </a:txBody>
                  <a:tcPr marL="17923" marR="17923" marT="0" marB="0"/>
                </a:tc>
                <a:extLst>
                  <a:ext uri="{0D108BD9-81ED-4DB2-BD59-A6C34878D82A}">
                    <a16:rowId xmlns:a16="http://schemas.microsoft.com/office/drawing/2014/main" val="10002"/>
                  </a:ext>
                </a:extLst>
              </a:tr>
              <a:tr h="669126">
                <a:tc>
                  <a:txBody>
                    <a:bodyPr/>
                    <a:lstStyle/>
                    <a:p>
                      <a:pPr algn="just">
                        <a:spcAft>
                          <a:spcPts val="0"/>
                        </a:spcAft>
                      </a:pPr>
                      <a:r>
                        <a:rPr lang="zh-CN" sz="1400" kern="100">
                          <a:effectLst/>
                          <a:latin typeface="宋体" pitchFamily="2" charset="-122"/>
                          <a:ea typeface="宋体" pitchFamily="2" charset="-122"/>
                        </a:rPr>
                        <a:t>人社局</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人社局所管理的业务范围包括社会保险、劳动就业和劳动监察三部分。同时负责促进就业和创业工作、拟订全市人力资源和社会保障事业发展规划、负责全市人力资源开发工作、综合管理全市引进国外智力工作等等。</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dirty="0">
                          <a:effectLst/>
                          <a:latin typeface="宋体" pitchFamily="2" charset="-122"/>
                          <a:ea typeface="宋体" pitchFamily="2" charset="-122"/>
                        </a:rPr>
                        <a:t>劳动就业系统</a:t>
                      </a:r>
                      <a:r>
                        <a:rPr lang="zh-CN" altLang="en-US" sz="1400" kern="100" dirty="0">
                          <a:effectLst/>
                          <a:latin typeface="宋体" pitchFamily="2" charset="-122"/>
                          <a:ea typeface="宋体" pitchFamily="2" charset="-122"/>
                        </a:rPr>
                        <a:t>、</a:t>
                      </a:r>
                      <a:r>
                        <a:rPr lang="zh-CN" sz="1400" kern="100" dirty="0">
                          <a:effectLst/>
                          <a:latin typeface="宋体" pitchFamily="2" charset="-122"/>
                          <a:ea typeface="宋体" pitchFamily="2" charset="-122"/>
                        </a:rPr>
                        <a:t>社会保险系统</a:t>
                      </a:r>
                      <a:r>
                        <a:rPr lang="zh-CN" altLang="en-US" sz="1400" kern="100" dirty="0">
                          <a:effectLst/>
                          <a:latin typeface="宋体" pitchFamily="2" charset="-122"/>
                          <a:ea typeface="宋体" pitchFamily="2" charset="-122"/>
                        </a:rPr>
                        <a:t>、</a:t>
                      </a:r>
                      <a:r>
                        <a:rPr lang="zh-CN" sz="1400" kern="100" dirty="0">
                          <a:effectLst/>
                          <a:latin typeface="宋体" pitchFamily="2" charset="-122"/>
                          <a:ea typeface="宋体" pitchFamily="2" charset="-122"/>
                        </a:rPr>
                        <a:t>劳动监察系统</a:t>
                      </a:r>
                    </a:p>
                  </a:txBody>
                  <a:tcPr marL="17923" marR="17923" marT="0" marB="0"/>
                </a:tc>
                <a:extLst>
                  <a:ext uri="{0D108BD9-81ED-4DB2-BD59-A6C34878D82A}">
                    <a16:rowId xmlns:a16="http://schemas.microsoft.com/office/drawing/2014/main" val="10003"/>
                  </a:ext>
                </a:extLst>
              </a:tr>
              <a:tr h="376383">
                <a:tc>
                  <a:txBody>
                    <a:bodyPr/>
                    <a:lstStyle/>
                    <a:p>
                      <a:pPr algn="just">
                        <a:spcAft>
                          <a:spcPts val="0"/>
                        </a:spcAft>
                      </a:pPr>
                      <a:r>
                        <a:rPr lang="zh-CN" sz="1400" kern="100">
                          <a:effectLst/>
                          <a:latin typeface="宋体" pitchFamily="2" charset="-122"/>
                          <a:ea typeface="宋体" pitchFamily="2" charset="-122"/>
                        </a:rPr>
                        <a:t>教育局</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教育局依照国家教育工作的方针、政策、法律、法规，开展综合管理教育教学工作，业务范围包括规划、指导、管理全市教育科学研究；管理、研究、指导全市中小学教学业务，开展教育科学研究和教学研究；指导、管理全市学校电化教育和教育信息化工作，为中小学提供教育信息化资源等等。</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dirty="0">
                          <a:effectLst/>
                          <a:latin typeface="宋体" pitchFamily="2" charset="-122"/>
                          <a:ea typeface="宋体" pitchFamily="2" charset="-122"/>
                        </a:rPr>
                        <a:t>教育基础数据库</a:t>
                      </a:r>
                      <a:r>
                        <a:rPr lang="zh-CN" altLang="en-US" sz="1400" kern="100" dirty="0">
                          <a:effectLst/>
                          <a:latin typeface="宋体" pitchFamily="2" charset="-122"/>
                          <a:ea typeface="宋体" pitchFamily="2" charset="-122"/>
                        </a:rPr>
                        <a:t>、</a:t>
                      </a:r>
                      <a:r>
                        <a:rPr lang="zh-CN" sz="1400" kern="100" dirty="0">
                          <a:effectLst/>
                          <a:latin typeface="宋体" pitchFamily="2" charset="-122"/>
                          <a:ea typeface="宋体" pitchFamily="2" charset="-122"/>
                        </a:rPr>
                        <a:t>教育一卡通系统</a:t>
                      </a:r>
                      <a:r>
                        <a:rPr lang="zh-CN" altLang="en-US" sz="1400" kern="100" dirty="0">
                          <a:effectLst/>
                          <a:latin typeface="宋体" pitchFamily="2" charset="-122"/>
                          <a:ea typeface="宋体" pitchFamily="2" charset="-122"/>
                        </a:rPr>
                        <a:t>、</a:t>
                      </a:r>
                      <a:r>
                        <a:rPr lang="zh-CN" sz="1400" kern="100" dirty="0">
                          <a:effectLst/>
                          <a:latin typeface="宋体" pitchFamily="2" charset="-122"/>
                          <a:ea typeface="宋体" pitchFamily="2" charset="-122"/>
                        </a:rPr>
                        <a:t>家校通信息服务系统</a:t>
                      </a:r>
                      <a:endParaRPr lang="zh-CN" sz="1400" kern="100" dirty="0">
                        <a:effectLst/>
                        <a:latin typeface="宋体" pitchFamily="2" charset="-122"/>
                        <a:ea typeface="宋体" pitchFamily="2" charset="-122"/>
                        <a:cs typeface="Times New Roman"/>
                      </a:endParaRPr>
                    </a:p>
                  </a:txBody>
                  <a:tcPr marL="17923" marR="17923" marT="0" marB="0"/>
                </a:tc>
                <a:extLst>
                  <a:ext uri="{0D108BD9-81ED-4DB2-BD59-A6C34878D82A}">
                    <a16:rowId xmlns:a16="http://schemas.microsoft.com/office/drawing/2014/main" val="10004"/>
                  </a:ext>
                </a:extLst>
              </a:tr>
              <a:tr h="585485">
                <a:tc>
                  <a:txBody>
                    <a:bodyPr/>
                    <a:lstStyle/>
                    <a:p>
                      <a:pPr algn="just">
                        <a:spcAft>
                          <a:spcPts val="0"/>
                        </a:spcAft>
                      </a:pPr>
                      <a:r>
                        <a:rPr lang="zh-CN" sz="1400" kern="100">
                          <a:effectLst/>
                          <a:latin typeface="宋体" pitchFamily="2" charset="-122"/>
                          <a:ea typeface="宋体" pitchFamily="2" charset="-122"/>
                        </a:rPr>
                        <a:t>卫生局</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dirty="0">
                          <a:effectLst/>
                          <a:latin typeface="宋体" pitchFamily="2" charset="-122"/>
                          <a:ea typeface="宋体" pitchFamily="2" charset="-122"/>
                        </a:rPr>
                        <a:t>卫生局主要业务范围包括保障各种社会活动中正常的卫生秩序，预防和控制传染病的发生和流行；保障人民群众的生命安全和身体健康，负责城市的生活饮用水卫生、公共场所卫生、职业卫生和医疗安全及公共突发事件应急处置等项工作，负责督查、指导整个</a:t>
                      </a:r>
                      <a:r>
                        <a:rPr lang="en-US" altLang="zh-CN" sz="1400" kern="100" dirty="0">
                          <a:effectLst/>
                          <a:latin typeface="宋体" pitchFamily="2" charset="-122"/>
                          <a:ea typeface="宋体" pitchFamily="2" charset="-122"/>
                        </a:rPr>
                        <a:t>XX</a:t>
                      </a:r>
                      <a:r>
                        <a:rPr lang="zh-CN" sz="1400" kern="100" dirty="0">
                          <a:effectLst/>
                          <a:latin typeface="宋体" pitchFamily="2" charset="-122"/>
                          <a:ea typeface="宋体" pitchFamily="2" charset="-122"/>
                        </a:rPr>
                        <a:t>大市范围内的卫生监督执法工作。</a:t>
                      </a:r>
                      <a:endParaRPr lang="zh-CN" sz="1400" kern="100" dirty="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dirty="0">
                          <a:effectLst/>
                          <a:latin typeface="宋体" pitchFamily="2" charset="-122"/>
                          <a:ea typeface="宋体" pitchFamily="2" charset="-122"/>
                        </a:rPr>
                        <a:t>卫生局与人口相关系统主要有计划免疫系统、妇幼保健系统、健康档案和学生体检系统。</a:t>
                      </a:r>
                    </a:p>
                  </a:txBody>
                  <a:tcPr marL="17923" marR="17923" marT="0" marB="0"/>
                </a:tc>
                <a:extLst>
                  <a:ext uri="{0D108BD9-81ED-4DB2-BD59-A6C34878D82A}">
                    <a16:rowId xmlns:a16="http://schemas.microsoft.com/office/drawing/2014/main" val="10005"/>
                  </a:ext>
                </a:extLst>
              </a:tr>
            </a:tbl>
          </a:graphicData>
        </a:graphic>
      </p:graphicFrame>
      <p:sp>
        <p:nvSpPr>
          <p:cNvPr id="5"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0506 Technical Environment</a:t>
            </a:r>
          </a:p>
        </p:txBody>
      </p:sp>
      <p:sp>
        <p:nvSpPr>
          <p:cNvPr id="6" name="圆角矩形标注 5"/>
          <p:cNvSpPr/>
          <p:nvPr/>
        </p:nvSpPr>
        <p:spPr bwMode="auto">
          <a:xfrm>
            <a:off x="656184" y="1556793"/>
            <a:ext cx="7344816" cy="1512168"/>
          </a:xfrm>
          <a:prstGeom prst="wedgeRoundRectCallout">
            <a:avLst>
              <a:gd name="adj1" fmla="val 48427"/>
              <a:gd name="adj2" fmla="val 81560"/>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kern="100" dirty="0"/>
              <a:t>①人才市场招聘求职信息系统：个人求职信息、单位招聘信息；</a:t>
            </a:r>
            <a:endParaRPr lang="en-US" altLang="zh-CN" sz="1600" kern="100" dirty="0"/>
          </a:p>
          <a:p>
            <a:pPr algn="just">
              <a:spcAft>
                <a:spcPts val="0"/>
              </a:spcAft>
            </a:pPr>
            <a:r>
              <a:rPr lang="zh-CN" altLang="zh-CN" sz="1600" kern="100" dirty="0"/>
              <a:t>②培训信息系统：技能培训信息、再就业培训信息；</a:t>
            </a:r>
            <a:endParaRPr lang="en-US" altLang="zh-CN" sz="1600" kern="100" dirty="0"/>
          </a:p>
          <a:p>
            <a:pPr algn="just">
              <a:spcAft>
                <a:spcPts val="0"/>
              </a:spcAft>
            </a:pPr>
            <a:r>
              <a:rPr lang="zh-CN" altLang="zh-CN" sz="1600" kern="100" dirty="0"/>
              <a:t>③人事考试中心的系统：人员考试报名信息；</a:t>
            </a:r>
            <a:endParaRPr lang="en-US" altLang="zh-CN" sz="1600" kern="100" dirty="0"/>
          </a:p>
          <a:p>
            <a:pPr algn="just">
              <a:spcAft>
                <a:spcPts val="0"/>
              </a:spcAft>
            </a:pPr>
            <a:r>
              <a:rPr lang="zh-CN" altLang="zh-CN" sz="1600" kern="100" dirty="0"/>
              <a:t>④职称评价中心系统：人员职称评定信息；</a:t>
            </a:r>
            <a:endParaRPr lang="en-US" altLang="zh-CN" sz="1600" kern="100" dirty="0"/>
          </a:p>
          <a:p>
            <a:pPr algn="just">
              <a:spcAft>
                <a:spcPts val="0"/>
              </a:spcAft>
            </a:pPr>
            <a:r>
              <a:rPr lang="zh-CN" altLang="zh-CN" sz="1600" kern="100" dirty="0"/>
              <a:t>⑤人事工资管理系统：机关事业单位职工招聘、考核、升迁、工资评定等信息。 </a:t>
            </a:r>
            <a:endParaRPr lang="zh-CN" altLang="zh-CN" sz="1600" kern="100" dirty="0">
              <a:latin typeface="宋体" pitchFamily="2" charset="-122"/>
              <a:ea typeface="宋体" pitchFamily="2" charset="-122"/>
              <a:cs typeface="Times New Roman"/>
            </a:endParaRPr>
          </a:p>
        </p:txBody>
      </p:sp>
      <p:sp>
        <p:nvSpPr>
          <p:cNvPr id="7" name="圆角矩形标注 6"/>
          <p:cNvSpPr/>
          <p:nvPr/>
        </p:nvSpPr>
        <p:spPr bwMode="auto">
          <a:xfrm>
            <a:off x="633282" y="3356992"/>
            <a:ext cx="7863812" cy="1512168"/>
          </a:xfrm>
          <a:prstGeom prst="wedgeRoundRectCallout">
            <a:avLst>
              <a:gd name="adj1" fmla="val 46636"/>
              <a:gd name="adj2" fmla="val 77136"/>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kern="100" dirty="0"/>
              <a:t>①计划免疫系统：儿童基础建档、免疫接种、接种反应、预约管理、统计分析等信息；</a:t>
            </a:r>
          </a:p>
          <a:p>
            <a:pPr algn="just">
              <a:spcAft>
                <a:spcPts val="0"/>
              </a:spcAft>
            </a:pPr>
            <a:r>
              <a:rPr lang="zh-CN" altLang="zh-CN" sz="1600" kern="100" dirty="0"/>
              <a:t>②妇幼保健系统：妇女儿童基本信息、健康状况信息；</a:t>
            </a:r>
          </a:p>
          <a:p>
            <a:pPr algn="just">
              <a:spcAft>
                <a:spcPts val="0"/>
              </a:spcAft>
            </a:pPr>
            <a:r>
              <a:rPr lang="zh-CN" altLang="zh-CN" sz="1600" kern="100" dirty="0"/>
              <a:t>③健康档案：生活习惯、以往病史、诊治情况、家族病史、现病史、体检结果及疾病的发生、发展、治疗和转归等信息；</a:t>
            </a:r>
          </a:p>
          <a:p>
            <a:pPr algn="just">
              <a:spcAft>
                <a:spcPts val="0"/>
              </a:spcAft>
            </a:pPr>
            <a:r>
              <a:rPr lang="zh-CN" altLang="zh-CN" sz="1600" kern="100" dirty="0"/>
              <a:t>④学生体检系统：学生基本信息、学生体检信息。</a:t>
            </a:r>
            <a:endParaRPr lang="zh-CN" altLang="zh-CN" sz="1600" kern="100" dirty="0">
              <a:latin typeface="宋体" pitchFamily="2" charset="-122"/>
              <a:ea typeface="宋体" pitchFamily="2" charset="-122"/>
              <a:cs typeface="Times New Roman"/>
            </a:endParaRPr>
          </a:p>
        </p:txBody>
      </p:sp>
      <p:pic>
        <p:nvPicPr>
          <p:cNvPr id="8"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165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Current Application Environment (Cont.)</a:t>
            </a:r>
            <a:endParaRPr lang="zh-CN" altLang="en-US" dirty="0"/>
          </a:p>
        </p:txBody>
      </p:sp>
      <p:graphicFrame>
        <p:nvGraphicFramePr>
          <p:cNvPr id="7" name="内容占位符 3"/>
          <p:cNvGraphicFramePr>
            <a:graphicFrameLocks noGrp="1"/>
          </p:cNvGraphicFramePr>
          <p:nvPr>
            <p:ph idx="1"/>
            <p:extLst>
              <p:ext uri="{D42A27DB-BD31-4B8C-83A1-F6EECF244321}">
                <p14:modId xmlns:p14="http://schemas.microsoft.com/office/powerpoint/2010/main" val="4168580327"/>
              </p:ext>
            </p:extLst>
          </p:nvPr>
        </p:nvGraphicFramePr>
        <p:xfrm>
          <a:off x="251520" y="1124744"/>
          <a:ext cx="8596593" cy="5547360"/>
        </p:xfrm>
        <a:graphic>
          <a:graphicData uri="http://schemas.openxmlformats.org/drawingml/2006/table">
            <a:tbl>
              <a:tblPr>
                <a:tableStyleId>{616DA210-FB5B-4158-B5E0-FEB733F419BA}</a:tableStyleId>
              </a:tblPr>
              <a:tblGrid>
                <a:gridCol w="678678">
                  <a:extLst>
                    <a:ext uri="{9D8B030D-6E8A-4147-A177-3AD203B41FA5}">
                      <a16:colId xmlns:a16="http://schemas.microsoft.com/office/drawing/2014/main" val="20000"/>
                    </a:ext>
                  </a:extLst>
                </a:gridCol>
                <a:gridCol w="5153970">
                  <a:extLst>
                    <a:ext uri="{9D8B030D-6E8A-4147-A177-3AD203B41FA5}">
                      <a16:colId xmlns:a16="http://schemas.microsoft.com/office/drawing/2014/main" val="20001"/>
                    </a:ext>
                  </a:extLst>
                </a:gridCol>
                <a:gridCol w="2763945">
                  <a:extLst>
                    <a:ext uri="{9D8B030D-6E8A-4147-A177-3AD203B41FA5}">
                      <a16:colId xmlns:a16="http://schemas.microsoft.com/office/drawing/2014/main" val="20002"/>
                    </a:ext>
                  </a:extLst>
                </a:gridCol>
              </a:tblGrid>
              <a:tr h="41994">
                <a:tc>
                  <a:txBody>
                    <a:bodyPr/>
                    <a:lstStyle/>
                    <a:p>
                      <a:pPr algn="ctr">
                        <a:spcAft>
                          <a:spcPts val="0"/>
                        </a:spcAft>
                      </a:pPr>
                      <a:r>
                        <a:rPr lang="zh-CN" sz="1400" b="1" kern="100" dirty="0">
                          <a:effectLst/>
                          <a:latin typeface="宋体" pitchFamily="2" charset="-122"/>
                          <a:ea typeface="宋体" pitchFamily="2" charset="-122"/>
                        </a:rPr>
                        <a:t>名称</a:t>
                      </a:r>
                      <a:endParaRPr lang="zh-CN" sz="1400" b="1" kern="100" dirty="0">
                        <a:effectLst/>
                        <a:latin typeface="宋体" pitchFamily="2" charset="-122"/>
                        <a:ea typeface="宋体" pitchFamily="2" charset="-122"/>
                        <a:cs typeface="Times New Roman"/>
                      </a:endParaRPr>
                    </a:p>
                  </a:txBody>
                  <a:tcPr marL="17923" marR="17923"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业务范围</a:t>
                      </a:r>
                      <a:endParaRPr lang="zh-CN" sz="1400" b="1" kern="100" dirty="0">
                        <a:effectLst/>
                        <a:latin typeface="宋体" pitchFamily="2" charset="-122"/>
                        <a:ea typeface="宋体" pitchFamily="2" charset="-122"/>
                        <a:cs typeface="Times New Roman"/>
                      </a:endParaRPr>
                    </a:p>
                  </a:txBody>
                  <a:tcPr marL="17923" marR="17923"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业务系统</a:t>
                      </a:r>
                      <a:endParaRPr lang="zh-CN" sz="1400" b="1" kern="100" dirty="0">
                        <a:effectLst/>
                        <a:latin typeface="宋体" pitchFamily="2" charset="-122"/>
                        <a:ea typeface="宋体" pitchFamily="2" charset="-122"/>
                        <a:cs typeface="Times New Roman"/>
                      </a:endParaRPr>
                    </a:p>
                  </a:txBody>
                  <a:tcPr marL="17923" marR="17923" marT="0" marB="0">
                    <a:solidFill>
                      <a:srgbClr val="EAEAEA"/>
                    </a:solidFill>
                  </a:tcPr>
                </a:tc>
                <a:extLst>
                  <a:ext uri="{0D108BD9-81ED-4DB2-BD59-A6C34878D82A}">
                    <a16:rowId xmlns:a16="http://schemas.microsoft.com/office/drawing/2014/main" val="10000"/>
                  </a:ext>
                </a:extLst>
              </a:tr>
              <a:tr h="585485">
                <a:tc>
                  <a:txBody>
                    <a:bodyPr/>
                    <a:lstStyle/>
                    <a:p>
                      <a:pPr algn="just">
                        <a:spcAft>
                          <a:spcPts val="0"/>
                        </a:spcAft>
                      </a:pPr>
                      <a:r>
                        <a:rPr lang="zh-CN" sz="1400" kern="100">
                          <a:effectLst/>
                          <a:latin typeface="宋体" pitchFamily="2" charset="-122"/>
                          <a:ea typeface="宋体" pitchFamily="2" charset="-122"/>
                        </a:rPr>
                        <a:t>民政局</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dirty="0">
                          <a:effectLst/>
                          <a:latin typeface="宋体" pitchFamily="2" charset="-122"/>
                          <a:ea typeface="宋体" pitchFamily="2" charset="-122"/>
                        </a:rPr>
                        <a:t>民政部门业务范围包括拟订全市社会救助规划、政策和标准，统筹城乡社会救助体系建设，负责城乡居民最低生活保障、医疗救助、临时救助、生活无着人员救助和无固定收入的重度残疾人社会救助工作，指导五保户社会救济工作，组织实施低收入家庭认定工作，同时促进慈善事业发展的政策，组织、指导社会捐助工作，指导老年人、孤儿和残疾人等特殊群体的权益保障工作，推进婚俗和殡葬改革，指导婚姻、殡葬、收养、救助服务机构管理工作。</a:t>
                      </a:r>
                      <a:endParaRPr lang="zh-CN" sz="1400" kern="100" dirty="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en-US" sz="1400" kern="100" dirty="0">
                          <a:effectLst/>
                          <a:latin typeface="宋体" pitchFamily="2" charset="-122"/>
                          <a:ea typeface="宋体" pitchFamily="2" charset="-122"/>
                        </a:rPr>
                        <a:t>   </a:t>
                      </a:r>
                      <a:r>
                        <a:rPr lang="zh-CN" sz="1400" kern="100" dirty="0">
                          <a:effectLst/>
                          <a:latin typeface="宋体" pitchFamily="2" charset="-122"/>
                          <a:ea typeface="宋体" pitchFamily="2" charset="-122"/>
                        </a:rPr>
                        <a:t>民政部门是有关社会行政事务的职能部门，在省级以上民政部门设立了信息中心，包括婚姻登记信息、殡葬信息、公墓信息、低保救助信息、养老信息、流浪人员信息、优抚人员信息、安置人员信息和孤儿信息。</a:t>
                      </a:r>
                      <a:endParaRPr lang="zh-CN" sz="1400" kern="100" dirty="0">
                        <a:effectLst/>
                        <a:latin typeface="宋体" pitchFamily="2" charset="-122"/>
                        <a:ea typeface="宋体" pitchFamily="2" charset="-122"/>
                        <a:cs typeface="Times New Roman"/>
                      </a:endParaRPr>
                    </a:p>
                  </a:txBody>
                  <a:tcPr marL="17923" marR="17923" marT="0" marB="0"/>
                </a:tc>
                <a:extLst>
                  <a:ext uri="{0D108BD9-81ED-4DB2-BD59-A6C34878D82A}">
                    <a16:rowId xmlns:a16="http://schemas.microsoft.com/office/drawing/2014/main" val="10001"/>
                  </a:ext>
                </a:extLst>
              </a:tr>
              <a:tr h="125461">
                <a:tc>
                  <a:txBody>
                    <a:bodyPr/>
                    <a:lstStyle/>
                    <a:p>
                      <a:pPr algn="just">
                        <a:spcAft>
                          <a:spcPts val="0"/>
                        </a:spcAft>
                      </a:pPr>
                      <a:r>
                        <a:rPr lang="zh-CN" sz="1400" kern="100">
                          <a:effectLst/>
                          <a:latin typeface="宋体" pitchFamily="2" charset="-122"/>
                          <a:ea typeface="宋体" pitchFamily="2" charset="-122"/>
                        </a:rPr>
                        <a:t>国安局</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业务范围主要对人口背景的核查，特别是涉外人员境内的关系数据和涉及国家安全事项建设的项目审批</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由于部门特殊职能，不向外提供数据。</a:t>
                      </a:r>
                      <a:endParaRPr lang="zh-CN" sz="1400" kern="100">
                        <a:effectLst/>
                        <a:latin typeface="宋体" pitchFamily="2" charset="-122"/>
                        <a:ea typeface="宋体" pitchFamily="2" charset="-122"/>
                        <a:cs typeface="Times New Roman"/>
                      </a:endParaRPr>
                    </a:p>
                  </a:txBody>
                  <a:tcPr marL="17923" marR="17923" marT="0" marB="0"/>
                </a:tc>
                <a:extLst>
                  <a:ext uri="{0D108BD9-81ED-4DB2-BD59-A6C34878D82A}">
                    <a16:rowId xmlns:a16="http://schemas.microsoft.com/office/drawing/2014/main" val="10002"/>
                  </a:ext>
                </a:extLst>
              </a:tr>
              <a:tr h="256067">
                <a:tc>
                  <a:txBody>
                    <a:bodyPr/>
                    <a:lstStyle/>
                    <a:p>
                      <a:pPr algn="just">
                        <a:spcAft>
                          <a:spcPts val="0"/>
                        </a:spcAft>
                      </a:pPr>
                      <a:r>
                        <a:rPr lang="zh-CN" sz="1400" kern="100">
                          <a:effectLst/>
                          <a:latin typeface="宋体" pitchFamily="2" charset="-122"/>
                          <a:ea typeface="宋体" pitchFamily="2" charset="-122"/>
                        </a:rPr>
                        <a:t>司法局</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业务范围主要是指导全市劳动教养执行、司法行政系统戒毒管理工作，协调指导全市社区矫正工作，指导监督全市基层司法所建设和人民调解、帮教安置工作，同时管理监督全市司法鉴定工作等。</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en-US" altLang="zh-CN" sz="1400" kern="100" dirty="0">
                          <a:effectLst/>
                          <a:latin typeface="宋体" pitchFamily="2" charset="-122"/>
                          <a:ea typeface="宋体" pitchFamily="2" charset="-122"/>
                        </a:rPr>
                        <a:t>XX</a:t>
                      </a:r>
                      <a:r>
                        <a:rPr lang="zh-CN" sz="1400" kern="100" dirty="0">
                          <a:effectLst/>
                          <a:latin typeface="宋体" pitchFamily="2" charset="-122"/>
                          <a:ea typeface="宋体" pitchFamily="2" charset="-122"/>
                        </a:rPr>
                        <a:t>司法行政专网系统：司法考试信息、公证信息、从业人员信息、社区服刑人员信息和刑满释放人员信息。</a:t>
                      </a:r>
                      <a:endParaRPr lang="zh-CN" sz="1400" kern="100" dirty="0">
                        <a:effectLst/>
                        <a:latin typeface="宋体" pitchFamily="2" charset="-122"/>
                        <a:ea typeface="宋体" pitchFamily="2" charset="-122"/>
                        <a:cs typeface="Times New Roman"/>
                      </a:endParaRPr>
                    </a:p>
                  </a:txBody>
                  <a:tcPr marL="17923" marR="17923" marT="0" marB="0"/>
                </a:tc>
                <a:extLst>
                  <a:ext uri="{0D108BD9-81ED-4DB2-BD59-A6C34878D82A}">
                    <a16:rowId xmlns:a16="http://schemas.microsoft.com/office/drawing/2014/main" val="10003"/>
                  </a:ext>
                </a:extLst>
              </a:tr>
              <a:tr h="376383">
                <a:tc>
                  <a:txBody>
                    <a:bodyPr/>
                    <a:lstStyle/>
                    <a:p>
                      <a:pPr algn="just">
                        <a:spcAft>
                          <a:spcPts val="0"/>
                        </a:spcAft>
                      </a:pPr>
                      <a:r>
                        <a:rPr lang="zh-CN" sz="1400" kern="100">
                          <a:effectLst/>
                          <a:latin typeface="宋体" pitchFamily="2" charset="-122"/>
                          <a:ea typeface="宋体" pitchFamily="2" charset="-122"/>
                        </a:rPr>
                        <a:t>交通局</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交通运输局运政处主要业务相关有</a:t>
                      </a:r>
                      <a:r>
                        <a:rPr lang="en-US" sz="1400" kern="100">
                          <a:effectLst/>
                          <a:latin typeface="宋体" pitchFamily="2" charset="-122"/>
                          <a:ea typeface="宋体" pitchFamily="2" charset="-122"/>
                        </a:rPr>
                        <a:t>4</a:t>
                      </a:r>
                      <a:r>
                        <a:rPr lang="zh-CN" sz="1400" kern="100">
                          <a:effectLst/>
                          <a:latin typeface="宋体" pitchFamily="2" charset="-122"/>
                          <a:ea typeface="宋体" pitchFamily="2" charset="-122"/>
                        </a:rPr>
                        <a:t>个行业，分别是客运行业、货运行业、驾培行业、维修行业。客运行业主要包括长途客运和城乡客运两块，城市客运不在管理范围中；货运行业主要是针对一些货运企业；维修行业包括汽车维修、汽车美容、各汽车品牌</a:t>
                      </a:r>
                      <a:r>
                        <a:rPr lang="en-US" sz="1400" kern="100">
                          <a:effectLst/>
                          <a:latin typeface="宋体" pitchFamily="2" charset="-122"/>
                          <a:ea typeface="宋体" pitchFamily="2" charset="-122"/>
                        </a:rPr>
                        <a:t>4S</a:t>
                      </a:r>
                      <a:r>
                        <a:rPr lang="zh-CN" sz="1400" kern="100">
                          <a:effectLst/>
                          <a:latin typeface="宋体" pitchFamily="2" charset="-122"/>
                          <a:ea typeface="宋体" pitchFamily="2" charset="-122"/>
                        </a:rPr>
                        <a:t>店等等；驾培就是驾校行业。</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江苏省运政在线系统：驾驶员信息、驾校教练信息、汽车维修人员信息、从业资格信息。</a:t>
                      </a:r>
                      <a:endParaRPr lang="zh-CN" sz="1400" kern="100">
                        <a:effectLst/>
                        <a:latin typeface="宋体" pitchFamily="2" charset="-122"/>
                        <a:ea typeface="宋体" pitchFamily="2" charset="-122"/>
                        <a:cs typeface="Times New Roman"/>
                      </a:endParaRPr>
                    </a:p>
                  </a:txBody>
                  <a:tcPr marL="17923" marR="17923" marT="0" marB="0"/>
                </a:tc>
                <a:extLst>
                  <a:ext uri="{0D108BD9-81ED-4DB2-BD59-A6C34878D82A}">
                    <a16:rowId xmlns:a16="http://schemas.microsoft.com/office/drawing/2014/main" val="10004"/>
                  </a:ext>
                </a:extLst>
              </a:tr>
              <a:tr h="460024">
                <a:tc>
                  <a:txBody>
                    <a:bodyPr/>
                    <a:lstStyle/>
                    <a:p>
                      <a:pPr algn="just">
                        <a:spcAft>
                          <a:spcPts val="0"/>
                        </a:spcAft>
                      </a:pPr>
                      <a:r>
                        <a:rPr lang="zh-CN" sz="1400" kern="100">
                          <a:effectLst/>
                          <a:latin typeface="宋体" pitchFamily="2" charset="-122"/>
                          <a:ea typeface="宋体" pitchFamily="2" charset="-122"/>
                        </a:rPr>
                        <a:t>工商局</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a:effectLst/>
                          <a:latin typeface="宋体" pitchFamily="2" charset="-122"/>
                          <a:ea typeface="宋体" pitchFamily="2" charset="-122"/>
                        </a:rPr>
                        <a:t>业务范围主要负责各类企业、农民专业合作社和从事经营活动的单位、个人等市场主体的登记注册和监督管理，依法查处取缔无照经营，组织开展有关服务领域消费维权工作，按分工查处假冒伪劣等违法行为，指导消费者咨询申诉、举报受理处理和网络体系建设等工作，依法保护经营者、消费者合法权益，同时负责依法监督管理经纪人、经纪机构及经纪活动。</a:t>
                      </a:r>
                      <a:endParaRPr lang="zh-CN" sz="1400" kern="100">
                        <a:effectLst/>
                        <a:latin typeface="宋体" pitchFamily="2" charset="-122"/>
                        <a:ea typeface="宋体" pitchFamily="2" charset="-122"/>
                        <a:cs typeface="Times New Roman"/>
                      </a:endParaRPr>
                    </a:p>
                  </a:txBody>
                  <a:tcPr marL="17923" marR="17923" marT="0" marB="0"/>
                </a:tc>
                <a:tc>
                  <a:txBody>
                    <a:bodyPr/>
                    <a:lstStyle/>
                    <a:p>
                      <a:pPr algn="just">
                        <a:spcAft>
                          <a:spcPts val="0"/>
                        </a:spcAft>
                      </a:pPr>
                      <a:r>
                        <a:rPr lang="zh-CN" sz="1400" kern="100" dirty="0">
                          <a:effectLst/>
                          <a:latin typeface="宋体" pitchFamily="2" charset="-122"/>
                          <a:ea typeface="宋体" pitchFamily="2" charset="-122"/>
                        </a:rPr>
                        <a:t>工商综合业务信息系统：企业法人信息、股东信息和个体户信息。</a:t>
                      </a:r>
                    </a:p>
                    <a:p>
                      <a:pPr algn="just">
                        <a:spcAft>
                          <a:spcPts val="0"/>
                        </a:spcAft>
                      </a:pPr>
                      <a:r>
                        <a:rPr lang="en-US" sz="1400" kern="100" dirty="0">
                          <a:effectLst/>
                          <a:latin typeface="宋体" pitchFamily="2" charset="-122"/>
                          <a:ea typeface="宋体" pitchFamily="2" charset="-122"/>
                        </a:rPr>
                        <a:t> </a:t>
                      </a:r>
                      <a:endParaRPr lang="zh-CN" sz="1400" kern="100" dirty="0">
                        <a:effectLst/>
                        <a:latin typeface="宋体" pitchFamily="2" charset="-122"/>
                        <a:ea typeface="宋体" pitchFamily="2" charset="-122"/>
                        <a:cs typeface="Times New Roman"/>
                      </a:endParaRPr>
                    </a:p>
                  </a:txBody>
                  <a:tcPr marL="17923" marR="17923" marT="0" marB="0"/>
                </a:tc>
                <a:extLst>
                  <a:ext uri="{0D108BD9-81ED-4DB2-BD59-A6C34878D82A}">
                    <a16:rowId xmlns:a16="http://schemas.microsoft.com/office/drawing/2014/main" val="10005"/>
                  </a:ext>
                </a:extLst>
              </a:tr>
            </a:tbl>
          </a:graphicData>
        </a:graphic>
      </p:graphicFrame>
      <p:sp>
        <p:nvSpPr>
          <p:cNvPr id="5"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0506 Technical Environment</a:t>
            </a:r>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962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Current Network Environment</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3239892389"/>
              </p:ext>
            </p:extLst>
          </p:nvPr>
        </p:nvGraphicFramePr>
        <p:xfrm>
          <a:off x="179512" y="1156010"/>
          <a:ext cx="8712967" cy="5405335"/>
        </p:xfrm>
        <a:graphic>
          <a:graphicData uri="http://schemas.openxmlformats.org/drawingml/2006/table">
            <a:tbl>
              <a:tblPr>
                <a:tableStyleId>{616DA210-FB5B-4158-B5E0-FEB733F419BA}</a:tableStyleId>
              </a:tblPr>
              <a:tblGrid>
                <a:gridCol w="576064">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206">
                  <a:extLst>
                    <a:ext uri="{9D8B030D-6E8A-4147-A177-3AD203B41FA5}">
                      <a16:colId xmlns:a16="http://schemas.microsoft.com/office/drawing/2014/main" val="20002"/>
                    </a:ext>
                  </a:extLst>
                </a:gridCol>
                <a:gridCol w="883278">
                  <a:extLst>
                    <a:ext uri="{9D8B030D-6E8A-4147-A177-3AD203B41FA5}">
                      <a16:colId xmlns:a16="http://schemas.microsoft.com/office/drawing/2014/main" val="20003"/>
                    </a:ext>
                  </a:extLst>
                </a:gridCol>
                <a:gridCol w="2429015">
                  <a:extLst>
                    <a:ext uri="{9D8B030D-6E8A-4147-A177-3AD203B41FA5}">
                      <a16:colId xmlns:a16="http://schemas.microsoft.com/office/drawing/2014/main" val="20004"/>
                    </a:ext>
                  </a:extLst>
                </a:gridCol>
                <a:gridCol w="3312292">
                  <a:extLst>
                    <a:ext uri="{9D8B030D-6E8A-4147-A177-3AD203B41FA5}">
                      <a16:colId xmlns:a16="http://schemas.microsoft.com/office/drawing/2014/main" val="20005"/>
                    </a:ext>
                  </a:extLst>
                </a:gridCol>
              </a:tblGrid>
              <a:tr h="203325">
                <a:tc>
                  <a:txBody>
                    <a:bodyPr/>
                    <a:lstStyle/>
                    <a:p>
                      <a:pPr algn="ctr">
                        <a:spcAft>
                          <a:spcPts val="0"/>
                        </a:spcAft>
                      </a:pPr>
                      <a:r>
                        <a:rPr lang="zh-CN" sz="1400" b="1" kern="100" dirty="0">
                          <a:effectLst/>
                          <a:latin typeface="宋体" pitchFamily="2" charset="-122"/>
                          <a:ea typeface="宋体" pitchFamily="2" charset="-122"/>
                        </a:rPr>
                        <a:t>序号</a:t>
                      </a:r>
                      <a:endParaRPr lang="zh-CN" sz="1400" b="1" kern="100" dirty="0">
                        <a:effectLst/>
                        <a:latin typeface="宋体" pitchFamily="2" charset="-122"/>
                        <a:ea typeface="宋体" pitchFamily="2" charset="-122"/>
                        <a:cs typeface="Times New Roman"/>
                      </a:endParaRPr>
                    </a:p>
                  </a:txBody>
                  <a:tcPr marL="40850" marR="40850" marT="0" marB="0" anchor="ctr">
                    <a:solidFill>
                      <a:srgbClr val="EAEAEA"/>
                    </a:solidFill>
                  </a:tcPr>
                </a:tc>
                <a:tc>
                  <a:txBody>
                    <a:bodyPr/>
                    <a:lstStyle/>
                    <a:p>
                      <a:pPr algn="ctr">
                        <a:spcAft>
                          <a:spcPts val="0"/>
                        </a:spcAft>
                      </a:pPr>
                      <a:r>
                        <a:rPr lang="zh-CN" sz="1400" b="1" kern="100">
                          <a:effectLst/>
                          <a:latin typeface="宋体" pitchFamily="2" charset="-122"/>
                          <a:ea typeface="宋体" pitchFamily="2" charset="-122"/>
                        </a:rPr>
                        <a:t>名称</a:t>
                      </a:r>
                      <a:endParaRPr lang="zh-CN" sz="1400" b="1" kern="100">
                        <a:effectLst/>
                        <a:latin typeface="宋体" pitchFamily="2" charset="-122"/>
                        <a:ea typeface="宋体" pitchFamily="2" charset="-122"/>
                        <a:cs typeface="Times New Roman"/>
                      </a:endParaRPr>
                    </a:p>
                  </a:txBody>
                  <a:tcPr marL="40850" marR="40850" marT="0" marB="0" anchor="ctr">
                    <a:solidFill>
                      <a:srgbClr val="EAEAEA"/>
                    </a:solidFill>
                  </a:tcPr>
                </a:tc>
                <a:tc>
                  <a:txBody>
                    <a:bodyPr/>
                    <a:lstStyle/>
                    <a:p>
                      <a:pPr algn="ctr">
                        <a:spcAft>
                          <a:spcPts val="0"/>
                        </a:spcAft>
                      </a:pPr>
                      <a:r>
                        <a:rPr lang="zh-CN" sz="1400" b="1" kern="100">
                          <a:effectLst/>
                          <a:latin typeface="宋体" pitchFamily="2" charset="-122"/>
                          <a:ea typeface="宋体" pitchFamily="2" charset="-122"/>
                        </a:rPr>
                        <a:t>带宽</a:t>
                      </a:r>
                      <a:endParaRPr lang="zh-CN" sz="1400" b="1" kern="100">
                        <a:effectLst/>
                        <a:latin typeface="宋体" pitchFamily="2" charset="-122"/>
                        <a:ea typeface="宋体" pitchFamily="2" charset="-122"/>
                        <a:cs typeface="Times New Roman"/>
                      </a:endParaRPr>
                    </a:p>
                  </a:txBody>
                  <a:tcPr marL="40850" marR="40850" marT="0" marB="0" anchor="ctr">
                    <a:solidFill>
                      <a:srgbClr val="EAEAEA"/>
                    </a:solidFill>
                  </a:tcPr>
                </a:tc>
                <a:tc>
                  <a:txBody>
                    <a:bodyPr/>
                    <a:lstStyle/>
                    <a:p>
                      <a:pPr algn="ctr">
                        <a:spcAft>
                          <a:spcPts val="0"/>
                        </a:spcAft>
                      </a:pPr>
                      <a:r>
                        <a:rPr lang="zh-CN" sz="1400" b="1" kern="100">
                          <a:effectLst/>
                          <a:latin typeface="宋体" pitchFamily="2" charset="-122"/>
                          <a:ea typeface="宋体" pitchFamily="2" charset="-122"/>
                        </a:rPr>
                        <a:t>网络</a:t>
                      </a:r>
                      <a:endParaRPr lang="zh-CN" sz="1400" b="1" kern="100">
                        <a:effectLst/>
                        <a:latin typeface="宋体" pitchFamily="2" charset="-122"/>
                        <a:ea typeface="宋体" pitchFamily="2" charset="-122"/>
                        <a:cs typeface="Times New Roman"/>
                      </a:endParaRPr>
                    </a:p>
                  </a:txBody>
                  <a:tcPr marL="40850" marR="40850" marT="0" marB="0" anchor="ctr">
                    <a:solidFill>
                      <a:srgbClr val="EAEAEA"/>
                    </a:solidFill>
                  </a:tcPr>
                </a:tc>
                <a:tc>
                  <a:txBody>
                    <a:bodyPr/>
                    <a:lstStyle/>
                    <a:p>
                      <a:pPr algn="ctr">
                        <a:spcAft>
                          <a:spcPts val="0"/>
                        </a:spcAft>
                      </a:pPr>
                      <a:r>
                        <a:rPr lang="zh-CN" sz="1400" b="1" kern="100">
                          <a:effectLst/>
                          <a:latin typeface="宋体" pitchFamily="2" charset="-122"/>
                          <a:ea typeface="宋体" pitchFamily="2" charset="-122"/>
                        </a:rPr>
                        <a:t>网络建设情况</a:t>
                      </a:r>
                      <a:endParaRPr lang="zh-CN" sz="1400" b="1" kern="100">
                        <a:effectLst/>
                        <a:latin typeface="宋体" pitchFamily="2" charset="-122"/>
                        <a:ea typeface="宋体" pitchFamily="2" charset="-122"/>
                        <a:cs typeface="Times New Roman"/>
                      </a:endParaRPr>
                    </a:p>
                  </a:txBody>
                  <a:tcPr marL="40850" marR="40850" marT="0" marB="0" anchor="ctr">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安全设备情况</a:t>
                      </a:r>
                      <a:endParaRPr lang="zh-CN" sz="1400" b="1" kern="100" dirty="0">
                        <a:effectLst/>
                        <a:latin typeface="宋体" pitchFamily="2" charset="-122"/>
                        <a:ea typeface="宋体" pitchFamily="2" charset="-122"/>
                        <a:cs typeface="Times New Roman"/>
                      </a:endParaRPr>
                    </a:p>
                  </a:txBody>
                  <a:tcPr marL="40850" marR="40850" marT="0" marB="0" anchor="ctr">
                    <a:solidFill>
                      <a:srgbClr val="EAEAEA"/>
                    </a:solidFill>
                  </a:tcPr>
                </a:tc>
                <a:extLst>
                  <a:ext uri="{0D108BD9-81ED-4DB2-BD59-A6C34878D82A}">
                    <a16:rowId xmlns:a16="http://schemas.microsoft.com/office/drawing/2014/main" val="10000"/>
                  </a:ext>
                </a:extLst>
              </a:tr>
              <a:tr h="609976">
                <a:tc>
                  <a:txBody>
                    <a:bodyPr/>
                    <a:lstStyle/>
                    <a:p>
                      <a:pPr algn="just">
                        <a:spcAft>
                          <a:spcPts val="0"/>
                        </a:spcAft>
                      </a:pPr>
                      <a:r>
                        <a:rPr lang="en-US" sz="1400" kern="100">
                          <a:effectLst/>
                          <a:latin typeface="宋体" pitchFamily="2" charset="-122"/>
                          <a:ea typeface="宋体" pitchFamily="2" charset="-122"/>
                        </a:rPr>
                        <a:t>1</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发改委</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dirty="0">
                          <a:effectLst/>
                          <a:latin typeface="宋体" pitchFamily="2" charset="-122"/>
                          <a:ea typeface="宋体" pitchFamily="2" charset="-122"/>
                        </a:rPr>
                        <a:t>政务外网</a:t>
                      </a:r>
                      <a:endParaRPr lang="zh-CN" sz="1400" kern="100" dirty="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社保专网、政务外网、政务内网及互连网</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dirty="0">
                          <a:effectLst/>
                          <a:latin typeface="宋体" pitchFamily="2" charset="-122"/>
                          <a:ea typeface="宋体" pitchFamily="2" charset="-122"/>
                        </a:rPr>
                        <a:t>可与人口库共用的硬件设备有：网络设备、流量管控等基础设施，其它设备如服务器、存储设备、磁带库等设备需另外购买。</a:t>
                      </a:r>
                      <a:endParaRPr lang="zh-CN" sz="1400" kern="100" dirty="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1"/>
                  </a:ext>
                </a:extLst>
              </a:tr>
              <a:tr h="203325">
                <a:tc>
                  <a:txBody>
                    <a:bodyPr/>
                    <a:lstStyle/>
                    <a:p>
                      <a:pPr algn="just">
                        <a:spcAft>
                          <a:spcPts val="0"/>
                        </a:spcAft>
                      </a:pPr>
                      <a:r>
                        <a:rPr lang="en-US" sz="1400" kern="100">
                          <a:effectLst/>
                          <a:latin typeface="宋体" pitchFamily="2" charset="-122"/>
                          <a:ea typeface="宋体" pitchFamily="2" charset="-122"/>
                        </a:rPr>
                        <a:t>2</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经信委</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dirty="0">
                          <a:effectLst/>
                          <a:latin typeface="宋体" pitchFamily="2" charset="-122"/>
                          <a:ea typeface="宋体" pitchFamily="2" charset="-122"/>
                        </a:rPr>
                        <a:t>同上</a:t>
                      </a:r>
                      <a:endParaRPr lang="zh-CN" sz="1400" kern="100" dirty="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同上</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2"/>
                  </a:ext>
                </a:extLst>
              </a:tr>
              <a:tr h="203325">
                <a:tc>
                  <a:txBody>
                    <a:bodyPr/>
                    <a:lstStyle/>
                    <a:p>
                      <a:pPr algn="just">
                        <a:spcAft>
                          <a:spcPts val="0"/>
                        </a:spcAft>
                      </a:pPr>
                      <a:r>
                        <a:rPr lang="en-US" sz="1400" kern="100">
                          <a:effectLst/>
                          <a:latin typeface="宋体" pitchFamily="2" charset="-122"/>
                          <a:ea typeface="宋体" pitchFamily="2" charset="-122"/>
                        </a:rPr>
                        <a:t>3</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公安局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3"/>
                  </a:ext>
                </a:extLst>
              </a:tr>
              <a:tr h="203325">
                <a:tc>
                  <a:txBody>
                    <a:bodyPr/>
                    <a:lstStyle/>
                    <a:p>
                      <a:pPr algn="just">
                        <a:spcAft>
                          <a:spcPts val="0"/>
                        </a:spcAft>
                      </a:pPr>
                      <a:r>
                        <a:rPr lang="en-US" sz="1400" kern="100">
                          <a:effectLst/>
                          <a:latin typeface="宋体" pitchFamily="2" charset="-122"/>
                          <a:ea typeface="宋体" pitchFamily="2" charset="-122"/>
                        </a:rPr>
                        <a:t>4</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住建局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4"/>
                  </a:ext>
                </a:extLst>
              </a:tr>
              <a:tr h="203325">
                <a:tc>
                  <a:txBody>
                    <a:bodyPr/>
                    <a:lstStyle/>
                    <a:p>
                      <a:pPr algn="just">
                        <a:spcAft>
                          <a:spcPts val="0"/>
                        </a:spcAft>
                      </a:pPr>
                      <a:r>
                        <a:rPr lang="en-US" sz="1400" kern="100">
                          <a:effectLst/>
                          <a:latin typeface="宋体" pitchFamily="2" charset="-122"/>
                          <a:ea typeface="宋体" pitchFamily="2" charset="-122"/>
                        </a:rPr>
                        <a:t>5</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卫生局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卫生城域网、政务外网</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防火墙、入侵检测设备</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5"/>
                  </a:ext>
                </a:extLst>
              </a:tr>
              <a:tr h="203325">
                <a:tc>
                  <a:txBody>
                    <a:bodyPr/>
                    <a:lstStyle/>
                    <a:p>
                      <a:pPr algn="just">
                        <a:spcAft>
                          <a:spcPts val="0"/>
                        </a:spcAft>
                      </a:pPr>
                      <a:r>
                        <a:rPr lang="en-US" sz="1400" kern="100">
                          <a:effectLst/>
                          <a:latin typeface="宋体" pitchFamily="2" charset="-122"/>
                          <a:ea typeface="宋体" pitchFamily="2" charset="-122"/>
                        </a:rPr>
                        <a:t>6</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民政局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防火墙、入侵检测设备</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6"/>
                  </a:ext>
                </a:extLst>
              </a:tr>
              <a:tr h="406651">
                <a:tc>
                  <a:txBody>
                    <a:bodyPr/>
                    <a:lstStyle/>
                    <a:p>
                      <a:pPr algn="just">
                        <a:spcAft>
                          <a:spcPts val="0"/>
                        </a:spcAft>
                      </a:pPr>
                      <a:r>
                        <a:rPr lang="en-US" sz="1400" kern="100">
                          <a:effectLst/>
                          <a:latin typeface="宋体" pitchFamily="2" charset="-122"/>
                          <a:ea typeface="宋体" pitchFamily="2" charset="-122"/>
                        </a:rPr>
                        <a:t>7</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教育局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申请专线</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sz="1400" kern="100" dirty="0">
                          <a:effectLst/>
                          <a:latin typeface="宋体" pitchFamily="2" charset="-122"/>
                          <a:ea typeface="宋体" pitchFamily="2" charset="-122"/>
                        </a:rPr>
                        <a:t>政务外网、教育城域网完全隔离。将来</a:t>
                      </a:r>
                      <a:r>
                        <a:rPr lang="zh-CN" altLang="zh-CN" sz="1400" kern="100" dirty="0">
                          <a:effectLst/>
                          <a:latin typeface="宋体" pitchFamily="2" charset="-122"/>
                          <a:ea typeface="宋体" pitchFamily="2" charset="-122"/>
                        </a:rPr>
                        <a:t>申请一条专线</a:t>
                      </a:r>
                      <a:r>
                        <a:rPr lang="zh-CN" sz="1400" kern="100" dirty="0">
                          <a:effectLst/>
                          <a:latin typeface="宋体" pitchFamily="2" charset="-122"/>
                          <a:ea typeface="宋体" pitchFamily="2" charset="-122"/>
                        </a:rPr>
                        <a:t>对接</a:t>
                      </a:r>
                      <a:endParaRPr lang="zh-CN" sz="1400" kern="100" dirty="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dirty="0">
                          <a:effectLst/>
                          <a:latin typeface="宋体" pitchFamily="2" charset="-122"/>
                          <a:ea typeface="宋体" pitchFamily="2" charset="-122"/>
                        </a:rPr>
                        <a:t>防火墙、入侵检测设备、网闸</a:t>
                      </a:r>
                      <a:endParaRPr lang="zh-CN" sz="1400" kern="100" dirty="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7"/>
                  </a:ext>
                </a:extLst>
              </a:tr>
              <a:tr h="203325">
                <a:tc>
                  <a:txBody>
                    <a:bodyPr/>
                    <a:lstStyle/>
                    <a:p>
                      <a:pPr algn="just">
                        <a:spcAft>
                          <a:spcPts val="0"/>
                        </a:spcAft>
                      </a:pPr>
                      <a:r>
                        <a:rPr lang="en-US" sz="1400" kern="100">
                          <a:effectLst/>
                          <a:latin typeface="宋体" pitchFamily="2" charset="-122"/>
                          <a:ea typeface="宋体" pitchFamily="2" charset="-122"/>
                        </a:rPr>
                        <a:t>8</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人社局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　有业务专网和政务外网</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防火墙、</a:t>
                      </a:r>
                      <a:r>
                        <a:rPr lang="en-US" sz="1400" kern="100">
                          <a:effectLst/>
                          <a:latin typeface="宋体" pitchFamily="2" charset="-122"/>
                          <a:ea typeface="宋体" pitchFamily="2" charset="-122"/>
                        </a:rPr>
                        <a:t>web</a:t>
                      </a:r>
                      <a:r>
                        <a:rPr lang="zh-CN" sz="1400" kern="100">
                          <a:effectLst/>
                          <a:latin typeface="宋体" pitchFamily="2" charset="-122"/>
                          <a:ea typeface="宋体" pitchFamily="2" charset="-122"/>
                        </a:rPr>
                        <a:t>应用防火墙</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8"/>
                  </a:ext>
                </a:extLst>
              </a:tr>
              <a:tr h="406651">
                <a:tc>
                  <a:txBody>
                    <a:bodyPr/>
                    <a:lstStyle/>
                    <a:p>
                      <a:pPr algn="just">
                        <a:spcAft>
                          <a:spcPts val="0"/>
                        </a:spcAft>
                      </a:pPr>
                      <a:r>
                        <a:rPr lang="en-US" sz="1400" kern="100">
                          <a:effectLst/>
                          <a:latin typeface="宋体" pitchFamily="2" charset="-122"/>
                          <a:ea typeface="宋体" pitchFamily="2" charset="-122"/>
                        </a:rPr>
                        <a:t>9</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计生委</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dirty="0">
                          <a:effectLst/>
                          <a:latin typeface="宋体" pitchFamily="2" charset="-122"/>
                          <a:ea typeface="宋体" pitchFamily="2" charset="-122"/>
                        </a:rPr>
                        <a:t>政务外网、</a:t>
                      </a:r>
                      <a:r>
                        <a:rPr lang="en-US" altLang="zh-CN" sz="1400" kern="100" dirty="0">
                          <a:effectLst/>
                          <a:latin typeface="宋体" pitchFamily="2" charset="-122"/>
                          <a:ea typeface="宋体" pitchFamily="2" charset="-122"/>
                        </a:rPr>
                        <a:t>XX</a:t>
                      </a:r>
                      <a:r>
                        <a:rPr lang="zh-CN" sz="1400" kern="100" dirty="0">
                          <a:effectLst/>
                          <a:latin typeface="宋体" pitchFamily="2" charset="-122"/>
                          <a:ea typeface="宋体" pitchFamily="2" charset="-122"/>
                        </a:rPr>
                        <a:t>人口计生委</a:t>
                      </a:r>
                      <a:r>
                        <a:rPr lang="en-US" sz="1400" kern="100" dirty="0">
                          <a:effectLst/>
                          <a:latin typeface="宋体" pitchFamily="2" charset="-122"/>
                          <a:ea typeface="宋体" pitchFamily="2" charset="-122"/>
                        </a:rPr>
                        <a:t>MPLS</a:t>
                      </a:r>
                      <a:r>
                        <a:rPr lang="zh-CN" sz="1400" kern="100" dirty="0">
                          <a:effectLst/>
                          <a:latin typeface="宋体" pitchFamily="2" charset="-122"/>
                          <a:ea typeface="宋体" pitchFamily="2" charset="-122"/>
                        </a:rPr>
                        <a:t>专网</a:t>
                      </a:r>
                      <a:endParaRPr lang="zh-CN" sz="1400" kern="100" dirty="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防火墙</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09"/>
                  </a:ext>
                </a:extLst>
              </a:tr>
              <a:tr h="203325">
                <a:tc>
                  <a:txBody>
                    <a:bodyPr/>
                    <a:lstStyle/>
                    <a:p>
                      <a:pPr algn="just">
                        <a:spcAft>
                          <a:spcPts val="0"/>
                        </a:spcAft>
                      </a:pPr>
                      <a:r>
                        <a:rPr lang="en-US" sz="1400" kern="100">
                          <a:effectLst/>
                          <a:latin typeface="宋体" pitchFamily="2" charset="-122"/>
                          <a:ea typeface="宋体" pitchFamily="2" charset="-122"/>
                        </a:rPr>
                        <a:t>10</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工商局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工商内部专网和政务外网 </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防火墙</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10"/>
                  </a:ext>
                </a:extLst>
              </a:tr>
              <a:tr h="203325">
                <a:tc>
                  <a:txBody>
                    <a:bodyPr/>
                    <a:lstStyle/>
                    <a:p>
                      <a:pPr algn="just">
                        <a:spcAft>
                          <a:spcPts val="0"/>
                        </a:spcAft>
                      </a:pPr>
                      <a:r>
                        <a:rPr lang="en-US" sz="1400" kern="100">
                          <a:effectLst/>
                          <a:latin typeface="宋体" pitchFamily="2" charset="-122"/>
                          <a:ea typeface="宋体" pitchFamily="2" charset="-122"/>
                        </a:rPr>
                        <a:t>11</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税务局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11"/>
                  </a:ext>
                </a:extLst>
              </a:tr>
              <a:tr h="203325">
                <a:tc>
                  <a:txBody>
                    <a:bodyPr/>
                    <a:lstStyle/>
                    <a:p>
                      <a:pPr algn="just">
                        <a:spcAft>
                          <a:spcPts val="0"/>
                        </a:spcAft>
                      </a:pPr>
                      <a:r>
                        <a:rPr lang="en-US" sz="1400" kern="100">
                          <a:effectLst/>
                          <a:latin typeface="宋体" pitchFamily="2" charset="-122"/>
                          <a:ea typeface="宋体" pitchFamily="2" charset="-122"/>
                        </a:rPr>
                        <a:t>12</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交通运输局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政务外网、政务内网</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防火墙、网闸</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12"/>
                  </a:ext>
                </a:extLst>
              </a:tr>
              <a:tr h="203325">
                <a:tc>
                  <a:txBody>
                    <a:bodyPr/>
                    <a:lstStyle/>
                    <a:p>
                      <a:pPr algn="just">
                        <a:spcAft>
                          <a:spcPts val="0"/>
                        </a:spcAft>
                      </a:pPr>
                      <a:r>
                        <a:rPr lang="en-US" sz="1400" kern="100">
                          <a:effectLst/>
                          <a:latin typeface="宋体" pitchFamily="2" charset="-122"/>
                          <a:ea typeface="宋体" pitchFamily="2" charset="-122"/>
                        </a:rPr>
                        <a:t>13</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国安局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业务专网、政务外网</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altLang="en-US" sz="1400" kern="100" dirty="0">
                          <a:effectLst/>
                          <a:latin typeface="宋体" pitchFamily="2" charset="-122"/>
                          <a:ea typeface="宋体" pitchFamily="2" charset="-122"/>
                          <a:cs typeface="Times New Roman"/>
                        </a:rPr>
                        <a:t>涉密</a:t>
                      </a:r>
                      <a:endParaRPr lang="zh-CN" sz="1400" kern="100" dirty="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13"/>
                  </a:ext>
                </a:extLst>
              </a:tr>
              <a:tr h="203325">
                <a:tc>
                  <a:txBody>
                    <a:bodyPr/>
                    <a:lstStyle/>
                    <a:p>
                      <a:pPr algn="just">
                        <a:spcAft>
                          <a:spcPts val="0"/>
                        </a:spcAft>
                      </a:pPr>
                      <a:r>
                        <a:rPr lang="en-US" sz="1400" kern="100">
                          <a:effectLst/>
                          <a:latin typeface="宋体" pitchFamily="2" charset="-122"/>
                          <a:ea typeface="宋体" pitchFamily="2" charset="-122"/>
                        </a:rPr>
                        <a:t>14</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住建局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14"/>
                  </a:ext>
                </a:extLst>
              </a:tr>
              <a:tr h="203325">
                <a:tc>
                  <a:txBody>
                    <a:bodyPr/>
                    <a:lstStyle/>
                    <a:p>
                      <a:pPr algn="just">
                        <a:spcAft>
                          <a:spcPts val="0"/>
                        </a:spcAft>
                      </a:pPr>
                      <a:r>
                        <a:rPr lang="en-US" sz="1400" kern="100">
                          <a:effectLst/>
                          <a:latin typeface="宋体" pitchFamily="2" charset="-122"/>
                          <a:ea typeface="宋体" pitchFamily="2" charset="-122"/>
                        </a:rPr>
                        <a:t>15</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体育局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15"/>
                  </a:ext>
                </a:extLst>
              </a:tr>
              <a:tr h="406651">
                <a:tc>
                  <a:txBody>
                    <a:bodyPr/>
                    <a:lstStyle/>
                    <a:p>
                      <a:pPr algn="just">
                        <a:spcAft>
                          <a:spcPts val="0"/>
                        </a:spcAft>
                      </a:pPr>
                      <a:r>
                        <a:rPr lang="en-US" sz="1400" kern="100">
                          <a:effectLst/>
                          <a:latin typeface="宋体" pitchFamily="2" charset="-122"/>
                          <a:ea typeface="宋体" pitchFamily="2" charset="-122"/>
                        </a:rPr>
                        <a:t>16</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司法局</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政务外网、政务内网、公检法司专网，司法局内部网络</a:t>
                      </a:r>
                      <a:endParaRPr lang="zh-CN" sz="1400" kern="10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dirty="0">
                          <a:effectLst/>
                          <a:latin typeface="宋体" pitchFamily="2" charset="-122"/>
                          <a:ea typeface="宋体" pitchFamily="2" charset="-122"/>
                        </a:rPr>
                        <a:t>防火墙、网闸。专网与政务外网完全隔离，只能通过手工刻盘方式数据交换。</a:t>
                      </a:r>
                      <a:endParaRPr lang="zh-CN" sz="1400" kern="100" dirty="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16"/>
                  </a:ext>
                </a:extLst>
              </a:tr>
              <a:tr h="711415">
                <a:tc>
                  <a:txBody>
                    <a:bodyPr/>
                    <a:lstStyle/>
                    <a:p>
                      <a:pPr algn="just">
                        <a:spcAft>
                          <a:spcPts val="0"/>
                        </a:spcAft>
                      </a:pPr>
                      <a:r>
                        <a:rPr lang="en-US" sz="1400" kern="100">
                          <a:effectLst/>
                          <a:latin typeface="宋体" pitchFamily="2" charset="-122"/>
                          <a:ea typeface="宋体" pitchFamily="2" charset="-122"/>
                        </a:rPr>
                        <a:t>17</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公积金中心</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en-US" sz="1400" kern="100">
                          <a:effectLst/>
                          <a:latin typeface="宋体" pitchFamily="2" charset="-122"/>
                          <a:ea typeface="宋体" pitchFamily="2" charset="-122"/>
                        </a:rPr>
                        <a:t>10M</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a:effectLst/>
                          <a:latin typeface="宋体" pitchFamily="2" charset="-122"/>
                          <a:ea typeface="宋体" pitchFamily="2" charset="-122"/>
                        </a:rPr>
                        <a:t>申请专线</a:t>
                      </a:r>
                      <a:endParaRPr lang="zh-CN" sz="1400" kern="100">
                        <a:effectLst/>
                        <a:latin typeface="宋体" pitchFamily="2" charset="-122"/>
                        <a:ea typeface="宋体" pitchFamily="2" charset="-122"/>
                        <a:cs typeface="Times New Roman"/>
                      </a:endParaRPr>
                    </a:p>
                  </a:txBody>
                  <a:tcPr marL="40850" marR="40850" marT="0" marB="0" anchor="ctr"/>
                </a:tc>
                <a:tc>
                  <a:txBody>
                    <a:bodyPr/>
                    <a:lstStyle/>
                    <a:p>
                      <a:pPr algn="just">
                        <a:spcAft>
                          <a:spcPts val="0"/>
                        </a:spcAft>
                      </a:pPr>
                      <a:r>
                        <a:rPr lang="zh-CN" sz="1400" kern="100" dirty="0">
                          <a:effectLst/>
                          <a:latin typeface="宋体" pitchFamily="2" charset="-122"/>
                          <a:ea typeface="宋体" pitchFamily="2" charset="-122"/>
                        </a:rPr>
                        <a:t>没有政务外网。有独立的中心机房及互连网出口将来与人口库对接需要新申请一条专线</a:t>
                      </a:r>
                      <a:endParaRPr lang="zh-CN" sz="1400" kern="100" dirty="0">
                        <a:effectLst/>
                        <a:latin typeface="宋体" pitchFamily="2" charset="-122"/>
                        <a:ea typeface="宋体" pitchFamily="2" charset="-122"/>
                        <a:cs typeface="Times New Roman"/>
                      </a:endParaRPr>
                    </a:p>
                  </a:txBody>
                  <a:tcPr marL="40850" marR="40850" marT="0" marB="0"/>
                </a:tc>
                <a:tc>
                  <a:txBody>
                    <a:bodyPr/>
                    <a:lstStyle/>
                    <a:p>
                      <a:pPr algn="just">
                        <a:spcAft>
                          <a:spcPts val="0"/>
                        </a:spcAft>
                      </a:pPr>
                      <a:r>
                        <a:rPr lang="zh-CN" sz="1400" kern="100" dirty="0">
                          <a:effectLst/>
                          <a:latin typeface="宋体" pitchFamily="2" charset="-122"/>
                          <a:ea typeface="宋体" pitchFamily="2" charset="-122"/>
                        </a:rPr>
                        <a:t>防火墙</a:t>
                      </a:r>
                      <a:endParaRPr lang="zh-CN" sz="1400" kern="100" dirty="0">
                        <a:effectLst/>
                        <a:latin typeface="宋体" pitchFamily="2" charset="-122"/>
                        <a:ea typeface="宋体" pitchFamily="2" charset="-122"/>
                        <a:cs typeface="Times New Roman"/>
                      </a:endParaRPr>
                    </a:p>
                  </a:txBody>
                  <a:tcPr marL="40850" marR="40850" marT="0" marB="0"/>
                </a:tc>
                <a:extLst>
                  <a:ext uri="{0D108BD9-81ED-4DB2-BD59-A6C34878D82A}">
                    <a16:rowId xmlns:a16="http://schemas.microsoft.com/office/drawing/2014/main" val="10017"/>
                  </a:ext>
                </a:extLst>
              </a:tr>
            </a:tbl>
          </a:graphicData>
        </a:graphic>
      </p:graphicFrame>
      <p:sp>
        <p:nvSpPr>
          <p:cNvPr id="5"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0506 Technical Environment</a:t>
            </a:r>
          </a:p>
        </p:txBody>
      </p:sp>
      <p:pic>
        <p:nvPicPr>
          <p:cNvPr id="7"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623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Security Standards</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ARC 310 Standards</a:t>
            </a:r>
          </a:p>
        </p:txBody>
      </p:sp>
      <p:graphicFrame>
        <p:nvGraphicFramePr>
          <p:cNvPr id="3" name="表格 2"/>
          <p:cNvGraphicFramePr>
            <a:graphicFrameLocks noGrp="1"/>
          </p:cNvGraphicFramePr>
          <p:nvPr>
            <p:extLst>
              <p:ext uri="{D42A27DB-BD31-4B8C-83A1-F6EECF244321}">
                <p14:modId xmlns:p14="http://schemas.microsoft.com/office/powerpoint/2010/main" val="4071280573"/>
              </p:ext>
            </p:extLst>
          </p:nvPr>
        </p:nvGraphicFramePr>
        <p:xfrm>
          <a:off x="539552" y="1628800"/>
          <a:ext cx="7848872" cy="3901440"/>
        </p:xfrm>
        <a:graphic>
          <a:graphicData uri="http://schemas.openxmlformats.org/drawingml/2006/table">
            <a:tbl>
              <a:tblPr firstRow="1" firstCol="1" bandRow="1">
                <a:tableStyleId>{5940675A-B579-460E-94D1-54222C63F5DA}</a:tableStyleId>
              </a:tblPr>
              <a:tblGrid>
                <a:gridCol w="2058464">
                  <a:extLst>
                    <a:ext uri="{9D8B030D-6E8A-4147-A177-3AD203B41FA5}">
                      <a16:colId xmlns:a16="http://schemas.microsoft.com/office/drawing/2014/main" val="20000"/>
                    </a:ext>
                  </a:extLst>
                </a:gridCol>
                <a:gridCol w="5790408">
                  <a:extLst>
                    <a:ext uri="{9D8B030D-6E8A-4147-A177-3AD203B41FA5}">
                      <a16:colId xmlns:a16="http://schemas.microsoft.com/office/drawing/2014/main" val="20001"/>
                    </a:ext>
                  </a:extLst>
                </a:gridCol>
              </a:tblGrid>
              <a:tr h="0">
                <a:tc gridSpan="2">
                  <a:txBody>
                    <a:bodyPr/>
                    <a:lstStyle/>
                    <a:p>
                      <a:pPr algn="ctr">
                        <a:spcAft>
                          <a:spcPts val="0"/>
                        </a:spcAft>
                      </a:pPr>
                      <a:r>
                        <a:rPr lang="zh-CN" sz="1600" b="1" kern="100" dirty="0">
                          <a:effectLst/>
                          <a:latin typeface="宋体" pitchFamily="2" charset="-122"/>
                          <a:ea typeface="宋体" pitchFamily="2" charset="-122"/>
                        </a:rPr>
                        <a:t>信息安全</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hMerge="1">
                  <a:txBody>
                    <a:bodyPr/>
                    <a:lstStyle/>
                    <a:p>
                      <a:endParaRPr lang="zh-CN" altLang="en-US"/>
                    </a:p>
                  </a:txBody>
                  <a:tcPr/>
                </a:tc>
                <a:extLst>
                  <a:ext uri="{0D108BD9-81ED-4DB2-BD59-A6C34878D82A}">
                    <a16:rowId xmlns:a16="http://schemas.microsoft.com/office/drawing/2014/main" val="10000"/>
                  </a:ext>
                </a:extLst>
              </a:tr>
              <a:tr h="0">
                <a:tc>
                  <a:txBody>
                    <a:bodyPr/>
                    <a:lstStyle/>
                    <a:p>
                      <a:pPr algn="just">
                        <a:spcAft>
                          <a:spcPts val="0"/>
                        </a:spcAft>
                      </a:pPr>
                      <a:r>
                        <a:rPr lang="en-US" sz="1600" kern="100">
                          <a:effectLst/>
                          <a:latin typeface="宋体" pitchFamily="2" charset="-122"/>
                          <a:ea typeface="宋体" pitchFamily="2" charset="-122"/>
                        </a:rPr>
                        <a:t>ISO15408/GB/T18336</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《信息技术 安全技术 信息技术安全性评估准则，第一部分简介和一般模型》</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en-US" sz="1600" kern="100">
                          <a:effectLst/>
                          <a:latin typeface="宋体" pitchFamily="2" charset="-122"/>
                          <a:ea typeface="宋体" pitchFamily="2" charset="-122"/>
                        </a:rPr>
                        <a:t>ISO15408/GB/T18336</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《信息技术 安全技术 信息技术安全性评估准则，第二部分安全功能要求》</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en-US" sz="1600" kern="100">
                          <a:effectLst/>
                          <a:latin typeface="宋体" pitchFamily="2" charset="-122"/>
                          <a:ea typeface="宋体" pitchFamily="2" charset="-122"/>
                        </a:rPr>
                        <a:t>ISO15408/GB/T18336</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《信息技术安全技术信息技术安全性评估准则，第三部分安全保证要求》</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en-US" sz="1600" kern="100">
                          <a:effectLst/>
                          <a:latin typeface="宋体" pitchFamily="2" charset="-122"/>
                          <a:ea typeface="宋体" pitchFamily="2" charset="-122"/>
                        </a:rPr>
                        <a:t>GA-243-2000</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《计算机病毒防治产品评级准则》</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spcAft>
                          <a:spcPts val="0"/>
                        </a:spcAft>
                      </a:pPr>
                      <a:r>
                        <a:rPr lang="en-US" sz="1600" kern="100">
                          <a:effectLst/>
                          <a:latin typeface="宋体" pitchFamily="2" charset="-122"/>
                          <a:ea typeface="宋体" pitchFamily="2" charset="-122"/>
                        </a:rPr>
                        <a:t>GB/T 22239-2008</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《信息安全技术、信息系统安全等级保护基本要求》</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5"/>
                  </a:ext>
                </a:extLst>
              </a:tr>
              <a:tr h="0">
                <a:tc>
                  <a:txBody>
                    <a:bodyPr/>
                    <a:lstStyle/>
                    <a:p>
                      <a:pPr algn="just">
                        <a:spcAft>
                          <a:spcPts val="0"/>
                        </a:spcAft>
                      </a:pPr>
                      <a:r>
                        <a:rPr lang="en-US" sz="1600" kern="100">
                          <a:effectLst/>
                          <a:latin typeface="宋体" pitchFamily="2" charset="-122"/>
                          <a:ea typeface="宋体" pitchFamily="2" charset="-122"/>
                        </a:rPr>
                        <a:t>GB/Z 20985-2007</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《信息技术、安全技术、信息安全事件管理指南》</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6"/>
                  </a:ext>
                </a:extLst>
              </a:tr>
              <a:tr h="0">
                <a:tc>
                  <a:txBody>
                    <a:bodyPr/>
                    <a:lstStyle/>
                    <a:p>
                      <a:pPr algn="just">
                        <a:spcAft>
                          <a:spcPts val="0"/>
                        </a:spcAft>
                      </a:pPr>
                      <a:r>
                        <a:rPr lang="en-US" sz="1600" kern="100">
                          <a:effectLst/>
                          <a:latin typeface="宋体" pitchFamily="2" charset="-122"/>
                          <a:ea typeface="宋体" pitchFamily="2" charset="-122"/>
                        </a:rPr>
                        <a:t>GB/Z 20986-2007</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《信息安全技术、信息安全事件分类分级指南》</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7"/>
                  </a:ext>
                </a:extLst>
              </a:tr>
              <a:tr h="0">
                <a:tc>
                  <a:txBody>
                    <a:bodyPr/>
                    <a:lstStyle/>
                    <a:p>
                      <a:pPr algn="just">
                        <a:spcAft>
                          <a:spcPts val="0"/>
                        </a:spcAft>
                      </a:pPr>
                      <a:r>
                        <a:rPr lang="en-US" sz="1600" kern="100">
                          <a:effectLst/>
                          <a:latin typeface="宋体" pitchFamily="2" charset="-122"/>
                          <a:ea typeface="宋体" pitchFamily="2" charset="-122"/>
                        </a:rPr>
                        <a:t>GB/T 24405.1-2009</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《信息技术服务 运行维护 第</a:t>
                      </a:r>
                      <a:r>
                        <a:rPr lang="en-US" sz="1600" kern="100">
                          <a:effectLst/>
                          <a:latin typeface="宋体" pitchFamily="2" charset="-122"/>
                          <a:ea typeface="宋体" pitchFamily="2" charset="-122"/>
                        </a:rPr>
                        <a:t>1</a:t>
                      </a:r>
                      <a:r>
                        <a:rPr lang="zh-CN" sz="1600" kern="100">
                          <a:effectLst/>
                          <a:latin typeface="宋体" pitchFamily="2" charset="-122"/>
                          <a:ea typeface="宋体" pitchFamily="2" charset="-122"/>
                        </a:rPr>
                        <a:t>部分：通用要求》</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8"/>
                  </a:ext>
                </a:extLst>
              </a:tr>
              <a:tr h="0">
                <a:tc>
                  <a:txBody>
                    <a:bodyPr/>
                    <a:lstStyle/>
                    <a:p>
                      <a:pPr algn="just">
                        <a:spcAft>
                          <a:spcPts val="0"/>
                        </a:spcAft>
                      </a:pPr>
                      <a:r>
                        <a:rPr lang="en-US" sz="1600" kern="100">
                          <a:effectLst/>
                          <a:latin typeface="宋体" pitchFamily="2" charset="-122"/>
                          <a:ea typeface="宋体" pitchFamily="2" charset="-122"/>
                        </a:rPr>
                        <a:t>GB/T 21060-2007</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《国家电子政务网络技术和运行管理规范》</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9"/>
                  </a:ext>
                </a:extLst>
              </a:tr>
              <a:tr h="0">
                <a:tc>
                  <a:txBody>
                    <a:bodyPr/>
                    <a:lstStyle/>
                    <a:p>
                      <a:pPr algn="just">
                        <a:spcAft>
                          <a:spcPts val="0"/>
                        </a:spcAft>
                      </a:pPr>
                      <a:r>
                        <a:rPr lang="zh-CN" sz="1600" kern="100">
                          <a:effectLst/>
                          <a:latin typeface="宋体" pitchFamily="2" charset="-122"/>
                          <a:ea typeface="宋体" pitchFamily="2" charset="-122"/>
                        </a:rPr>
                        <a:t>国务院令第</a:t>
                      </a:r>
                      <a:r>
                        <a:rPr lang="en-US" sz="1600" kern="100">
                          <a:effectLst/>
                          <a:latin typeface="宋体" pitchFamily="2" charset="-122"/>
                          <a:ea typeface="宋体" pitchFamily="2" charset="-122"/>
                        </a:rPr>
                        <a:t>147</a:t>
                      </a:r>
                      <a:r>
                        <a:rPr lang="zh-CN" sz="1600" kern="100">
                          <a:effectLst/>
                          <a:latin typeface="宋体" pitchFamily="2" charset="-122"/>
                          <a:ea typeface="宋体" pitchFamily="2" charset="-122"/>
                        </a:rPr>
                        <a:t>号</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《中华人民共和国计算机信息系统安全保护条例》</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10"/>
                  </a:ext>
                </a:extLst>
              </a:tr>
              <a:tr h="0">
                <a:tc>
                  <a:txBody>
                    <a:bodyPr/>
                    <a:lstStyle/>
                    <a:p>
                      <a:pPr algn="just">
                        <a:spcAft>
                          <a:spcPts val="0"/>
                        </a:spcAft>
                      </a:pPr>
                      <a:r>
                        <a:rPr lang="zh-CN" sz="1600" kern="100">
                          <a:effectLst/>
                          <a:latin typeface="宋体" pitchFamily="2" charset="-122"/>
                          <a:ea typeface="宋体" pitchFamily="2" charset="-122"/>
                        </a:rPr>
                        <a:t>公通字</a:t>
                      </a:r>
                      <a:r>
                        <a:rPr lang="en-US" sz="1600" kern="100">
                          <a:effectLst/>
                          <a:latin typeface="宋体" pitchFamily="2" charset="-122"/>
                          <a:ea typeface="宋体" pitchFamily="2" charset="-122"/>
                        </a:rPr>
                        <a:t>[2007]43</a:t>
                      </a:r>
                      <a:r>
                        <a:rPr lang="zh-CN" sz="1600" kern="100">
                          <a:effectLst/>
                          <a:latin typeface="宋体" pitchFamily="2" charset="-122"/>
                          <a:ea typeface="宋体" pitchFamily="2" charset="-122"/>
                        </a:rPr>
                        <a:t>号</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《信息安全等级保护管理办法》</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11"/>
                  </a:ext>
                </a:extLst>
              </a:tr>
              <a:tr h="0">
                <a:tc>
                  <a:txBody>
                    <a:bodyPr/>
                    <a:lstStyle/>
                    <a:p>
                      <a:pPr algn="just">
                        <a:spcAft>
                          <a:spcPts val="0"/>
                        </a:spcAft>
                      </a:pPr>
                      <a:r>
                        <a:rPr lang="zh-CN" sz="1600" kern="100">
                          <a:effectLst/>
                          <a:latin typeface="宋体" pitchFamily="2" charset="-122"/>
                          <a:ea typeface="宋体" pitchFamily="2" charset="-122"/>
                        </a:rPr>
                        <a:t>公安部令第</a:t>
                      </a:r>
                      <a:r>
                        <a:rPr lang="en-US" sz="1600" kern="100">
                          <a:effectLst/>
                          <a:latin typeface="宋体" pitchFamily="2" charset="-122"/>
                          <a:ea typeface="宋体" pitchFamily="2" charset="-122"/>
                        </a:rPr>
                        <a:t>51</a:t>
                      </a:r>
                      <a:r>
                        <a:rPr lang="zh-CN" sz="1600" kern="100">
                          <a:effectLst/>
                          <a:latin typeface="宋体" pitchFamily="2" charset="-122"/>
                          <a:ea typeface="宋体" pitchFamily="2" charset="-122"/>
                        </a:rPr>
                        <a:t>号</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《计算机病毒防治管理办法》</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12"/>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95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Data Standards</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ARC 310 Standards</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4232848756"/>
              </p:ext>
            </p:extLst>
          </p:nvPr>
        </p:nvGraphicFramePr>
        <p:xfrm>
          <a:off x="296724" y="1147646"/>
          <a:ext cx="8669659" cy="5120640"/>
        </p:xfrm>
        <a:graphic>
          <a:graphicData uri="http://schemas.openxmlformats.org/drawingml/2006/table">
            <a:tbl>
              <a:tblPr firstRow="1" firstCol="1" bandRow="1">
                <a:tableStyleId>{5940675A-B579-460E-94D1-54222C63F5DA}</a:tableStyleId>
              </a:tblPr>
              <a:tblGrid>
                <a:gridCol w="1800199">
                  <a:extLst>
                    <a:ext uri="{9D8B030D-6E8A-4147-A177-3AD203B41FA5}">
                      <a16:colId xmlns:a16="http://schemas.microsoft.com/office/drawing/2014/main" val="20000"/>
                    </a:ext>
                  </a:extLst>
                </a:gridCol>
                <a:gridCol w="6869460">
                  <a:extLst>
                    <a:ext uri="{9D8B030D-6E8A-4147-A177-3AD203B41FA5}">
                      <a16:colId xmlns:a16="http://schemas.microsoft.com/office/drawing/2014/main" val="20001"/>
                    </a:ext>
                  </a:extLst>
                </a:gridCol>
              </a:tblGrid>
              <a:tr h="154480">
                <a:tc gridSpan="2">
                  <a:txBody>
                    <a:bodyPr/>
                    <a:lstStyle/>
                    <a:p>
                      <a:pPr algn="ctr">
                        <a:spcAft>
                          <a:spcPts val="0"/>
                        </a:spcAft>
                      </a:pPr>
                      <a:r>
                        <a:rPr lang="zh-CN" sz="1400" b="1" kern="100" dirty="0">
                          <a:effectLst/>
                          <a:latin typeface="宋体" pitchFamily="2" charset="-122"/>
                          <a:ea typeface="宋体" pitchFamily="2" charset="-122"/>
                        </a:rPr>
                        <a:t>数据规范</a:t>
                      </a:r>
                      <a:endParaRPr lang="zh-CN" sz="1400" b="1" kern="100" dirty="0">
                        <a:effectLst/>
                        <a:latin typeface="宋体" pitchFamily="2" charset="-122"/>
                        <a:ea typeface="宋体" pitchFamily="2" charset="-122"/>
                        <a:cs typeface="Times New Roman"/>
                      </a:endParaRPr>
                    </a:p>
                  </a:txBody>
                  <a:tcPr marL="66206" marR="66206" marT="0" marB="0">
                    <a:solidFill>
                      <a:srgbClr val="EAEAEA"/>
                    </a:solidFill>
                  </a:tcPr>
                </a:tc>
                <a:tc hMerge="1">
                  <a:txBody>
                    <a:bodyPr/>
                    <a:lstStyle/>
                    <a:p>
                      <a:endParaRPr lang="zh-CN" altLang="en-US"/>
                    </a:p>
                  </a:txBody>
                  <a:tcPr/>
                </a:tc>
                <a:extLst>
                  <a:ext uri="{0D108BD9-81ED-4DB2-BD59-A6C34878D82A}">
                    <a16:rowId xmlns:a16="http://schemas.microsoft.com/office/drawing/2014/main" val="10000"/>
                  </a:ext>
                </a:extLst>
              </a:tr>
              <a:tr h="154480">
                <a:tc>
                  <a:txBody>
                    <a:bodyPr/>
                    <a:lstStyle/>
                    <a:p>
                      <a:pPr algn="just">
                        <a:spcAft>
                          <a:spcPts val="0"/>
                        </a:spcAft>
                      </a:pPr>
                      <a:r>
                        <a:rPr lang="en-US" sz="1400" kern="100">
                          <a:effectLst/>
                          <a:latin typeface="宋体" pitchFamily="2" charset="-122"/>
                          <a:ea typeface="宋体" pitchFamily="2" charset="-122"/>
                        </a:rPr>
                        <a:t>GB3304-91</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《中国各民族名称的罗马字母拼写法和代码》</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01"/>
                  </a:ext>
                </a:extLst>
              </a:tr>
              <a:tr h="154480">
                <a:tc>
                  <a:txBody>
                    <a:bodyPr/>
                    <a:lstStyle/>
                    <a:p>
                      <a:pPr algn="just">
                        <a:spcAft>
                          <a:spcPts val="0"/>
                        </a:spcAft>
                      </a:pPr>
                      <a:r>
                        <a:rPr lang="en-US" sz="1400" kern="100">
                          <a:effectLst/>
                          <a:latin typeface="宋体" pitchFamily="2" charset="-122"/>
                          <a:ea typeface="宋体" pitchFamily="2" charset="-122"/>
                        </a:rPr>
                        <a:t>GB4858-84</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《文化程度代码》</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02"/>
                  </a:ext>
                </a:extLst>
              </a:tr>
              <a:tr h="154480">
                <a:tc>
                  <a:txBody>
                    <a:bodyPr/>
                    <a:lstStyle/>
                    <a:p>
                      <a:pPr algn="just">
                        <a:spcAft>
                          <a:spcPts val="0"/>
                        </a:spcAft>
                      </a:pPr>
                      <a:r>
                        <a:rPr lang="en-US" sz="1400" kern="100">
                          <a:effectLst/>
                          <a:latin typeface="宋体" pitchFamily="2" charset="-122"/>
                          <a:ea typeface="宋体" pitchFamily="2" charset="-122"/>
                        </a:rPr>
                        <a:t>GB/T 2261.1-2003</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《个人基本信息分类与代码 第</a:t>
                      </a:r>
                      <a:r>
                        <a:rPr lang="en-US" sz="1400" kern="100">
                          <a:effectLst/>
                          <a:latin typeface="宋体" pitchFamily="2" charset="-122"/>
                          <a:ea typeface="宋体" pitchFamily="2" charset="-122"/>
                        </a:rPr>
                        <a:t>1</a:t>
                      </a:r>
                      <a:r>
                        <a:rPr lang="zh-CN" sz="1400" kern="100">
                          <a:effectLst/>
                          <a:latin typeface="宋体" pitchFamily="2" charset="-122"/>
                          <a:ea typeface="宋体" pitchFamily="2" charset="-122"/>
                        </a:rPr>
                        <a:t>部分 人的性别代码》</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03"/>
                  </a:ext>
                </a:extLst>
              </a:tr>
              <a:tr h="154480">
                <a:tc>
                  <a:txBody>
                    <a:bodyPr/>
                    <a:lstStyle/>
                    <a:p>
                      <a:pPr algn="just">
                        <a:spcAft>
                          <a:spcPts val="0"/>
                        </a:spcAft>
                      </a:pPr>
                      <a:r>
                        <a:rPr lang="en-US" sz="1400" kern="100">
                          <a:effectLst/>
                          <a:latin typeface="宋体" pitchFamily="2" charset="-122"/>
                          <a:ea typeface="宋体" pitchFamily="2" charset="-122"/>
                        </a:rPr>
                        <a:t>GB/T 2261.2-2003</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《个人基本信息分类与代码 第</a:t>
                      </a:r>
                      <a:r>
                        <a:rPr lang="en-US" sz="1400" kern="100">
                          <a:effectLst/>
                          <a:latin typeface="宋体" pitchFamily="2" charset="-122"/>
                          <a:ea typeface="宋体" pitchFamily="2" charset="-122"/>
                        </a:rPr>
                        <a:t>2</a:t>
                      </a:r>
                      <a:r>
                        <a:rPr lang="zh-CN" sz="1400" kern="100">
                          <a:effectLst/>
                          <a:latin typeface="宋体" pitchFamily="2" charset="-122"/>
                          <a:ea typeface="宋体" pitchFamily="2" charset="-122"/>
                        </a:rPr>
                        <a:t>部分 婚姻状况代码》</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04"/>
                  </a:ext>
                </a:extLst>
              </a:tr>
              <a:tr h="154480">
                <a:tc>
                  <a:txBody>
                    <a:bodyPr/>
                    <a:lstStyle/>
                    <a:p>
                      <a:pPr algn="just">
                        <a:spcAft>
                          <a:spcPts val="0"/>
                        </a:spcAft>
                      </a:pPr>
                      <a:r>
                        <a:rPr lang="en-US" sz="1400" kern="100">
                          <a:effectLst/>
                          <a:latin typeface="宋体" pitchFamily="2" charset="-122"/>
                          <a:ea typeface="宋体" pitchFamily="2" charset="-122"/>
                        </a:rPr>
                        <a:t>GB/T 2261.4-2003</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《个人基本信息分类与代码 第</a:t>
                      </a:r>
                      <a:r>
                        <a:rPr lang="en-US" sz="1400" kern="100">
                          <a:effectLst/>
                          <a:latin typeface="宋体" pitchFamily="2" charset="-122"/>
                          <a:ea typeface="宋体" pitchFamily="2" charset="-122"/>
                        </a:rPr>
                        <a:t>4</a:t>
                      </a:r>
                      <a:r>
                        <a:rPr lang="zh-CN" sz="1400" kern="100">
                          <a:effectLst/>
                          <a:latin typeface="宋体" pitchFamily="2" charset="-122"/>
                          <a:ea typeface="宋体" pitchFamily="2" charset="-122"/>
                        </a:rPr>
                        <a:t>部分 从业状况</a:t>
                      </a:r>
                      <a:r>
                        <a:rPr lang="en-US" sz="1400" kern="100">
                          <a:effectLst/>
                          <a:latin typeface="宋体" pitchFamily="2" charset="-122"/>
                          <a:ea typeface="宋体" pitchFamily="2" charset="-122"/>
                        </a:rPr>
                        <a:t>(</a:t>
                      </a:r>
                      <a:r>
                        <a:rPr lang="zh-CN" sz="1400" kern="100">
                          <a:effectLst/>
                          <a:latin typeface="宋体" pitchFamily="2" charset="-122"/>
                          <a:ea typeface="宋体" pitchFamily="2" charset="-122"/>
                        </a:rPr>
                        <a:t>个人身份</a:t>
                      </a:r>
                      <a:r>
                        <a:rPr lang="en-US" sz="1400" kern="100">
                          <a:effectLst/>
                          <a:latin typeface="宋体" pitchFamily="2" charset="-122"/>
                          <a:ea typeface="宋体" pitchFamily="2" charset="-122"/>
                        </a:rPr>
                        <a:t>)</a:t>
                      </a:r>
                      <a:r>
                        <a:rPr lang="zh-CN" sz="1400" kern="100">
                          <a:effectLst/>
                          <a:latin typeface="宋体" pitchFamily="2" charset="-122"/>
                          <a:ea typeface="宋体" pitchFamily="2" charset="-122"/>
                        </a:rPr>
                        <a:t>代码》</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05"/>
                  </a:ext>
                </a:extLst>
              </a:tr>
              <a:tr h="154480">
                <a:tc>
                  <a:txBody>
                    <a:bodyPr/>
                    <a:lstStyle/>
                    <a:p>
                      <a:pPr algn="just">
                        <a:spcAft>
                          <a:spcPts val="0"/>
                        </a:spcAft>
                      </a:pPr>
                      <a:r>
                        <a:rPr lang="en-US" sz="1400" kern="100">
                          <a:effectLst/>
                          <a:latin typeface="宋体" pitchFamily="2" charset="-122"/>
                          <a:ea typeface="宋体" pitchFamily="2" charset="-122"/>
                        </a:rPr>
                        <a:t>GB/T 6565-1999</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《职业分类与代码》</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06"/>
                  </a:ext>
                </a:extLst>
              </a:tr>
              <a:tr h="154480">
                <a:tc>
                  <a:txBody>
                    <a:bodyPr/>
                    <a:lstStyle/>
                    <a:p>
                      <a:pPr algn="just">
                        <a:spcAft>
                          <a:spcPts val="0"/>
                        </a:spcAft>
                      </a:pPr>
                      <a:r>
                        <a:rPr lang="en-US" sz="1400" kern="100">
                          <a:effectLst/>
                          <a:latin typeface="宋体" pitchFamily="2" charset="-122"/>
                          <a:ea typeface="宋体" pitchFamily="2" charset="-122"/>
                        </a:rPr>
                        <a:t>GB/T 2260</a:t>
                      </a:r>
                      <a:r>
                        <a:rPr lang="zh-CN" sz="1400" kern="100">
                          <a:effectLst/>
                          <a:latin typeface="宋体" pitchFamily="2" charset="-122"/>
                          <a:ea typeface="宋体" pitchFamily="2" charset="-122"/>
                        </a:rPr>
                        <a:t>—</a:t>
                      </a:r>
                      <a:r>
                        <a:rPr lang="en-US" sz="1400" kern="100">
                          <a:effectLst/>
                          <a:latin typeface="宋体" pitchFamily="2" charset="-122"/>
                          <a:ea typeface="宋体" pitchFamily="2" charset="-122"/>
                        </a:rPr>
                        <a:t>2007</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《中华人民共和国行政区划代码》</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07"/>
                  </a:ext>
                </a:extLst>
              </a:tr>
              <a:tr h="154480">
                <a:tc>
                  <a:txBody>
                    <a:bodyPr/>
                    <a:lstStyle/>
                    <a:p>
                      <a:pPr algn="just">
                        <a:spcAft>
                          <a:spcPts val="0"/>
                        </a:spcAft>
                      </a:pPr>
                      <a:r>
                        <a:rPr lang="en-US" sz="1400" kern="100">
                          <a:effectLst/>
                          <a:latin typeface="宋体" pitchFamily="2" charset="-122"/>
                          <a:ea typeface="宋体" pitchFamily="2" charset="-122"/>
                        </a:rPr>
                        <a:t>GB/T 16987-2002</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《组织机构代码信息数据库</a:t>
                      </a:r>
                      <a:r>
                        <a:rPr lang="en-US" sz="1400" kern="100">
                          <a:effectLst/>
                          <a:latin typeface="宋体" pitchFamily="2" charset="-122"/>
                          <a:ea typeface="宋体" pitchFamily="2" charset="-122"/>
                        </a:rPr>
                        <a:t>(</a:t>
                      </a:r>
                      <a:r>
                        <a:rPr lang="zh-CN" sz="1400" kern="100">
                          <a:effectLst/>
                          <a:latin typeface="宋体" pitchFamily="2" charset="-122"/>
                          <a:ea typeface="宋体" pitchFamily="2" charset="-122"/>
                        </a:rPr>
                        <a:t>基本库</a:t>
                      </a:r>
                      <a:r>
                        <a:rPr lang="en-US" sz="1400" kern="100">
                          <a:effectLst/>
                          <a:latin typeface="宋体" pitchFamily="2" charset="-122"/>
                          <a:ea typeface="宋体" pitchFamily="2" charset="-122"/>
                        </a:rPr>
                        <a:t>) </a:t>
                      </a:r>
                      <a:r>
                        <a:rPr lang="zh-CN" sz="1400" kern="100">
                          <a:effectLst/>
                          <a:latin typeface="宋体" pitchFamily="2" charset="-122"/>
                          <a:ea typeface="宋体" pitchFamily="2" charset="-122"/>
                        </a:rPr>
                        <a:t>数据格式》</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08"/>
                  </a:ext>
                </a:extLst>
              </a:tr>
              <a:tr h="154480">
                <a:tc>
                  <a:txBody>
                    <a:bodyPr/>
                    <a:lstStyle/>
                    <a:p>
                      <a:pPr algn="just">
                        <a:spcAft>
                          <a:spcPts val="0"/>
                        </a:spcAft>
                      </a:pPr>
                      <a:r>
                        <a:rPr lang="en-US" sz="1400" kern="100">
                          <a:effectLst/>
                          <a:latin typeface="宋体" pitchFamily="2" charset="-122"/>
                          <a:ea typeface="宋体" pitchFamily="2" charset="-122"/>
                        </a:rPr>
                        <a:t>GB/T 7408-2005</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《数据元和交换格式 信息交换 日期和时间表示法》</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09"/>
                  </a:ext>
                </a:extLst>
              </a:tr>
              <a:tr h="154480">
                <a:tc>
                  <a:txBody>
                    <a:bodyPr/>
                    <a:lstStyle/>
                    <a:p>
                      <a:pPr algn="just">
                        <a:spcAft>
                          <a:spcPts val="0"/>
                        </a:spcAft>
                      </a:pPr>
                      <a:r>
                        <a:rPr lang="en-US" sz="1400" kern="100">
                          <a:effectLst/>
                          <a:latin typeface="宋体" pitchFamily="2" charset="-122"/>
                          <a:ea typeface="宋体" pitchFamily="2" charset="-122"/>
                        </a:rPr>
                        <a:t>GA 214.1-2004</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《常住人口管理信息规范 第</a:t>
                      </a:r>
                      <a:r>
                        <a:rPr lang="en-US" sz="1400" kern="100">
                          <a:effectLst/>
                          <a:latin typeface="宋体" pitchFamily="2" charset="-122"/>
                          <a:ea typeface="宋体" pitchFamily="2" charset="-122"/>
                        </a:rPr>
                        <a:t>1</a:t>
                      </a:r>
                      <a:r>
                        <a:rPr lang="zh-CN" sz="1400" kern="100">
                          <a:effectLst/>
                          <a:latin typeface="宋体" pitchFamily="2" charset="-122"/>
                          <a:ea typeface="宋体" pitchFamily="2" charset="-122"/>
                        </a:rPr>
                        <a:t>部分基本数据项》</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0"/>
                  </a:ext>
                </a:extLst>
              </a:tr>
              <a:tr h="78410">
                <a:tc>
                  <a:txBody>
                    <a:bodyPr/>
                    <a:lstStyle/>
                    <a:p>
                      <a:pPr algn="just">
                        <a:spcAft>
                          <a:spcPts val="0"/>
                        </a:spcAft>
                      </a:pPr>
                      <a:r>
                        <a:rPr lang="en-US" sz="1400" kern="100">
                          <a:effectLst/>
                          <a:latin typeface="宋体" pitchFamily="2" charset="-122"/>
                          <a:ea typeface="宋体" pitchFamily="2" charset="-122"/>
                        </a:rPr>
                        <a:t>GA 214.15-2005</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《常住人口管理信息规范 第</a:t>
                      </a:r>
                      <a:r>
                        <a:rPr lang="en-US" sz="1400" kern="100">
                          <a:effectLst/>
                          <a:latin typeface="宋体" pitchFamily="2" charset="-122"/>
                          <a:ea typeface="宋体" pitchFamily="2" charset="-122"/>
                        </a:rPr>
                        <a:t>15</a:t>
                      </a:r>
                      <a:r>
                        <a:rPr lang="zh-CN" sz="1400" kern="100">
                          <a:effectLst/>
                          <a:latin typeface="宋体" pitchFamily="2" charset="-122"/>
                          <a:ea typeface="宋体" pitchFamily="2" charset="-122"/>
                        </a:rPr>
                        <a:t>部分：常住人口管理信息数据交换格式》</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1"/>
                  </a:ext>
                </a:extLst>
              </a:tr>
              <a:tr h="57482">
                <a:tc>
                  <a:txBody>
                    <a:bodyPr/>
                    <a:lstStyle/>
                    <a:p>
                      <a:pPr algn="just">
                        <a:spcAft>
                          <a:spcPts val="0"/>
                        </a:spcAft>
                      </a:pPr>
                      <a:r>
                        <a:rPr lang="en-US" sz="1400" kern="100">
                          <a:effectLst/>
                          <a:latin typeface="宋体" pitchFamily="2" charset="-122"/>
                          <a:ea typeface="宋体" pitchFamily="2" charset="-122"/>
                        </a:rPr>
                        <a:t>GA 214.19-2005</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《常住人口管理信息规范 第</a:t>
                      </a:r>
                      <a:r>
                        <a:rPr lang="en-US" sz="1400" kern="100">
                          <a:effectLst/>
                          <a:latin typeface="宋体" pitchFamily="2" charset="-122"/>
                          <a:ea typeface="宋体" pitchFamily="2" charset="-122"/>
                        </a:rPr>
                        <a:t>19</a:t>
                      </a:r>
                      <a:r>
                        <a:rPr lang="zh-CN" sz="1400" kern="100">
                          <a:effectLst/>
                          <a:latin typeface="宋体" pitchFamily="2" charset="-122"/>
                          <a:ea typeface="宋体" pitchFamily="2" charset="-122"/>
                        </a:rPr>
                        <a:t>部分：常住人口管理信息交换数据异常类型代码》</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2"/>
                  </a:ext>
                </a:extLst>
              </a:tr>
              <a:tr h="36554">
                <a:tc>
                  <a:txBody>
                    <a:bodyPr/>
                    <a:lstStyle/>
                    <a:p>
                      <a:pPr algn="just">
                        <a:spcAft>
                          <a:spcPts val="0"/>
                        </a:spcAft>
                      </a:pPr>
                      <a:r>
                        <a:rPr lang="en-US" sz="1400" kern="100">
                          <a:effectLst/>
                          <a:latin typeface="宋体" pitchFamily="2" charset="-122"/>
                          <a:ea typeface="宋体" pitchFamily="2" charset="-122"/>
                        </a:rPr>
                        <a:t>GA 329.1-2005</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《全国道路交通管理信息数据库规范</a:t>
                      </a:r>
                      <a:r>
                        <a:rPr lang="en-US" sz="1400" kern="100">
                          <a:effectLst/>
                          <a:latin typeface="宋体" pitchFamily="2" charset="-122"/>
                          <a:ea typeface="宋体" pitchFamily="2" charset="-122"/>
                        </a:rPr>
                        <a:t>   </a:t>
                      </a:r>
                      <a:r>
                        <a:rPr lang="zh-CN" sz="1400" kern="100">
                          <a:effectLst/>
                          <a:latin typeface="宋体" pitchFamily="2" charset="-122"/>
                          <a:ea typeface="宋体" pitchFamily="2" charset="-122"/>
                        </a:rPr>
                        <a:t>第</a:t>
                      </a:r>
                      <a:r>
                        <a:rPr lang="en-US" sz="1400" kern="100">
                          <a:effectLst/>
                          <a:latin typeface="宋体" pitchFamily="2" charset="-122"/>
                          <a:ea typeface="宋体" pitchFamily="2" charset="-122"/>
                        </a:rPr>
                        <a:t>1</a:t>
                      </a:r>
                      <a:r>
                        <a:rPr lang="zh-CN" sz="1400" kern="100">
                          <a:effectLst/>
                          <a:latin typeface="宋体" pitchFamily="2" charset="-122"/>
                          <a:ea typeface="宋体" pitchFamily="2" charset="-122"/>
                        </a:rPr>
                        <a:t>部分：机动车驾驶证管理信息数据结构》</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3"/>
                  </a:ext>
                </a:extLst>
              </a:tr>
              <a:tr h="0">
                <a:tc>
                  <a:txBody>
                    <a:bodyPr/>
                    <a:lstStyle/>
                    <a:p>
                      <a:pPr algn="just">
                        <a:spcAft>
                          <a:spcPts val="0"/>
                        </a:spcAft>
                      </a:pPr>
                      <a:r>
                        <a:rPr lang="en-US" sz="1400" kern="100">
                          <a:effectLst/>
                          <a:latin typeface="宋体" pitchFamily="2" charset="-122"/>
                          <a:ea typeface="宋体" pitchFamily="2" charset="-122"/>
                        </a:rPr>
                        <a:t>GA 329.2-2005</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《全国道路交通管理信息数据库规范</a:t>
                      </a:r>
                      <a:r>
                        <a:rPr lang="en-US" sz="1400" kern="100">
                          <a:effectLst/>
                          <a:latin typeface="宋体" pitchFamily="2" charset="-122"/>
                          <a:ea typeface="宋体" pitchFamily="2" charset="-122"/>
                        </a:rPr>
                        <a:t>   </a:t>
                      </a:r>
                      <a:r>
                        <a:rPr lang="zh-CN" sz="1400" kern="100">
                          <a:effectLst/>
                          <a:latin typeface="宋体" pitchFamily="2" charset="-122"/>
                          <a:ea typeface="宋体" pitchFamily="2" charset="-122"/>
                        </a:rPr>
                        <a:t>第</a:t>
                      </a:r>
                      <a:r>
                        <a:rPr lang="en-US" sz="1400" kern="100">
                          <a:effectLst/>
                          <a:latin typeface="宋体" pitchFamily="2" charset="-122"/>
                          <a:ea typeface="宋体" pitchFamily="2" charset="-122"/>
                        </a:rPr>
                        <a:t>2</a:t>
                      </a:r>
                      <a:r>
                        <a:rPr lang="zh-CN" sz="1400" kern="100">
                          <a:effectLst/>
                          <a:latin typeface="宋体" pitchFamily="2" charset="-122"/>
                          <a:ea typeface="宋体" pitchFamily="2" charset="-122"/>
                        </a:rPr>
                        <a:t>部分：机动车登记信息数据结构》</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4"/>
                  </a:ext>
                </a:extLst>
              </a:tr>
              <a:tr h="66706">
                <a:tc>
                  <a:txBody>
                    <a:bodyPr/>
                    <a:lstStyle/>
                    <a:p>
                      <a:pPr algn="just">
                        <a:spcAft>
                          <a:spcPts val="0"/>
                        </a:spcAft>
                      </a:pPr>
                      <a:r>
                        <a:rPr lang="en-US" sz="1400" kern="100">
                          <a:effectLst/>
                          <a:latin typeface="宋体" pitchFamily="2" charset="-122"/>
                          <a:ea typeface="宋体" pitchFamily="2" charset="-122"/>
                        </a:rPr>
                        <a:t>GA 329.3-2003</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《全国道路交通管理信息数据库规范 第</a:t>
                      </a:r>
                      <a:r>
                        <a:rPr lang="en-US" sz="1400" kern="100">
                          <a:effectLst/>
                          <a:latin typeface="宋体" pitchFamily="2" charset="-122"/>
                          <a:ea typeface="宋体" pitchFamily="2" charset="-122"/>
                        </a:rPr>
                        <a:t>3</a:t>
                      </a:r>
                      <a:r>
                        <a:rPr lang="zh-CN" sz="1400" kern="100">
                          <a:effectLst/>
                          <a:latin typeface="宋体" pitchFamily="2" charset="-122"/>
                          <a:ea typeface="宋体" pitchFamily="2" charset="-122"/>
                        </a:rPr>
                        <a:t>部分：交通违章管理信息数据库规范》</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5"/>
                  </a:ext>
                </a:extLst>
              </a:tr>
              <a:tr h="154480">
                <a:tc>
                  <a:txBody>
                    <a:bodyPr/>
                    <a:lstStyle/>
                    <a:p>
                      <a:pPr algn="just">
                        <a:spcAft>
                          <a:spcPts val="0"/>
                        </a:spcAft>
                      </a:pPr>
                      <a:r>
                        <a:rPr lang="en-US" sz="1400" kern="100">
                          <a:effectLst/>
                          <a:latin typeface="宋体" pitchFamily="2" charset="-122"/>
                          <a:ea typeface="宋体" pitchFamily="2" charset="-122"/>
                        </a:rPr>
                        <a:t>JTT 825.3-2012</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a:t>
                      </a:r>
                      <a:r>
                        <a:rPr lang="en-US" sz="1400" kern="100">
                          <a:effectLst/>
                          <a:latin typeface="宋体" pitchFamily="2" charset="-122"/>
                          <a:ea typeface="宋体" pitchFamily="2" charset="-122"/>
                        </a:rPr>
                        <a:t>IC</a:t>
                      </a:r>
                      <a:r>
                        <a:rPr lang="zh-CN" sz="1400" kern="100">
                          <a:effectLst/>
                          <a:latin typeface="宋体" pitchFamily="2" charset="-122"/>
                          <a:ea typeface="宋体" pitchFamily="2" charset="-122"/>
                        </a:rPr>
                        <a:t>卡道路运输证件 第</a:t>
                      </a:r>
                      <a:r>
                        <a:rPr lang="en-US" sz="1400" kern="100">
                          <a:effectLst/>
                          <a:latin typeface="宋体" pitchFamily="2" charset="-122"/>
                          <a:ea typeface="宋体" pitchFamily="2" charset="-122"/>
                        </a:rPr>
                        <a:t>3</a:t>
                      </a:r>
                      <a:r>
                        <a:rPr lang="zh-CN" sz="1400" kern="100">
                          <a:effectLst/>
                          <a:latin typeface="宋体" pitchFamily="2" charset="-122"/>
                          <a:ea typeface="宋体" pitchFamily="2" charset="-122"/>
                        </a:rPr>
                        <a:t>部分：</a:t>
                      </a:r>
                      <a:r>
                        <a:rPr lang="en-US" sz="1400" kern="100">
                          <a:effectLst/>
                          <a:latin typeface="宋体" pitchFamily="2" charset="-122"/>
                          <a:ea typeface="宋体" pitchFamily="2" charset="-122"/>
                        </a:rPr>
                        <a:t>IC</a:t>
                      </a:r>
                      <a:r>
                        <a:rPr lang="zh-CN" sz="1400" kern="100">
                          <a:effectLst/>
                          <a:latin typeface="宋体" pitchFamily="2" charset="-122"/>
                          <a:ea typeface="宋体" pitchFamily="2" charset="-122"/>
                        </a:rPr>
                        <a:t>卡道路运输证数据格式》</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6"/>
                  </a:ext>
                </a:extLst>
              </a:tr>
              <a:tr h="154480">
                <a:tc>
                  <a:txBody>
                    <a:bodyPr/>
                    <a:lstStyle/>
                    <a:p>
                      <a:pPr algn="just">
                        <a:spcAft>
                          <a:spcPts val="0"/>
                        </a:spcAft>
                      </a:pPr>
                      <a:r>
                        <a:rPr lang="en-US" sz="1400" kern="100">
                          <a:effectLst/>
                          <a:latin typeface="宋体" pitchFamily="2" charset="-122"/>
                          <a:ea typeface="宋体" pitchFamily="2" charset="-122"/>
                        </a:rPr>
                        <a:t>GB/T 19256.3-2006</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《基于</a:t>
                      </a:r>
                      <a:r>
                        <a:rPr lang="en-US" sz="1400" kern="100">
                          <a:effectLst/>
                          <a:latin typeface="宋体" pitchFamily="2" charset="-122"/>
                          <a:ea typeface="宋体" pitchFamily="2" charset="-122"/>
                        </a:rPr>
                        <a:t>XML</a:t>
                      </a:r>
                      <a:r>
                        <a:rPr lang="zh-CN" sz="1400" kern="100">
                          <a:effectLst/>
                          <a:latin typeface="宋体" pitchFamily="2" charset="-122"/>
                          <a:ea typeface="宋体" pitchFamily="2" charset="-122"/>
                        </a:rPr>
                        <a:t>的电子商务 第</a:t>
                      </a:r>
                      <a:r>
                        <a:rPr lang="en-US" sz="1400" kern="100">
                          <a:effectLst/>
                          <a:latin typeface="宋体" pitchFamily="2" charset="-122"/>
                          <a:ea typeface="宋体" pitchFamily="2" charset="-122"/>
                        </a:rPr>
                        <a:t>3</a:t>
                      </a:r>
                      <a:r>
                        <a:rPr lang="zh-CN" sz="1400" kern="100">
                          <a:effectLst/>
                          <a:latin typeface="宋体" pitchFamily="2" charset="-122"/>
                          <a:ea typeface="宋体" pitchFamily="2" charset="-122"/>
                        </a:rPr>
                        <a:t>部分：消息服务规范》</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7"/>
                  </a:ext>
                </a:extLst>
              </a:tr>
              <a:tr h="154480">
                <a:tc>
                  <a:txBody>
                    <a:bodyPr/>
                    <a:lstStyle/>
                    <a:p>
                      <a:pPr algn="just">
                        <a:spcAft>
                          <a:spcPts val="0"/>
                        </a:spcAft>
                      </a:pPr>
                      <a:r>
                        <a:rPr lang="en-US" sz="1400" kern="100">
                          <a:effectLst/>
                          <a:latin typeface="宋体" pitchFamily="2" charset="-122"/>
                          <a:ea typeface="宋体" pitchFamily="2" charset="-122"/>
                        </a:rPr>
                        <a:t>GB/T 21062.1-2007</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《政务信息资源交换体系 第</a:t>
                      </a:r>
                      <a:r>
                        <a:rPr lang="en-US" sz="1400" kern="100">
                          <a:effectLst/>
                          <a:latin typeface="宋体" pitchFamily="2" charset="-122"/>
                          <a:ea typeface="宋体" pitchFamily="2" charset="-122"/>
                        </a:rPr>
                        <a:t>1</a:t>
                      </a:r>
                      <a:r>
                        <a:rPr lang="zh-CN" sz="1400" kern="100">
                          <a:effectLst/>
                          <a:latin typeface="宋体" pitchFamily="2" charset="-122"/>
                          <a:ea typeface="宋体" pitchFamily="2" charset="-122"/>
                        </a:rPr>
                        <a:t>部分：总体框架》</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8"/>
                  </a:ext>
                </a:extLst>
              </a:tr>
              <a:tr h="154480">
                <a:tc>
                  <a:txBody>
                    <a:bodyPr/>
                    <a:lstStyle/>
                    <a:p>
                      <a:pPr algn="just">
                        <a:spcAft>
                          <a:spcPts val="0"/>
                        </a:spcAft>
                      </a:pPr>
                      <a:r>
                        <a:rPr lang="en-US" sz="1400" kern="100">
                          <a:effectLst/>
                          <a:latin typeface="宋体" pitchFamily="2" charset="-122"/>
                          <a:ea typeface="宋体" pitchFamily="2" charset="-122"/>
                        </a:rPr>
                        <a:t>GB/T 21062.2-2007</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《政务信息资源交换体系 第</a:t>
                      </a:r>
                      <a:r>
                        <a:rPr lang="en-US" sz="1400" kern="100">
                          <a:effectLst/>
                          <a:latin typeface="宋体" pitchFamily="2" charset="-122"/>
                          <a:ea typeface="宋体" pitchFamily="2" charset="-122"/>
                        </a:rPr>
                        <a:t>2</a:t>
                      </a:r>
                      <a:r>
                        <a:rPr lang="zh-CN" sz="1400" kern="100">
                          <a:effectLst/>
                          <a:latin typeface="宋体" pitchFamily="2" charset="-122"/>
                          <a:ea typeface="宋体" pitchFamily="2" charset="-122"/>
                        </a:rPr>
                        <a:t>部分：技术要求》</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19"/>
                  </a:ext>
                </a:extLst>
              </a:tr>
              <a:tr h="154480">
                <a:tc>
                  <a:txBody>
                    <a:bodyPr/>
                    <a:lstStyle/>
                    <a:p>
                      <a:pPr algn="just">
                        <a:spcAft>
                          <a:spcPts val="0"/>
                        </a:spcAft>
                      </a:pPr>
                      <a:r>
                        <a:rPr lang="en-US" sz="1400" kern="100">
                          <a:effectLst/>
                          <a:latin typeface="宋体" pitchFamily="2" charset="-122"/>
                          <a:ea typeface="宋体" pitchFamily="2" charset="-122"/>
                        </a:rPr>
                        <a:t>GB/T 21062.3-2007</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《政务信息资源交换体系 第</a:t>
                      </a:r>
                      <a:r>
                        <a:rPr lang="en-US" sz="1400" kern="100">
                          <a:effectLst/>
                          <a:latin typeface="宋体" pitchFamily="2" charset="-122"/>
                          <a:ea typeface="宋体" pitchFamily="2" charset="-122"/>
                        </a:rPr>
                        <a:t>3</a:t>
                      </a:r>
                      <a:r>
                        <a:rPr lang="zh-CN" sz="1400" kern="100">
                          <a:effectLst/>
                          <a:latin typeface="宋体" pitchFamily="2" charset="-122"/>
                          <a:ea typeface="宋体" pitchFamily="2" charset="-122"/>
                        </a:rPr>
                        <a:t>部分：数据库接口规范》</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20"/>
                  </a:ext>
                </a:extLst>
              </a:tr>
              <a:tr h="154480">
                <a:tc>
                  <a:txBody>
                    <a:bodyPr/>
                    <a:lstStyle/>
                    <a:p>
                      <a:pPr algn="just">
                        <a:spcAft>
                          <a:spcPts val="0"/>
                        </a:spcAft>
                      </a:pPr>
                      <a:r>
                        <a:rPr lang="en-US" sz="1400" kern="100">
                          <a:effectLst/>
                          <a:latin typeface="宋体" pitchFamily="2" charset="-122"/>
                          <a:ea typeface="宋体" pitchFamily="2" charset="-122"/>
                        </a:rPr>
                        <a:t>GB/T 21062.4-2007</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《政务信息资源交换体系 第</a:t>
                      </a:r>
                      <a:r>
                        <a:rPr lang="en-US" sz="1400" kern="100">
                          <a:effectLst/>
                          <a:latin typeface="宋体" pitchFamily="2" charset="-122"/>
                          <a:ea typeface="宋体" pitchFamily="2" charset="-122"/>
                        </a:rPr>
                        <a:t>4</a:t>
                      </a:r>
                      <a:r>
                        <a:rPr lang="zh-CN" sz="1400" kern="100">
                          <a:effectLst/>
                          <a:latin typeface="宋体" pitchFamily="2" charset="-122"/>
                          <a:ea typeface="宋体" pitchFamily="2" charset="-122"/>
                        </a:rPr>
                        <a:t>部分：技术管理要求》</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21"/>
                  </a:ext>
                </a:extLst>
              </a:tr>
              <a:tr h="154480">
                <a:tc>
                  <a:txBody>
                    <a:bodyPr/>
                    <a:lstStyle/>
                    <a:p>
                      <a:pPr algn="just">
                        <a:spcAft>
                          <a:spcPts val="0"/>
                        </a:spcAft>
                      </a:pPr>
                      <a:r>
                        <a:rPr lang="en-US" sz="1400" kern="100">
                          <a:effectLst/>
                          <a:latin typeface="宋体" pitchFamily="2" charset="-122"/>
                          <a:ea typeface="宋体" pitchFamily="2" charset="-122"/>
                        </a:rPr>
                        <a:t>WST 305-2009</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a:effectLst/>
                          <a:latin typeface="宋体" pitchFamily="2" charset="-122"/>
                          <a:ea typeface="宋体" pitchFamily="2" charset="-122"/>
                        </a:rPr>
                        <a:t>《卫生信息数据集元数据规范》</a:t>
                      </a:r>
                      <a:endParaRPr lang="zh-CN" sz="1400" kern="10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22"/>
                  </a:ext>
                </a:extLst>
              </a:tr>
              <a:tr h="154480">
                <a:tc>
                  <a:txBody>
                    <a:bodyPr/>
                    <a:lstStyle/>
                    <a:p>
                      <a:pPr algn="just">
                        <a:spcAft>
                          <a:spcPts val="0"/>
                        </a:spcAft>
                      </a:pPr>
                      <a:r>
                        <a:rPr lang="en-US" sz="1400" kern="100">
                          <a:effectLst/>
                          <a:latin typeface="宋体" pitchFamily="2" charset="-122"/>
                          <a:ea typeface="宋体" pitchFamily="2" charset="-122"/>
                        </a:rPr>
                        <a:t>ISO 15000-3:2004</a:t>
                      </a:r>
                      <a:endParaRPr lang="zh-CN" sz="1400" kern="100">
                        <a:effectLst/>
                        <a:latin typeface="宋体" pitchFamily="2" charset="-122"/>
                        <a:ea typeface="宋体" pitchFamily="2" charset="-122"/>
                        <a:cs typeface="Times New Roman"/>
                      </a:endParaRPr>
                    </a:p>
                  </a:txBody>
                  <a:tcPr marL="66206" marR="66206" marT="0" marB="0"/>
                </a:tc>
                <a:tc>
                  <a:txBody>
                    <a:bodyPr/>
                    <a:lstStyle/>
                    <a:p>
                      <a:pPr algn="just">
                        <a:spcAft>
                          <a:spcPts val="0"/>
                        </a:spcAft>
                      </a:pPr>
                      <a:r>
                        <a:rPr lang="zh-CN" sz="1400" kern="100" dirty="0">
                          <a:effectLst/>
                          <a:latin typeface="宋体" pitchFamily="2" charset="-122"/>
                          <a:ea typeface="宋体" pitchFamily="2" charset="-122"/>
                        </a:rPr>
                        <a:t>《信息注册规范》</a:t>
                      </a:r>
                      <a:endParaRPr lang="zh-CN" sz="1400" kern="100" dirty="0">
                        <a:effectLst/>
                        <a:latin typeface="宋体" pitchFamily="2" charset="-122"/>
                        <a:ea typeface="宋体" pitchFamily="2" charset="-122"/>
                        <a:cs typeface="Times New Roman"/>
                      </a:endParaRPr>
                    </a:p>
                  </a:txBody>
                  <a:tcPr marL="66206" marR="66206" marT="0" marB="0"/>
                </a:tc>
                <a:extLst>
                  <a:ext uri="{0D108BD9-81ED-4DB2-BD59-A6C34878D82A}">
                    <a16:rowId xmlns:a16="http://schemas.microsoft.com/office/drawing/2014/main" val="10023"/>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427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IT Standards</a:t>
            </a:r>
            <a:endParaRPr lang="zh-CN" altLang="en-US" dirty="0"/>
          </a:p>
        </p:txBody>
      </p:sp>
      <p:graphicFrame>
        <p:nvGraphicFramePr>
          <p:cNvPr id="7" name="内容占位符 6"/>
          <p:cNvGraphicFramePr>
            <a:graphicFrameLocks noGrp="1"/>
          </p:cNvGraphicFramePr>
          <p:nvPr>
            <p:ph idx="1"/>
            <p:extLst>
              <p:ext uri="{D42A27DB-BD31-4B8C-83A1-F6EECF244321}">
                <p14:modId xmlns:p14="http://schemas.microsoft.com/office/powerpoint/2010/main" val="2996674921"/>
              </p:ext>
            </p:extLst>
          </p:nvPr>
        </p:nvGraphicFramePr>
        <p:xfrm>
          <a:off x="611560" y="1289824"/>
          <a:ext cx="8136905" cy="5364480"/>
        </p:xfrm>
        <a:graphic>
          <a:graphicData uri="http://schemas.openxmlformats.org/drawingml/2006/table">
            <a:tbl>
              <a:tblPr firstRow="1" firstCol="1" bandRow="1">
                <a:tableStyleId>{5940675A-B579-460E-94D1-54222C63F5DA}</a:tableStyleId>
              </a:tblPr>
              <a:tblGrid>
                <a:gridCol w="1727254">
                  <a:extLst>
                    <a:ext uri="{9D8B030D-6E8A-4147-A177-3AD203B41FA5}">
                      <a16:colId xmlns:a16="http://schemas.microsoft.com/office/drawing/2014/main" val="20000"/>
                    </a:ext>
                  </a:extLst>
                </a:gridCol>
                <a:gridCol w="1218340">
                  <a:extLst>
                    <a:ext uri="{9D8B030D-6E8A-4147-A177-3AD203B41FA5}">
                      <a16:colId xmlns:a16="http://schemas.microsoft.com/office/drawing/2014/main" val="20001"/>
                    </a:ext>
                  </a:extLst>
                </a:gridCol>
                <a:gridCol w="5191311">
                  <a:extLst>
                    <a:ext uri="{9D8B030D-6E8A-4147-A177-3AD203B41FA5}">
                      <a16:colId xmlns:a16="http://schemas.microsoft.com/office/drawing/2014/main" val="20002"/>
                    </a:ext>
                  </a:extLst>
                </a:gridCol>
              </a:tblGrid>
              <a:tr h="0">
                <a:tc>
                  <a:txBody>
                    <a:bodyPr/>
                    <a:lstStyle/>
                    <a:p>
                      <a:pPr algn="ctr">
                        <a:spcAft>
                          <a:spcPts val="0"/>
                        </a:spcAft>
                      </a:pPr>
                      <a:r>
                        <a:rPr lang="zh-CN" sz="1600" b="1" kern="100" dirty="0">
                          <a:effectLst/>
                        </a:rPr>
                        <a:t>通用标准</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en-US" sz="1600" b="1" kern="100" dirty="0">
                          <a:effectLst/>
                        </a:rPr>
                        <a:t> </a:t>
                      </a:r>
                      <a:endParaRPr lang="zh-CN" sz="1600" b="1" kern="100" dirty="0">
                        <a:effectLst/>
                        <a:latin typeface="宋体" pitchFamily="2" charset="-122"/>
                        <a:ea typeface="宋体" pitchFamily="2" charset="-122"/>
                        <a:cs typeface="Times New Roman"/>
                      </a:endParaRPr>
                    </a:p>
                  </a:txBody>
                  <a:tcPr marL="68580" marR="68580" marT="0" marB="0"/>
                </a:tc>
                <a:tc>
                  <a:txBody>
                    <a:bodyPr/>
                    <a:lstStyle/>
                    <a:p>
                      <a:pPr algn="ctr">
                        <a:spcAft>
                          <a:spcPts val="0"/>
                        </a:spcAft>
                      </a:pPr>
                      <a:r>
                        <a:rPr lang="zh-CN" sz="1600" b="1" kern="100" dirty="0">
                          <a:effectLst/>
                        </a:rPr>
                        <a:t>特定标准</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ctr">
                        <a:spcAft>
                          <a:spcPts val="0"/>
                        </a:spcAft>
                      </a:pPr>
                      <a:r>
                        <a:rPr lang="zh-CN" sz="1600" kern="100">
                          <a:effectLst/>
                        </a:rPr>
                        <a:t>客户端</a:t>
                      </a:r>
                      <a:endParaRPr lang="zh-CN" sz="1600" kern="100">
                        <a:effectLst/>
                        <a:latin typeface="宋体" pitchFamily="2" charset="-122"/>
                        <a:ea typeface="宋体" pitchFamily="2" charset="-122"/>
                        <a:cs typeface="Times New Roman"/>
                      </a:endParaRPr>
                    </a:p>
                  </a:txBody>
                  <a:tcPr marL="68580" marR="68580" marT="0" marB="0"/>
                </a:tc>
                <a:tc rowSpan="4">
                  <a:txBody>
                    <a:bodyPr/>
                    <a:lstStyle/>
                    <a:p>
                      <a:pPr algn="ctr">
                        <a:spcAft>
                          <a:spcPts val="0"/>
                        </a:spcAft>
                      </a:pPr>
                      <a:r>
                        <a:rPr lang="zh-CN" sz="1600" kern="100" dirty="0">
                          <a:effectLst/>
                        </a:rPr>
                        <a:t>应用系统</a:t>
                      </a:r>
                      <a:endParaRPr lang="zh-CN" sz="1600" kern="100" dirty="0">
                        <a:effectLst/>
                        <a:latin typeface="宋体" pitchFamily="2" charset="-122"/>
                        <a:ea typeface="宋体" pitchFamily="2" charset="-122"/>
                        <a:cs typeface="Times New Roman"/>
                      </a:endParaRPr>
                    </a:p>
                  </a:txBody>
                  <a:tcPr marL="68580" marR="68580" marT="0" marB="0" anchor="ctr">
                    <a:solidFill>
                      <a:srgbClr val="EAEAEA"/>
                    </a:solidFill>
                  </a:tcPr>
                </a:tc>
                <a:tc>
                  <a:txBody>
                    <a:bodyPr/>
                    <a:lstStyle/>
                    <a:p>
                      <a:pPr algn="ctr">
                        <a:spcAft>
                          <a:spcPts val="0"/>
                        </a:spcAft>
                      </a:pPr>
                      <a:r>
                        <a:rPr lang="zh-CN" sz="1600" kern="100" dirty="0">
                          <a:effectLst/>
                        </a:rPr>
                        <a:t>浏览器方式，支持主流浏览器</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ctr">
                        <a:spcAft>
                          <a:spcPts val="0"/>
                        </a:spcAft>
                      </a:pPr>
                      <a:r>
                        <a:rPr lang="zh-CN" sz="1600" kern="100">
                          <a:effectLst/>
                        </a:rPr>
                        <a:t>应用程序</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en-US" sz="1600" kern="100">
                          <a:effectLst/>
                        </a:rPr>
                        <a:t>J2EE</a:t>
                      </a:r>
                      <a:r>
                        <a:rPr lang="zh-CN" sz="1600" kern="100">
                          <a:effectLst/>
                        </a:rPr>
                        <a:t>应用服务</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ctr">
                        <a:spcAft>
                          <a:spcPts val="0"/>
                        </a:spcAft>
                      </a:pPr>
                      <a:r>
                        <a:rPr lang="en-US" sz="1600" kern="100">
                          <a:effectLst/>
                        </a:rPr>
                        <a:t>SOA</a:t>
                      </a:r>
                      <a:r>
                        <a:rPr lang="zh-CN" sz="1600" kern="100">
                          <a:effectLst/>
                        </a:rPr>
                        <a:t>设计</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en-US" sz="1600" kern="100" dirty="0">
                          <a:effectLst/>
                        </a:rPr>
                        <a:t>Web Service</a:t>
                      </a:r>
                      <a:r>
                        <a:rPr lang="zh-CN" sz="1600" kern="100" dirty="0">
                          <a:effectLst/>
                        </a:rPr>
                        <a:t>服务、</a:t>
                      </a:r>
                      <a:r>
                        <a:rPr lang="en-US" sz="1600" kern="100" dirty="0">
                          <a:effectLst/>
                        </a:rPr>
                        <a:t>XML</a:t>
                      </a:r>
                      <a:r>
                        <a:rPr lang="zh-CN" sz="1600" kern="100" dirty="0">
                          <a:effectLst/>
                        </a:rPr>
                        <a:t>数据字段</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ctr">
                        <a:spcAft>
                          <a:spcPts val="0"/>
                        </a:spcAft>
                      </a:pPr>
                      <a:r>
                        <a:rPr lang="zh-CN" sz="1600" kern="100">
                          <a:effectLst/>
                        </a:rPr>
                        <a:t>面向对象编程</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en-US" sz="1600" kern="100">
                          <a:effectLst/>
                        </a:rPr>
                        <a:t>Eclipse</a:t>
                      </a:r>
                      <a:r>
                        <a:rPr lang="zh-CN" sz="1600" kern="100">
                          <a:effectLst/>
                        </a:rPr>
                        <a:t>类工具</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r h="0">
                <a:tc gridSpan="3">
                  <a:txBody>
                    <a:bodyPr/>
                    <a:lstStyle/>
                    <a:p>
                      <a:pPr algn="ctr">
                        <a:spcAft>
                          <a:spcPts val="0"/>
                        </a:spcAft>
                      </a:pPr>
                      <a:r>
                        <a:rPr lang="en-US" sz="1600" kern="100">
                          <a:effectLst/>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ctr">
                        <a:spcAft>
                          <a:spcPts val="0"/>
                        </a:spcAft>
                      </a:pPr>
                      <a:r>
                        <a:rPr lang="zh-CN" sz="1600" kern="100">
                          <a:effectLst/>
                        </a:rPr>
                        <a:t>服务器</a:t>
                      </a:r>
                      <a:endParaRPr lang="zh-CN" sz="1600" kern="100">
                        <a:effectLst/>
                        <a:latin typeface="宋体" pitchFamily="2" charset="-122"/>
                        <a:ea typeface="宋体" pitchFamily="2" charset="-122"/>
                        <a:cs typeface="Times New Roman"/>
                      </a:endParaRPr>
                    </a:p>
                  </a:txBody>
                  <a:tcPr marL="68580" marR="68580" marT="0" marB="0"/>
                </a:tc>
                <a:tc rowSpan="4">
                  <a:txBody>
                    <a:bodyPr/>
                    <a:lstStyle/>
                    <a:p>
                      <a:pPr algn="ctr">
                        <a:spcAft>
                          <a:spcPts val="0"/>
                        </a:spcAft>
                      </a:pPr>
                      <a:r>
                        <a:rPr lang="zh-CN" sz="1600" kern="100" dirty="0">
                          <a:effectLst/>
                        </a:rPr>
                        <a:t>基础平台</a:t>
                      </a:r>
                      <a:endParaRPr lang="zh-CN" sz="1600" kern="100" dirty="0">
                        <a:effectLst/>
                        <a:latin typeface="宋体" pitchFamily="2" charset="-122"/>
                        <a:ea typeface="宋体" pitchFamily="2" charset="-122"/>
                        <a:cs typeface="Times New Roman"/>
                      </a:endParaRPr>
                    </a:p>
                  </a:txBody>
                  <a:tcPr marL="68580" marR="68580" marT="0" marB="0" anchor="ctr">
                    <a:solidFill>
                      <a:srgbClr val="EAEAEA"/>
                    </a:solidFill>
                  </a:tcPr>
                </a:tc>
                <a:tc>
                  <a:txBody>
                    <a:bodyPr/>
                    <a:lstStyle/>
                    <a:p>
                      <a:pPr algn="ctr">
                        <a:spcAft>
                          <a:spcPts val="0"/>
                        </a:spcAft>
                      </a:pPr>
                      <a:r>
                        <a:rPr lang="zh-CN" sz="1600" kern="100">
                          <a:effectLst/>
                        </a:rPr>
                        <a:t>数据库和数据仓库服务器拟采用小型机，其它服务器可采用刀片类服务器</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6"/>
                  </a:ext>
                </a:extLst>
              </a:tr>
              <a:tr h="0">
                <a:tc>
                  <a:txBody>
                    <a:bodyPr/>
                    <a:lstStyle/>
                    <a:p>
                      <a:pPr algn="ctr">
                        <a:spcAft>
                          <a:spcPts val="0"/>
                        </a:spcAft>
                      </a:pPr>
                      <a:r>
                        <a:rPr lang="zh-CN" sz="1600" kern="100">
                          <a:effectLst/>
                        </a:rPr>
                        <a:t>数据库</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zh-CN" sz="1600" kern="100">
                          <a:effectLst/>
                        </a:rPr>
                        <a:t>支持</a:t>
                      </a:r>
                      <a:r>
                        <a:rPr lang="en-US" sz="1600" kern="100">
                          <a:effectLst/>
                        </a:rPr>
                        <a:t>SQL 92</a:t>
                      </a:r>
                      <a:r>
                        <a:rPr lang="zh-CN" sz="1600" kern="100">
                          <a:effectLst/>
                        </a:rPr>
                        <a:t>标准，性能，</a:t>
                      </a:r>
                      <a:r>
                        <a:rPr lang="en-US" sz="1600" kern="100">
                          <a:effectLst/>
                        </a:rPr>
                        <a:t>XML</a:t>
                      </a:r>
                      <a:r>
                        <a:rPr lang="zh-CN" sz="1600" kern="100">
                          <a:effectLst/>
                        </a:rPr>
                        <a:t>处理能力</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7"/>
                  </a:ext>
                </a:extLst>
              </a:tr>
              <a:tr h="0">
                <a:tc>
                  <a:txBody>
                    <a:bodyPr/>
                    <a:lstStyle/>
                    <a:p>
                      <a:pPr algn="ctr">
                        <a:spcAft>
                          <a:spcPts val="0"/>
                        </a:spcAft>
                      </a:pPr>
                      <a:r>
                        <a:rPr lang="zh-CN" sz="1600" kern="100">
                          <a:effectLst/>
                        </a:rPr>
                        <a:t>数据交换</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zh-CN" sz="1600" kern="100">
                          <a:effectLst/>
                        </a:rPr>
                        <a:t>必须</a:t>
                      </a:r>
                      <a:r>
                        <a:rPr lang="en-US" sz="1600" kern="100">
                          <a:effectLst/>
                        </a:rPr>
                        <a:t>MQ / MB</a:t>
                      </a:r>
                      <a:r>
                        <a:rPr lang="zh-CN" sz="1600" kern="100">
                          <a:effectLst/>
                        </a:rPr>
                        <a:t>接口</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8"/>
                  </a:ext>
                </a:extLst>
              </a:tr>
              <a:tr h="0">
                <a:tc>
                  <a:txBody>
                    <a:bodyPr/>
                    <a:lstStyle/>
                    <a:p>
                      <a:pPr algn="ctr">
                        <a:spcAft>
                          <a:spcPts val="0"/>
                        </a:spcAft>
                      </a:pPr>
                      <a:r>
                        <a:rPr lang="zh-CN" sz="1600" kern="100">
                          <a:effectLst/>
                        </a:rPr>
                        <a:t>操作系统</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en-US" sz="1600" kern="100">
                          <a:effectLst/>
                        </a:rPr>
                        <a:t>UNIX / Linux</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9"/>
                  </a:ext>
                </a:extLst>
              </a:tr>
              <a:tr h="0">
                <a:tc gridSpan="3">
                  <a:txBody>
                    <a:bodyPr/>
                    <a:lstStyle/>
                    <a:p>
                      <a:pPr algn="ctr">
                        <a:spcAft>
                          <a:spcPts val="0"/>
                        </a:spcAft>
                      </a:pPr>
                      <a:r>
                        <a:rPr lang="en-US" sz="1600" kern="100">
                          <a:effectLst/>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r h="0">
                <a:tc>
                  <a:txBody>
                    <a:bodyPr/>
                    <a:lstStyle/>
                    <a:p>
                      <a:pPr algn="ctr">
                        <a:spcAft>
                          <a:spcPts val="0"/>
                        </a:spcAft>
                      </a:pPr>
                      <a:r>
                        <a:rPr lang="zh-CN" sz="1600" kern="100">
                          <a:effectLst/>
                        </a:rPr>
                        <a:t>身份认证</a:t>
                      </a:r>
                      <a:endParaRPr lang="zh-CN" sz="1600" kern="100">
                        <a:effectLst/>
                        <a:latin typeface="宋体" pitchFamily="2" charset="-122"/>
                        <a:ea typeface="宋体" pitchFamily="2" charset="-122"/>
                        <a:cs typeface="Times New Roman"/>
                      </a:endParaRPr>
                    </a:p>
                  </a:txBody>
                  <a:tcPr marL="68580" marR="68580" marT="0" marB="0"/>
                </a:tc>
                <a:tc rowSpan="4">
                  <a:txBody>
                    <a:bodyPr/>
                    <a:lstStyle/>
                    <a:p>
                      <a:pPr algn="ctr">
                        <a:spcAft>
                          <a:spcPts val="0"/>
                        </a:spcAft>
                      </a:pPr>
                      <a:r>
                        <a:rPr lang="zh-CN" sz="1600" kern="100" dirty="0">
                          <a:effectLst/>
                        </a:rPr>
                        <a:t>安全管理</a:t>
                      </a:r>
                      <a:endParaRPr lang="zh-CN" sz="1600" kern="100" dirty="0">
                        <a:effectLst/>
                        <a:latin typeface="宋体" pitchFamily="2" charset="-122"/>
                        <a:ea typeface="宋体" pitchFamily="2" charset="-122"/>
                        <a:cs typeface="Times New Roman"/>
                      </a:endParaRPr>
                    </a:p>
                  </a:txBody>
                  <a:tcPr marL="68580" marR="68580" marT="0" marB="0" anchor="ctr">
                    <a:solidFill>
                      <a:srgbClr val="EAEAEA"/>
                    </a:solidFill>
                  </a:tcPr>
                </a:tc>
                <a:tc>
                  <a:txBody>
                    <a:bodyPr/>
                    <a:lstStyle/>
                    <a:p>
                      <a:pPr algn="ctr">
                        <a:spcAft>
                          <a:spcPts val="0"/>
                        </a:spcAft>
                      </a:pPr>
                      <a:r>
                        <a:rPr lang="en-US" sz="1600" kern="100" dirty="0">
                          <a:effectLst/>
                        </a:rPr>
                        <a:t>CA</a:t>
                      </a:r>
                      <a:r>
                        <a:rPr lang="zh-CN" sz="1600" kern="100" dirty="0">
                          <a:effectLst/>
                        </a:rPr>
                        <a:t>（</a:t>
                      </a:r>
                      <a:r>
                        <a:rPr lang="en-US" altLang="zh-CN" sz="1600" kern="100" dirty="0">
                          <a:effectLst/>
                        </a:rPr>
                        <a:t>XX</a:t>
                      </a:r>
                      <a:r>
                        <a:rPr lang="zh-CN" sz="1600" kern="100" dirty="0">
                          <a:effectLst/>
                        </a:rPr>
                        <a:t>市</a:t>
                      </a:r>
                      <a:r>
                        <a:rPr lang="en-US" sz="1600" kern="100" dirty="0">
                          <a:effectLst/>
                        </a:rPr>
                        <a:t>CA</a:t>
                      </a:r>
                      <a:r>
                        <a:rPr lang="zh-CN" sz="1600" kern="100" dirty="0">
                          <a:effectLst/>
                        </a:rPr>
                        <a:t>认证中心）</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11"/>
                  </a:ext>
                </a:extLst>
              </a:tr>
              <a:tr h="0">
                <a:tc>
                  <a:txBody>
                    <a:bodyPr/>
                    <a:lstStyle/>
                    <a:p>
                      <a:pPr algn="ctr">
                        <a:spcAft>
                          <a:spcPts val="0"/>
                        </a:spcAft>
                      </a:pPr>
                      <a:r>
                        <a:rPr lang="zh-CN" sz="1600" kern="100">
                          <a:effectLst/>
                        </a:rPr>
                        <a:t>访问授权</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zh-CN" sz="1600" kern="100" dirty="0">
                          <a:effectLst/>
                        </a:rPr>
                        <a:t>用户</a:t>
                      </a:r>
                      <a:r>
                        <a:rPr lang="en-US" sz="1600" kern="100" dirty="0">
                          <a:effectLst/>
                        </a:rPr>
                        <a:t>-</a:t>
                      </a:r>
                      <a:r>
                        <a:rPr lang="zh-CN" sz="1600" kern="100" dirty="0">
                          <a:effectLst/>
                        </a:rPr>
                        <a:t>角色，角色</a:t>
                      </a:r>
                      <a:r>
                        <a:rPr lang="en-US" sz="1600" kern="100" dirty="0">
                          <a:effectLst/>
                        </a:rPr>
                        <a:t>-</a:t>
                      </a:r>
                      <a:r>
                        <a:rPr lang="zh-CN" sz="1600" kern="100" dirty="0">
                          <a:effectLst/>
                        </a:rPr>
                        <a:t>服务，角色</a:t>
                      </a:r>
                      <a:r>
                        <a:rPr lang="en-US" sz="1600" kern="100" dirty="0">
                          <a:effectLst/>
                        </a:rPr>
                        <a:t>-</a:t>
                      </a:r>
                      <a:r>
                        <a:rPr lang="zh-CN" sz="1600" kern="100" dirty="0">
                          <a:effectLst/>
                        </a:rPr>
                        <a:t>数据项之间的两级访问控制。系统管理员</a:t>
                      </a:r>
                      <a:r>
                        <a:rPr lang="en-US" sz="1600" kern="100" dirty="0">
                          <a:effectLst/>
                        </a:rPr>
                        <a:t>-</a:t>
                      </a:r>
                      <a:r>
                        <a:rPr lang="zh-CN" sz="1600" kern="100" dirty="0">
                          <a:effectLst/>
                        </a:rPr>
                        <a:t>部门管理员，部门管理员</a:t>
                      </a:r>
                      <a:r>
                        <a:rPr lang="en-US" sz="1600" kern="100" dirty="0">
                          <a:effectLst/>
                        </a:rPr>
                        <a:t>-</a:t>
                      </a:r>
                      <a:r>
                        <a:rPr lang="zh-CN" sz="1600" kern="100" dirty="0">
                          <a:effectLst/>
                        </a:rPr>
                        <a:t>部门公务员之间的两级授权。</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12"/>
                  </a:ext>
                </a:extLst>
              </a:tr>
              <a:tr h="0">
                <a:tc>
                  <a:txBody>
                    <a:bodyPr/>
                    <a:lstStyle/>
                    <a:p>
                      <a:pPr algn="ctr">
                        <a:spcAft>
                          <a:spcPts val="0"/>
                        </a:spcAft>
                      </a:pPr>
                      <a:r>
                        <a:rPr lang="zh-CN" sz="1600" kern="100">
                          <a:effectLst/>
                        </a:rPr>
                        <a:t>日志审计</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zh-CN" sz="1600" kern="100" dirty="0">
                          <a:effectLst/>
                        </a:rPr>
                        <a:t>对于应用，记录所有的操作</a:t>
                      </a:r>
                    </a:p>
                    <a:p>
                      <a:pPr algn="ctr">
                        <a:spcAft>
                          <a:spcPts val="0"/>
                        </a:spcAft>
                      </a:pPr>
                      <a:r>
                        <a:rPr lang="zh-CN" sz="1600" kern="100" dirty="0">
                          <a:effectLst/>
                        </a:rPr>
                        <a:t>对于管理，独立于数据库之外的日志审计</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13"/>
                  </a:ext>
                </a:extLst>
              </a:tr>
              <a:tr h="0">
                <a:tc>
                  <a:txBody>
                    <a:bodyPr/>
                    <a:lstStyle/>
                    <a:p>
                      <a:pPr algn="ctr">
                        <a:spcAft>
                          <a:spcPts val="0"/>
                        </a:spcAft>
                      </a:pPr>
                      <a:r>
                        <a:rPr lang="zh-CN" sz="1600" kern="100">
                          <a:effectLst/>
                        </a:rPr>
                        <a:t>数据备份</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zh-CN" sz="1600" kern="100">
                          <a:effectLst/>
                        </a:rPr>
                        <a:t>对应用透明的两级存储（磁盘、磁带）管理</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14"/>
                  </a:ext>
                </a:extLst>
              </a:tr>
              <a:tr h="0">
                <a:tc gridSpan="3">
                  <a:txBody>
                    <a:bodyPr/>
                    <a:lstStyle/>
                    <a:p>
                      <a:pPr algn="ctr">
                        <a:spcAft>
                          <a:spcPts val="0"/>
                        </a:spcAft>
                      </a:pPr>
                      <a:r>
                        <a:rPr lang="en-US" sz="1600" kern="100">
                          <a:effectLst/>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5"/>
                  </a:ext>
                </a:extLst>
              </a:tr>
              <a:tr h="0">
                <a:tc>
                  <a:txBody>
                    <a:bodyPr/>
                    <a:lstStyle/>
                    <a:p>
                      <a:pPr algn="ctr">
                        <a:spcAft>
                          <a:spcPts val="0"/>
                        </a:spcAft>
                      </a:pPr>
                      <a:r>
                        <a:rPr lang="zh-CN" sz="1600" kern="100">
                          <a:effectLst/>
                        </a:rPr>
                        <a:t>数据清洗</a:t>
                      </a:r>
                      <a:endParaRPr lang="zh-CN" sz="1600" kern="100">
                        <a:effectLst/>
                        <a:latin typeface="宋体" pitchFamily="2" charset="-122"/>
                        <a:ea typeface="宋体" pitchFamily="2" charset="-122"/>
                        <a:cs typeface="Times New Roman"/>
                      </a:endParaRPr>
                    </a:p>
                  </a:txBody>
                  <a:tcPr marL="68580" marR="68580" marT="0" marB="0"/>
                </a:tc>
                <a:tc rowSpan="2">
                  <a:txBody>
                    <a:bodyPr/>
                    <a:lstStyle/>
                    <a:p>
                      <a:pPr algn="ctr">
                        <a:spcAft>
                          <a:spcPts val="0"/>
                        </a:spcAft>
                      </a:pPr>
                      <a:r>
                        <a:rPr lang="zh-CN" sz="1600" kern="100" dirty="0">
                          <a:effectLst/>
                        </a:rPr>
                        <a:t>数据整合</a:t>
                      </a:r>
                      <a:endParaRPr lang="zh-CN" sz="1600" kern="100" dirty="0">
                        <a:effectLst/>
                        <a:latin typeface="宋体" pitchFamily="2" charset="-122"/>
                        <a:ea typeface="宋体" pitchFamily="2" charset="-122"/>
                        <a:cs typeface="Times New Roman"/>
                      </a:endParaRPr>
                    </a:p>
                  </a:txBody>
                  <a:tcPr marL="68580" marR="68580" marT="0" marB="0" anchor="ctr">
                    <a:solidFill>
                      <a:srgbClr val="EAEAEA"/>
                    </a:solidFill>
                  </a:tcPr>
                </a:tc>
                <a:tc>
                  <a:txBody>
                    <a:bodyPr/>
                    <a:lstStyle/>
                    <a:p>
                      <a:pPr algn="ctr">
                        <a:spcAft>
                          <a:spcPts val="0"/>
                        </a:spcAft>
                      </a:pPr>
                      <a:r>
                        <a:rPr lang="zh-CN" sz="1600" kern="100">
                          <a:effectLst/>
                        </a:rPr>
                        <a:t>标准</a:t>
                      </a:r>
                      <a:r>
                        <a:rPr lang="en-US" sz="1600" kern="100">
                          <a:effectLst/>
                        </a:rPr>
                        <a:t>ETL</a:t>
                      </a:r>
                      <a:r>
                        <a:rPr lang="zh-CN" sz="1600" kern="100">
                          <a:effectLst/>
                        </a:rPr>
                        <a:t>过程</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16"/>
                  </a:ext>
                </a:extLst>
              </a:tr>
              <a:tr h="0">
                <a:tc>
                  <a:txBody>
                    <a:bodyPr/>
                    <a:lstStyle/>
                    <a:p>
                      <a:pPr algn="ctr">
                        <a:spcAft>
                          <a:spcPts val="0"/>
                        </a:spcAft>
                      </a:pPr>
                      <a:r>
                        <a:rPr lang="zh-CN" sz="1600" kern="100">
                          <a:effectLst/>
                        </a:rPr>
                        <a:t>分析展示</a:t>
                      </a:r>
                      <a:endParaRPr lang="zh-CN" sz="1600" kern="100">
                        <a:effectLst/>
                        <a:latin typeface="宋体" pitchFamily="2" charset="-122"/>
                        <a:ea typeface="宋体" pitchFamily="2" charset="-122"/>
                        <a:cs typeface="Times New Roman"/>
                      </a:endParaRPr>
                    </a:p>
                  </a:txBody>
                  <a:tcPr marL="68580" marR="68580" marT="0" marB="0"/>
                </a:tc>
                <a:tc vMerge="1">
                  <a:txBody>
                    <a:bodyPr/>
                    <a:lstStyle/>
                    <a:p>
                      <a:endParaRPr lang="zh-CN" altLang="en-US"/>
                    </a:p>
                  </a:txBody>
                  <a:tcPr/>
                </a:tc>
                <a:tc>
                  <a:txBody>
                    <a:bodyPr/>
                    <a:lstStyle/>
                    <a:p>
                      <a:pPr algn="ctr">
                        <a:spcAft>
                          <a:spcPts val="0"/>
                        </a:spcAft>
                      </a:pPr>
                      <a:r>
                        <a:rPr lang="zh-CN" sz="1600" kern="100" dirty="0">
                          <a:effectLst/>
                        </a:rPr>
                        <a:t>基于</a:t>
                      </a:r>
                      <a:r>
                        <a:rPr lang="en-US" sz="1600" kern="100" dirty="0">
                          <a:effectLst/>
                        </a:rPr>
                        <a:t>JSP</a:t>
                      </a:r>
                      <a:r>
                        <a:rPr lang="zh-CN" sz="1600" kern="100" dirty="0">
                          <a:effectLst/>
                        </a:rPr>
                        <a:t>的实时统计和动态报表</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17"/>
                  </a:ext>
                </a:extLst>
              </a:tr>
            </a:tbl>
          </a:graphicData>
        </a:graphic>
      </p:graphicFrame>
      <p:sp>
        <p:nvSpPr>
          <p:cNvPr id="4"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ARC 310 Standards</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709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Candidate Asset List</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ENG 100</a:t>
            </a:r>
          </a:p>
          <a:p>
            <a:pPr>
              <a:lnSpc>
                <a:spcPct val="85000"/>
              </a:lnSpc>
              <a:spcBef>
                <a:spcPct val="0"/>
              </a:spcBef>
            </a:pPr>
            <a:r>
              <a:rPr lang="en-US" altLang="zh-CN" sz="1200" dirty="0"/>
              <a:t>Candidate Asset List</a:t>
            </a:r>
          </a:p>
        </p:txBody>
      </p:sp>
      <p:graphicFrame>
        <p:nvGraphicFramePr>
          <p:cNvPr id="6" name="内容占位符 5"/>
          <p:cNvGraphicFramePr>
            <a:graphicFrameLocks noGrp="1"/>
          </p:cNvGraphicFramePr>
          <p:nvPr>
            <p:ph idx="1"/>
            <p:extLst>
              <p:ext uri="{D42A27DB-BD31-4B8C-83A1-F6EECF244321}">
                <p14:modId xmlns:p14="http://schemas.microsoft.com/office/powerpoint/2010/main" val="1249072692"/>
              </p:ext>
            </p:extLst>
          </p:nvPr>
        </p:nvGraphicFramePr>
        <p:xfrm>
          <a:off x="611559" y="1988840"/>
          <a:ext cx="7885535" cy="2468880"/>
        </p:xfrm>
        <a:graphic>
          <a:graphicData uri="http://schemas.openxmlformats.org/drawingml/2006/table">
            <a:tbl>
              <a:tblPr firstRow="1" firstCol="1" bandRow="1">
                <a:tableStyleId>{5940675A-B579-460E-94D1-54222C63F5DA}</a:tableStyleId>
              </a:tblPr>
              <a:tblGrid>
                <a:gridCol w="1831556">
                  <a:extLst>
                    <a:ext uri="{9D8B030D-6E8A-4147-A177-3AD203B41FA5}">
                      <a16:colId xmlns:a16="http://schemas.microsoft.com/office/drawing/2014/main" val="20000"/>
                    </a:ext>
                  </a:extLst>
                </a:gridCol>
                <a:gridCol w="6053979">
                  <a:extLst>
                    <a:ext uri="{9D8B030D-6E8A-4147-A177-3AD203B41FA5}">
                      <a16:colId xmlns:a16="http://schemas.microsoft.com/office/drawing/2014/main" val="20001"/>
                    </a:ext>
                  </a:extLst>
                </a:gridCol>
              </a:tblGrid>
              <a:tr h="0">
                <a:tc>
                  <a:txBody>
                    <a:bodyPr/>
                    <a:lstStyle/>
                    <a:p>
                      <a:pPr algn="ctr">
                        <a:spcAft>
                          <a:spcPts val="0"/>
                        </a:spcAft>
                      </a:pPr>
                      <a:r>
                        <a:rPr lang="zh-CN" sz="1800" b="1" kern="100" dirty="0">
                          <a:effectLst/>
                          <a:latin typeface="宋体" pitchFamily="2" charset="-122"/>
                          <a:ea typeface="宋体" pitchFamily="2" charset="-122"/>
                        </a:rPr>
                        <a:t>复用资产</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说明</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zh-CN" sz="1800" kern="100">
                          <a:effectLst/>
                          <a:latin typeface="宋体" pitchFamily="2" charset="-122"/>
                          <a:ea typeface="宋体" pitchFamily="2" charset="-122"/>
                        </a:rPr>
                        <a:t>机房环境</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复用</a:t>
                      </a: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市政府信息中心机房，接入网络环境。在网域建设独立区域</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zh-CN" sz="1800" kern="100">
                          <a:effectLst/>
                          <a:latin typeface="宋体" pitchFamily="2" charset="-122"/>
                          <a:ea typeface="宋体" pitchFamily="2" charset="-122"/>
                        </a:rPr>
                        <a:t>数据交换平台</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复用</a:t>
                      </a: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市政府的“数据交换平台”，</a:t>
                      </a:r>
                      <a:r>
                        <a:rPr lang="en-US" sz="1800" kern="100" dirty="0">
                          <a:effectLst/>
                          <a:latin typeface="宋体" pitchFamily="2" charset="-122"/>
                          <a:ea typeface="宋体" pitchFamily="2" charset="-122"/>
                        </a:rPr>
                        <a:t>MB/MQ</a:t>
                      </a:r>
                      <a:r>
                        <a:rPr lang="zh-CN" sz="1800" kern="100" dirty="0">
                          <a:effectLst/>
                          <a:latin typeface="宋体" pitchFamily="2" charset="-122"/>
                          <a:ea typeface="宋体" pitchFamily="2" charset="-122"/>
                        </a:rPr>
                        <a:t>技术，</a:t>
                      </a:r>
                      <a:r>
                        <a:rPr lang="en-US" sz="1800" kern="100" dirty="0">
                          <a:effectLst/>
                          <a:latin typeface="宋体" pitchFamily="2" charset="-122"/>
                          <a:ea typeface="宋体" pitchFamily="2" charset="-122"/>
                        </a:rPr>
                        <a:t>FTP</a:t>
                      </a:r>
                      <a:r>
                        <a:rPr lang="zh-CN" sz="1800" kern="100" dirty="0">
                          <a:effectLst/>
                          <a:latin typeface="宋体" pitchFamily="2" charset="-122"/>
                          <a:ea typeface="宋体" pitchFamily="2" charset="-122"/>
                        </a:rPr>
                        <a:t>和</a:t>
                      </a:r>
                      <a:r>
                        <a:rPr lang="en-US" sz="1800" kern="100" dirty="0">
                          <a:effectLst/>
                          <a:latin typeface="宋体" pitchFamily="2" charset="-122"/>
                          <a:ea typeface="宋体" pitchFamily="2" charset="-122"/>
                        </a:rPr>
                        <a:t>MQ</a:t>
                      </a:r>
                      <a:r>
                        <a:rPr lang="zh-CN" sz="1800" kern="100" dirty="0">
                          <a:effectLst/>
                          <a:latin typeface="宋体" pitchFamily="2" charset="-122"/>
                          <a:ea typeface="宋体" pitchFamily="2" charset="-122"/>
                        </a:rPr>
                        <a:t>两种方式</a:t>
                      </a:r>
                    </a:p>
                    <a:p>
                      <a:pPr algn="just">
                        <a:spcAft>
                          <a:spcPts val="0"/>
                        </a:spcAft>
                      </a:pPr>
                      <a:r>
                        <a:rPr lang="zh-CN" sz="1800" kern="100" dirty="0">
                          <a:effectLst/>
                          <a:latin typeface="宋体" pitchFamily="2" charset="-122"/>
                          <a:ea typeface="宋体" pitchFamily="2" charset="-122"/>
                        </a:rPr>
                        <a:t>部分复用“数据交换平台”的前置机</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zh-CN" sz="1800" kern="100">
                          <a:effectLst/>
                          <a:latin typeface="宋体" pitchFamily="2" charset="-122"/>
                          <a:ea typeface="宋体" pitchFamily="2" charset="-122"/>
                        </a:rPr>
                        <a:t>安全认证</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采用</a:t>
                      </a:r>
                      <a:r>
                        <a:rPr lang="en-US" altLang="zh-CN" sz="1800" kern="100" dirty="0">
                          <a:effectLst/>
                          <a:latin typeface="宋体" pitchFamily="2" charset="-122"/>
                          <a:ea typeface="宋体" pitchFamily="2" charset="-122"/>
                        </a:rPr>
                        <a:t>XX</a:t>
                      </a:r>
                      <a:r>
                        <a:rPr lang="en-US" sz="1800" kern="100" dirty="0">
                          <a:effectLst/>
                          <a:latin typeface="宋体" pitchFamily="2" charset="-122"/>
                          <a:ea typeface="宋体" pitchFamily="2" charset="-122"/>
                        </a:rPr>
                        <a:t>CA</a:t>
                      </a:r>
                      <a:r>
                        <a:rPr lang="zh-CN" sz="1800" kern="100" dirty="0">
                          <a:effectLst/>
                          <a:latin typeface="宋体" pitchFamily="2" charset="-122"/>
                          <a:ea typeface="宋体" pitchFamily="2" charset="-122"/>
                        </a:rPr>
                        <a:t>认证中心的安全认证机制</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en-US" sz="1800" kern="100">
                          <a:effectLst/>
                          <a:latin typeface="宋体" pitchFamily="2" charset="-122"/>
                          <a:ea typeface="宋体" pitchFamily="2" charset="-122"/>
                        </a:rPr>
                        <a:t>Internet</a:t>
                      </a:r>
                      <a:r>
                        <a:rPr lang="zh-CN" sz="1800" kern="100">
                          <a:effectLst/>
                          <a:latin typeface="宋体" pitchFamily="2" charset="-122"/>
                          <a:ea typeface="宋体" pitchFamily="2" charset="-122"/>
                        </a:rPr>
                        <a:t>入口</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复用（增加栏目）政府互联网网站（如：中国</a:t>
                      </a: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）作为市民访问的入口</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613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Client Challenge</a:t>
            </a:r>
            <a:endParaRPr lang="zh-CN" altLang="en-US" dirty="0"/>
          </a:p>
        </p:txBody>
      </p:sp>
      <p:sp>
        <p:nvSpPr>
          <p:cNvPr id="3" name="内容占位符 2"/>
          <p:cNvSpPr>
            <a:spLocks noGrp="1"/>
          </p:cNvSpPr>
          <p:nvPr>
            <p:ph idx="1"/>
          </p:nvPr>
        </p:nvSpPr>
        <p:spPr>
          <a:xfrm>
            <a:off x="182563" y="1628800"/>
            <a:ext cx="8686800" cy="4725963"/>
          </a:xfrm>
        </p:spPr>
        <p:txBody>
          <a:bodyPr/>
          <a:lstStyle/>
          <a:p>
            <a:r>
              <a:rPr lang="zh-CN" altLang="zh-CN" sz="1800" b="1" dirty="0">
                <a:latin typeface="宋体" pitchFamily="2" charset="-122"/>
                <a:ea typeface="宋体" pitchFamily="2" charset="-122"/>
              </a:rPr>
              <a:t>人口信息化建设各自为政，缺乏整体统筹</a:t>
            </a:r>
            <a:endParaRPr lang="en-US" altLang="zh-CN" sz="1800" b="1" dirty="0">
              <a:latin typeface="宋体" pitchFamily="2" charset="-122"/>
              <a:ea typeface="宋体" pitchFamily="2" charset="-122"/>
            </a:endParaRPr>
          </a:p>
          <a:p>
            <a:pPr lvl="1"/>
            <a:r>
              <a:rPr lang="zh-CN" altLang="zh-CN" sz="1800" dirty="0">
                <a:latin typeface="宋体" pitchFamily="2" charset="-122"/>
                <a:ea typeface="宋体" pitchFamily="2" charset="-122"/>
              </a:rPr>
              <a:t>各单位建设的信息化系统通常只满足本部门业务需求，个别系统甚至只针对单项业务而建，使得综合应用无法开展，软硬件重复投资现象严重，系统的运行维护成本也极为高昂</a:t>
            </a:r>
            <a:endParaRPr lang="en-US" altLang="zh-CN" sz="1800" dirty="0">
              <a:latin typeface="宋体" pitchFamily="2" charset="-122"/>
              <a:ea typeface="宋体" pitchFamily="2" charset="-122"/>
            </a:endParaRPr>
          </a:p>
          <a:p>
            <a:pPr lvl="1"/>
            <a:endParaRPr lang="en-US" altLang="zh-CN" sz="1800" dirty="0">
              <a:latin typeface="宋体" pitchFamily="2" charset="-122"/>
              <a:ea typeface="宋体" pitchFamily="2" charset="-122"/>
            </a:endParaRPr>
          </a:p>
          <a:p>
            <a:r>
              <a:rPr lang="zh-CN" altLang="zh-CN" sz="1800" b="1" dirty="0">
                <a:latin typeface="宋体" pitchFamily="2" charset="-122"/>
                <a:ea typeface="宋体" pitchFamily="2" charset="-122"/>
              </a:rPr>
              <a:t>人口信息化系统互不沟通，形成信息孤岛</a:t>
            </a:r>
            <a:endParaRPr lang="en-US" altLang="zh-CN" sz="1800" b="1" dirty="0">
              <a:latin typeface="宋体" pitchFamily="2" charset="-122"/>
              <a:ea typeface="宋体" pitchFamily="2" charset="-122"/>
            </a:endParaRPr>
          </a:p>
          <a:p>
            <a:pPr lvl="1"/>
            <a:r>
              <a:rPr lang="zh-CN" altLang="zh-CN" sz="1800" dirty="0">
                <a:latin typeface="宋体" pitchFamily="2" charset="-122"/>
                <a:ea typeface="宋体" pitchFamily="2" charset="-122"/>
              </a:rPr>
              <a:t>各部门在系统建设中的各自为政，导致系统之间相互封闭，在运行中无法互联互通，信息资源的利用率大打折扣</a:t>
            </a:r>
            <a:endParaRPr lang="en-US" altLang="zh-CN" sz="1800" dirty="0">
              <a:latin typeface="宋体" pitchFamily="2" charset="-122"/>
              <a:ea typeface="宋体" pitchFamily="2" charset="-122"/>
            </a:endParaRPr>
          </a:p>
          <a:p>
            <a:pPr lvl="1"/>
            <a:endParaRPr lang="en-US" altLang="zh-CN" sz="1800" dirty="0">
              <a:latin typeface="宋体" pitchFamily="2" charset="-122"/>
              <a:ea typeface="宋体" pitchFamily="2" charset="-122"/>
            </a:endParaRPr>
          </a:p>
          <a:p>
            <a:r>
              <a:rPr lang="zh-CN" altLang="zh-CN" sz="1800" b="1" dirty="0">
                <a:latin typeface="宋体" pitchFamily="2" charset="-122"/>
                <a:ea typeface="宋体" pitchFamily="2" charset="-122"/>
              </a:rPr>
              <a:t>人口信息化数据多头采集，浪费行政成本</a:t>
            </a:r>
            <a:endParaRPr lang="en-US" altLang="zh-CN" sz="1800" b="1" dirty="0">
              <a:latin typeface="宋体" pitchFamily="2" charset="-122"/>
              <a:ea typeface="宋体" pitchFamily="2" charset="-122"/>
            </a:endParaRPr>
          </a:p>
          <a:p>
            <a:pPr lvl="1"/>
            <a:r>
              <a:rPr lang="zh-CN" altLang="zh-CN" sz="1800" dirty="0">
                <a:latin typeface="宋体" pitchFamily="2" charset="-122"/>
                <a:ea typeface="宋体" pitchFamily="2" charset="-122"/>
              </a:rPr>
              <a:t>各部门在系统应用过程中常常会用到一部分公共数据，例如姓名、身份证号、照片等个体信息。由于系统孤立，使得各部门应用的公共信息都要各自采集，且标准不统一，浪费了大量的人力、物力和财力，也不利于今后的对接</a:t>
            </a:r>
            <a:endParaRPr lang="zh-CN" altLang="en-US" sz="1800" dirty="0">
              <a:latin typeface="宋体" pitchFamily="2" charset="-122"/>
              <a:ea typeface="宋体" pitchFamily="2" charset="-122"/>
            </a:endParaRPr>
          </a:p>
        </p:txBody>
      </p:sp>
      <p:sp>
        <p:nvSpPr>
          <p:cNvPr id="4"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Client Challenge</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4624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Strategic Roadmap</a:t>
            </a:r>
            <a:endParaRPr lang="zh-CN" altLang="en-US" dirty="0"/>
          </a:p>
        </p:txBody>
      </p:sp>
      <p:sp>
        <p:nvSpPr>
          <p:cNvPr id="3" name="内容占位符 2"/>
          <p:cNvSpPr>
            <a:spLocks noGrp="1"/>
          </p:cNvSpPr>
          <p:nvPr>
            <p:ph idx="1"/>
          </p:nvPr>
        </p:nvSpPr>
        <p:spPr>
          <a:xfrm>
            <a:off x="179512" y="1268760"/>
            <a:ext cx="8686800" cy="5256584"/>
          </a:xfrm>
        </p:spPr>
        <p:txBody>
          <a:bodyPr/>
          <a:lstStyle/>
          <a:p>
            <a:pPr lvl="0"/>
            <a:r>
              <a:rPr lang="zh-CN" altLang="zh-CN" b="1" dirty="0"/>
              <a:t>一期建设</a:t>
            </a:r>
            <a:endParaRPr lang="zh-CN" altLang="zh-CN" dirty="0"/>
          </a:p>
          <a:p>
            <a:pPr lvl="1"/>
            <a:r>
              <a:rPr lang="zh-CN" altLang="zh-CN" dirty="0"/>
              <a:t>时间：从</a:t>
            </a:r>
            <a:r>
              <a:rPr lang="en-US" altLang="zh-CN" dirty="0"/>
              <a:t>2013</a:t>
            </a:r>
            <a:r>
              <a:rPr lang="zh-CN" altLang="zh-CN" dirty="0"/>
              <a:t>年</a:t>
            </a:r>
            <a:r>
              <a:rPr lang="en-US" altLang="zh-CN" dirty="0"/>
              <a:t>5</a:t>
            </a:r>
            <a:r>
              <a:rPr lang="zh-CN" altLang="zh-CN" dirty="0"/>
              <a:t>月</a:t>
            </a:r>
            <a:r>
              <a:rPr lang="en-US" altLang="zh-CN" dirty="0"/>
              <a:t>-2013</a:t>
            </a:r>
            <a:r>
              <a:rPr lang="zh-CN" altLang="zh-CN" dirty="0"/>
              <a:t>年底</a:t>
            </a:r>
          </a:p>
          <a:p>
            <a:pPr lvl="1"/>
            <a:r>
              <a:rPr lang="zh-CN" altLang="zh-CN" dirty="0"/>
              <a:t>主要任务</a:t>
            </a:r>
          </a:p>
          <a:p>
            <a:pPr lvl="2"/>
            <a:r>
              <a:rPr lang="zh-CN" altLang="zh-CN" dirty="0"/>
              <a:t>改造原有数据交换平台，实现与</a:t>
            </a:r>
            <a:r>
              <a:rPr lang="en-US" altLang="zh-CN" dirty="0"/>
              <a:t>16</a:t>
            </a:r>
            <a:r>
              <a:rPr lang="zh-CN" altLang="zh-CN" dirty="0"/>
              <a:t>家单位的数据交换，</a:t>
            </a:r>
            <a:r>
              <a:rPr lang="zh-CN" altLang="en-US" dirty="0"/>
              <a:t>把数据暂存到</a:t>
            </a:r>
            <a:r>
              <a:rPr lang="zh-CN" altLang="zh-CN" dirty="0"/>
              <a:t> “暂存库”</a:t>
            </a:r>
          </a:p>
          <a:p>
            <a:pPr lvl="2"/>
            <a:r>
              <a:rPr lang="zh-CN" altLang="zh-CN" dirty="0"/>
              <a:t>数据</a:t>
            </a:r>
            <a:r>
              <a:rPr lang="zh-CN" altLang="en-US" dirty="0"/>
              <a:t>经过</a:t>
            </a:r>
            <a:r>
              <a:rPr lang="zh-CN" altLang="zh-CN" dirty="0"/>
              <a:t>清洗加工处理工作，对人口基础信息进行关联，形成人口基础信息“标准库”</a:t>
            </a:r>
          </a:p>
          <a:p>
            <a:pPr lvl="2"/>
            <a:r>
              <a:rPr lang="zh-CN" altLang="zh-CN" dirty="0"/>
              <a:t>在政务外网上实现对各政府单位的信息服务与应用，</a:t>
            </a:r>
            <a:r>
              <a:rPr lang="zh-CN" altLang="en-US" dirty="0"/>
              <a:t>在互联网上</a:t>
            </a:r>
            <a:r>
              <a:rPr lang="zh-CN" altLang="zh-CN" dirty="0"/>
              <a:t>实现对社会公众的信息服</a:t>
            </a:r>
            <a:endParaRPr lang="en-US" altLang="zh-CN" dirty="0"/>
          </a:p>
          <a:p>
            <a:pPr lvl="2"/>
            <a:r>
              <a:rPr lang="zh-CN" altLang="zh-CN" dirty="0"/>
              <a:t>实现业务部门提供的统计分析功能</a:t>
            </a:r>
            <a:endParaRPr lang="en-US" altLang="zh-CN" dirty="0"/>
          </a:p>
          <a:p>
            <a:pPr lvl="2"/>
            <a:r>
              <a:rPr lang="zh-CN" altLang="zh-CN" dirty="0"/>
              <a:t>运行管理系统，实现用户管理、权限管理、日志管理、数据字典管理、系统资源管理等，同时形成完成的系统管理规范体系、数据标准规范体系</a:t>
            </a:r>
            <a:endParaRPr lang="en-US" altLang="zh-CN" dirty="0"/>
          </a:p>
          <a:p>
            <a:pPr lvl="0"/>
            <a:r>
              <a:rPr lang="zh-CN" altLang="zh-CN" b="1" dirty="0"/>
              <a:t>二期建设</a:t>
            </a:r>
            <a:endParaRPr lang="zh-CN" altLang="zh-CN" dirty="0"/>
          </a:p>
          <a:p>
            <a:pPr lvl="1"/>
            <a:r>
              <a:rPr lang="zh-CN" altLang="zh-CN" dirty="0"/>
              <a:t>时间：从</a:t>
            </a:r>
            <a:r>
              <a:rPr lang="en-US" altLang="zh-CN" dirty="0"/>
              <a:t>2014</a:t>
            </a:r>
            <a:r>
              <a:rPr lang="zh-CN" altLang="zh-CN" dirty="0"/>
              <a:t>年初</a:t>
            </a:r>
            <a:r>
              <a:rPr lang="en-US" altLang="zh-CN" dirty="0"/>
              <a:t>-2014</a:t>
            </a:r>
            <a:r>
              <a:rPr lang="zh-CN" altLang="zh-CN" dirty="0"/>
              <a:t>年底</a:t>
            </a:r>
          </a:p>
          <a:p>
            <a:pPr lvl="1"/>
            <a:r>
              <a:rPr lang="zh-CN" altLang="zh-CN" dirty="0"/>
              <a:t>主要任务</a:t>
            </a:r>
          </a:p>
          <a:p>
            <a:pPr lvl="2"/>
            <a:r>
              <a:rPr lang="zh-CN" altLang="zh-CN" dirty="0"/>
              <a:t>扩大采集范围，增加采集部门</a:t>
            </a:r>
            <a:r>
              <a:rPr lang="zh-CN" altLang="en-US" dirty="0"/>
              <a:t>。</a:t>
            </a:r>
            <a:r>
              <a:rPr lang="zh-CN" altLang="zh-CN" dirty="0"/>
              <a:t>实现市县两级人口数据接入，如园区人口库的对接</a:t>
            </a:r>
            <a:endParaRPr lang="en-US" altLang="zh-CN" dirty="0"/>
          </a:p>
          <a:p>
            <a:pPr lvl="2"/>
            <a:r>
              <a:rPr lang="zh-CN" altLang="en-US" dirty="0"/>
              <a:t>建设数据仓库，通过</a:t>
            </a:r>
            <a:r>
              <a:rPr lang="zh-CN" altLang="zh-CN" dirty="0"/>
              <a:t>数据挖掘，</a:t>
            </a:r>
            <a:r>
              <a:rPr lang="zh-CN" altLang="en-US" dirty="0"/>
              <a:t>支持宏观决策，提供增值服务</a:t>
            </a:r>
            <a:endParaRPr lang="zh-CN" altLang="zh-CN" dirty="0"/>
          </a:p>
          <a:p>
            <a:pPr lvl="2"/>
            <a:r>
              <a:rPr lang="zh-CN" altLang="zh-CN" dirty="0"/>
              <a:t>支撑社会公共信用体系建设；结合</a:t>
            </a:r>
            <a:r>
              <a:rPr lang="en-US" altLang="zh-CN" dirty="0"/>
              <a:t>XX</a:t>
            </a:r>
            <a:r>
              <a:rPr lang="zh-CN" altLang="zh-CN" dirty="0"/>
              <a:t>市宏观经济数据库和空间地理信息系统，开发新的人口信息产品和服务，实现“智慧</a:t>
            </a:r>
            <a:r>
              <a:rPr lang="en-US" altLang="zh-CN" dirty="0"/>
              <a:t>XX</a:t>
            </a:r>
            <a:r>
              <a:rPr lang="zh-CN" altLang="zh-CN" dirty="0"/>
              <a:t>”信息化基础数据支撑服务。</a:t>
            </a:r>
          </a:p>
        </p:txBody>
      </p:sp>
      <p:sp>
        <p:nvSpPr>
          <p:cNvPr id="4"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BUS 326</a:t>
            </a:r>
          </a:p>
          <a:p>
            <a:pPr>
              <a:lnSpc>
                <a:spcPct val="85000"/>
              </a:lnSpc>
              <a:spcBef>
                <a:spcPct val="0"/>
              </a:spcBef>
            </a:pPr>
            <a:r>
              <a:rPr lang="en-US" altLang="zh-CN" sz="1200" dirty="0"/>
              <a:t>Strategic Roadmap</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898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6211" name="Picture 3"/>
          <p:cNvPicPr>
            <a:picLocks noChangeAspect="1" noChangeArrowheads="1"/>
          </p:cNvPicPr>
          <p:nvPr/>
        </p:nvPicPr>
        <p:blipFill>
          <a:blip r:embed="rId3" cstate="print"/>
          <a:srcRect/>
          <a:stretch>
            <a:fillRect/>
          </a:stretch>
        </p:blipFill>
        <p:spPr bwMode="auto">
          <a:xfrm>
            <a:off x="509588" y="5315669"/>
            <a:ext cx="8320087" cy="1209675"/>
          </a:xfrm>
          <a:prstGeom prst="rect">
            <a:avLst/>
          </a:prstGeom>
          <a:noFill/>
        </p:spPr>
      </p:pic>
      <p:cxnSp>
        <p:nvCxnSpPr>
          <p:cNvPr id="1246213" name="AutoShape 5"/>
          <p:cNvCxnSpPr>
            <a:cxnSpLocks noChangeShapeType="1"/>
          </p:cNvCxnSpPr>
          <p:nvPr/>
        </p:nvCxnSpPr>
        <p:spPr bwMode="auto">
          <a:xfrm flipV="1">
            <a:off x="3057525" y="1734269"/>
            <a:ext cx="447675" cy="885825"/>
          </a:xfrm>
          <a:prstGeom prst="straightConnector1">
            <a:avLst/>
          </a:prstGeom>
          <a:noFill/>
          <a:ln w="28575">
            <a:solidFill>
              <a:srgbClr val="000000"/>
            </a:solidFill>
            <a:round/>
            <a:headEnd/>
            <a:tailEnd type="triangle" w="lg" len="med"/>
          </a:ln>
          <a:effectLst/>
        </p:spPr>
      </p:cxnSp>
      <p:cxnSp>
        <p:nvCxnSpPr>
          <p:cNvPr id="1246214" name="AutoShape 6"/>
          <p:cNvCxnSpPr>
            <a:cxnSpLocks noChangeShapeType="1"/>
          </p:cNvCxnSpPr>
          <p:nvPr/>
        </p:nvCxnSpPr>
        <p:spPr bwMode="auto">
          <a:xfrm>
            <a:off x="4810125" y="1772369"/>
            <a:ext cx="2809875" cy="466725"/>
          </a:xfrm>
          <a:prstGeom prst="straightConnector1">
            <a:avLst/>
          </a:prstGeom>
          <a:noFill/>
          <a:ln w="28575">
            <a:solidFill>
              <a:srgbClr val="000000"/>
            </a:solidFill>
            <a:round/>
            <a:headEnd/>
            <a:tailEnd type="triangle" w="lg" len="med"/>
          </a:ln>
          <a:effectLst/>
        </p:spPr>
      </p:cxnSp>
      <p:sp>
        <p:nvSpPr>
          <p:cNvPr id="1246215" name="Rectangle 7">
            <a:hlinkClick r:id="rId4" tooltip="Intranet Service Model"/>
          </p:cNvPr>
          <p:cNvSpPr>
            <a:spLocks noChangeArrowheads="1"/>
          </p:cNvSpPr>
          <p:nvPr/>
        </p:nvSpPr>
        <p:spPr bwMode="auto">
          <a:xfrm>
            <a:off x="5672138" y="3023319"/>
            <a:ext cx="1004887" cy="565150"/>
          </a:xfrm>
          <a:prstGeom prst="rect">
            <a:avLst/>
          </a:prstGeom>
          <a:solidFill>
            <a:srgbClr val="66CCFF"/>
          </a:solidFill>
          <a:ln w="38100" algn="ctr">
            <a:solidFill>
              <a:schemeClr val="folHlink"/>
            </a:solidFill>
            <a:miter lim="800000"/>
            <a:headEnd/>
            <a:tailEnd/>
          </a:ln>
          <a:effectLst/>
        </p:spPr>
        <p:txBody>
          <a:bodyPr wrap="none" anchor="ctr"/>
          <a:lstStyle/>
          <a:p>
            <a:pPr algn="ctr"/>
            <a:r>
              <a:rPr lang="en-US" altLang="zh-CN" sz="1000" b="1" dirty="0">
                <a:ea typeface="宋体" charset="-122"/>
              </a:rPr>
              <a:t>Service</a:t>
            </a:r>
          </a:p>
          <a:p>
            <a:pPr algn="ctr"/>
            <a:r>
              <a:rPr lang="en-US" altLang="zh-CN" sz="1000" b="1" dirty="0">
                <a:ea typeface="宋体" charset="-122"/>
              </a:rPr>
              <a:t>Model</a:t>
            </a:r>
          </a:p>
          <a:p>
            <a:pPr algn="ctr"/>
            <a:r>
              <a:rPr lang="en-US" altLang="zh-CN" sz="1000" dirty="0">
                <a:ea typeface="宋体" charset="-122"/>
              </a:rPr>
              <a:t>(ART 0582)</a:t>
            </a:r>
          </a:p>
        </p:txBody>
      </p:sp>
      <p:sp>
        <p:nvSpPr>
          <p:cNvPr id="1246216" name="Rectangle 8">
            <a:hlinkClick r:id="rId5" action="ppaction://hlinksldjump" tooltip="Template ENG 100 - Candidate Asset List"/>
          </p:cNvPr>
          <p:cNvSpPr>
            <a:spLocks noChangeArrowheads="1"/>
          </p:cNvSpPr>
          <p:nvPr/>
        </p:nvSpPr>
        <p:spPr bwMode="auto">
          <a:xfrm>
            <a:off x="3608388" y="4664794"/>
            <a:ext cx="1004887" cy="565150"/>
          </a:xfrm>
          <a:prstGeom prst="rect">
            <a:avLst/>
          </a:prstGeom>
          <a:solidFill>
            <a:srgbClr val="66CCFF"/>
          </a:solidFill>
          <a:ln w="38100">
            <a:solidFill>
              <a:schemeClr val="folHlink"/>
            </a:solidFill>
            <a:miter lim="800000"/>
            <a:headEnd/>
            <a:tailEnd/>
          </a:ln>
          <a:effectLst/>
        </p:spPr>
        <p:txBody>
          <a:bodyPr wrap="none" anchor="ctr"/>
          <a:lstStyle/>
          <a:p>
            <a:pPr algn="ctr"/>
            <a:r>
              <a:rPr lang="en-US" altLang="zh-CN" sz="1000" b="1" dirty="0">
                <a:solidFill>
                  <a:srgbClr val="000000"/>
                </a:solidFill>
                <a:ea typeface="宋体" charset="-122"/>
              </a:rPr>
              <a:t>Candidate</a:t>
            </a:r>
          </a:p>
          <a:p>
            <a:pPr algn="ctr"/>
            <a:r>
              <a:rPr lang="en-US" altLang="zh-CN" sz="1000" b="1" dirty="0">
                <a:solidFill>
                  <a:srgbClr val="000000"/>
                </a:solidFill>
                <a:ea typeface="宋体" charset="-122"/>
              </a:rPr>
              <a:t>Asset List</a:t>
            </a:r>
          </a:p>
          <a:p>
            <a:pPr algn="ctr"/>
            <a:r>
              <a:rPr lang="en-US" altLang="zh-CN" sz="1000" dirty="0">
                <a:solidFill>
                  <a:srgbClr val="000000"/>
                </a:solidFill>
                <a:ea typeface="宋体" charset="-122"/>
              </a:rPr>
              <a:t>(ENG 100)</a:t>
            </a:r>
          </a:p>
        </p:txBody>
      </p:sp>
      <p:sp>
        <p:nvSpPr>
          <p:cNvPr id="1246217" name="Rectangle 9">
            <a:hlinkClick r:id="rId6" action="ppaction://hlinksldjump" tooltip="Template ARC 108 - ART 0515 - Component Model "/>
          </p:cNvPr>
          <p:cNvSpPr>
            <a:spLocks noChangeArrowheads="1"/>
          </p:cNvSpPr>
          <p:nvPr/>
        </p:nvSpPr>
        <p:spPr bwMode="auto">
          <a:xfrm>
            <a:off x="3602038" y="3572594"/>
            <a:ext cx="1004887" cy="565150"/>
          </a:xfrm>
          <a:prstGeom prst="rect">
            <a:avLst/>
          </a:prstGeom>
          <a:solidFill>
            <a:srgbClr val="66CCFF"/>
          </a:solidFill>
          <a:ln w="38100">
            <a:solidFill>
              <a:schemeClr val="folHlink"/>
            </a:solidFill>
            <a:miter lim="800000"/>
            <a:headEnd/>
            <a:tailEnd/>
          </a:ln>
          <a:effectLst/>
        </p:spPr>
        <p:txBody>
          <a:bodyPr wrap="none" anchor="ctr"/>
          <a:lstStyle/>
          <a:p>
            <a:pPr algn="ctr"/>
            <a:r>
              <a:rPr lang="en-US" altLang="zh-CN" sz="1000" b="1" dirty="0">
                <a:ea typeface="宋体" charset="-122"/>
              </a:rPr>
              <a:t>Component</a:t>
            </a:r>
          </a:p>
          <a:p>
            <a:pPr algn="ctr"/>
            <a:r>
              <a:rPr lang="en-US" altLang="zh-CN" sz="1000" b="1" dirty="0">
                <a:ea typeface="宋体" charset="-122"/>
              </a:rPr>
              <a:t>Model</a:t>
            </a:r>
          </a:p>
          <a:p>
            <a:pPr algn="ctr"/>
            <a:r>
              <a:rPr lang="en-US" altLang="zh-CN" sz="1000" dirty="0">
                <a:ea typeface="宋体" charset="-122"/>
              </a:rPr>
              <a:t>(ART 0515)</a:t>
            </a:r>
          </a:p>
        </p:txBody>
      </p:sp>
      <p:sp>
        <p:nvSpPr>
          <p:cNvPr id="1246218" name="Rectangle 10">
            <a:hlinkClick r:id="rId7" action="ppaction://hlinksldjump" tooltip="Template ARC 113 - ART 0522 - Operational Model"/>
          </p:cNvPr>
          <p:cNvSpPr>
            <a:spLocks noChangeArrowheads="1"/>
          </p:cNvSpPr>
          <p:nvPr/>
        </p:nvSpPr>
        <p:spPr bwMode="auto">
          <a:xfrm>
            <a:off x="5672138" y="4731469"/>
            <a:ext cx="1004887" cy="565150"/>
          </a:xfrm>
          <a:prstGeom prst="rect">
            <a:avLst/>
          </a:prstGeom>
          <a:solidFill>
            <a:srgbClr val="66CCFF"/>
          </a:solidFill>
          <a:ln w="38100">
            <a:solidFill>
              <a:schemeClr val="folHlink"/>
            </a:solidFill>
            <a:miter lim="800000"/>
            <a:headEnd/>
            <a:tailEnd/>
          </a:ln>
          <a:effectLst/>
        </p:spPr>
        <p:txBody>
          <a:bodyPr wrap="none" anchor="ctr"/>
          <a:lstStyle/>
          <a:p>
            <a:pPr algn="ctr"/>
            <a:r>
              <a:rPr lang="en-US" altLang="zh-CN" sz="1000" b="1" dirty="0">
                <a:ea typeface="宋体" charset="-122"/>
              </a:rPr>
              <a:t>Operational</a:t>
            </a:r>
          </a:p>
          <a:p>
            <a:pPr algn="ctr"/>
            <a:r>
              <a:rPr lang="en-US" altLang="zh-CN" sz="1000" b="1" dirty="0">
                <a:ea typeface="宋体" charset="-122"/>
              </a:rPr>
              <a:t>Model</a:t>
            </a:r>
          </a:p>
          <a:p>
            <a:pPr algn="ctr"/>
            <a:r>
              <a:rPr lang="en-US" altLang="zh-CN" sz="1000" dirty="0">
                <a:ea typeface="宋体" charset="-122"/>
              </a:rPr>
              <a:t>(ART 0522)</a:t>
            </a:r>
          </a:p>
        </p:txBody>
      </p:sp>
      <p:sp>
        <p:nvSpPr>
          <p:cNvPr id="1246219" name="Rectangle 11">
            <a:hlinkClick r:id="rId8" action="ppaction://hlinksldjump" tooltip="Template ARC 101 - ART 0512 - Architecture Overview"/>
          </p:cNvPr>
          <p:cNvSpPr>
            <a:spLocks noChangeArrowheads="1"/>
          </p:cNvSpPr>
          <p:nvPr/>
        </p:nvSpPr>
        <p:spPr bwMode="auto">
          <a:xfrm>
            <a:off x="5672138" y="3877394"/>
            <a:ext cx="1004887" cy="565150"/>
          </a:xfrm>
          <a:prstGeom prst="rect">
            <a:avLst/>
          </a:prstGeom>
          <a:solidFill>
            <a:srgbClr val="66CCFF"/>
          </a:solidFill>
          <a:ln w="38100">
            <a:solidFill>
              <a:schemeClr val="folHlink"/>
            </a:solidFill>
            <a:miter lim="800000"/>
            <a:headEnd/>
            <a:tailEnd/>
          </a:ln>
          <a:effectLst/>
        </p:spPr>
        <p:txBody>
          <a:bodyPr wrap="none" anchor="ctr"/>
          <a:lstStyle/>
          <a:p>
            <a:pPr algn="ctr"/>
            <a:r>
              <a:rPr lang="en-US" altLang="zh-CN" sz="1000" b="1">
                <a:ea typeface="宋体" charset="-122"/>
              </a:rPr>
              <a:t>Architecture</a:t>
            </a:r>
          </a:p>
          <a:p>
            <a:pPr algn="ctr"/>
            <a:r>
              <a:rPr lang="en-US" altLang="zh-CN" sz="1000" b="1">
                <a:ea typeface="宋体" charset="-122"/>
              </a:rPr>
              <a:t>Overview</a:t>
            </a:r>
          </a:p>
          <a:p>
            <a:pPr algn="ctr"/>
            <a:r>
              <a:rPr lang="en-US" altLang="zh-CN" sz="1000">
                <a:ea typeface="宋体" charset="-122"/>
              </a:rPr>
              <a:t>(ART 0512)</a:t>
            </a:r>
          </a:p>
        </p:txBody>
      </p:sp>
      <p:sp>
        <p:nvSpPr>
          <p:cNvPr id="1246220" name="Rectangle 12">
            <a:hlinkClick r:id="rId9" action="ppaction://hlinksldjump" tooltip="Template ART 0533 - Estimation Report"/>
          </p:cNvPr>
          <p:cNvSpPr>
            <a:spLocks noChangeArrowheads="1"/>
          </p:cNvSpPr>
          <p:nvPr/>
        </p:nvSpPr>
        <p:spPr bwMode="auto">
          <a:xfrm>
            <a:off x="7742238" y="3848819"/>
            <a:ext cx="1004887" cy="565150"/>
          </a:xfrm>
          <a:prstGeom prst="rect">
            <a:avLst/>
          </a:prstGeom>
          <a:solidFill>
            <a:srgbClr val="66CCFF"/>
          </a:solidFill>
          <a:ln w="38100" algn="ctr">
            <a:solidFill>
              <a:schemeClr val="folHlink"/>
            </a:solidFill>
            <a:miter lim="800000"/>
            <a:headEnd/>
            <a:tailEnd/>
          </a:ln>
          <a:effectLst/>
        </p:spPr>
        <p:txBody>
          <a:bodyPr wrap="none" anchor="ctr"/>
          <a:lstStyle/>
          <a:p>
            <a:pPr algn="ctr"/>
            <a:r>
              <a:rPr lang="en-US" altLang="zh-CN" sz="1000" b="1">
                <a:ea typeface="宋体" charset="-122"/>
              </a:rPr>
              <a:t>Estimation</a:t>
            </a:r>
          </a:p>
          <a:p>
            <a:pPr algn="ctr"/>
            <a:r>
              <a:rPr lang="en-US" altLang="zh-CN" sz="1000" b="1">
                <a:ea typeface="宋体" charset="-122"/>
              </a:rPr>
              <a:t>Report</a:t>
            </a:r>
          </a:p>
          <a:p>
            <a:pPr algn="ctr"/>
            <a:r>
              <a:rPr lang="en-US" altLang="zh-CN" sz="1000">
                <a:ea typeface="宋体" charset="-122"/>
              </a:rPr>
              <a:t>(ART 0533)</a:t>
            </a:r>
          </a:p>
        </p:txBody>
      </p:sp>
      <p:sp>
        <p:nvSpPr>
          <p:cNvPr id="1246221" name="Rectangle 13">
            <a:hlinkClick r:id="rId10" action="ppaction://hlinksldjump" tooltip="Template ARC 117 - ART 0530 - Viability Assessment"/>
          </p:cNvPr>
          <p:cNvSpPr>
            <a:spLocks noChangeArrowheads="1"/>
          </p:cNvSpPr>
          <p:nvPr/>
        </p:nvSpPr>
        <p:spPr bwMode="auto">
          <a:xfrm>
            <a:off x="7742238" y="4702894"/>
            <a:ext cx="1004887" cy="565150"/>
          </a:xfrm>
          <a:prstGeom prst="rect">
            <a:avLst/>
          </a:prstGeom>
          <a:solidFill>
            <a:srgbClr val="66FF99"/>
          </a:solidFill>
          <a:ln w="38100">
            <a:solidFill>
              <a:srgbClr val="FF0000"/>
            </a:solidFill>
            <a:prstDash val="dash"/>
            <a:miter lim="800000"/>
            <a:headEnd/>
            <a:tailEnd/>
          </a:ln>
          <a:effectLst/>
        </p:spPr>
        <p:txBody>
          <a:bodyPr wrap="none" anchor="ctr"/>
          <a:lstStyle/>
          <a:p>
            <a:pPr algn="ctr"/>
            <a:r>
              <a:rPr lang="en-US" altLang="zh-CN" sz="1000" b="1">
                <a:ea typeface="宋体" charset="-122"/>
              </a:rPr>
              <a:t>Viability</a:t>
            </a:r>
          </a:p>
          <a:p>
            <a:pPr algn="ctr"/>
            <a:r>
              <a:rPr lang="en-US" altLang="zh-CN" sz="1000" b="1">
                <a:ea typeface="宋体" charset="-122"/>
              </a:rPr>
              <a:t>Assessment</a:t>
            </a:r>
          </a:p>
          <a:p>
            <a:pPr algn="ctr"/>
            <a:r>
              <a:rPr lang="en-US" altLang="zh-CN" sz="1000">
                <a:ea typeface="宋体" charset="-122"/>
              </a:rPr>
              <a:t>(ART 0530)</a:t>
            </a:r>
          </a:p>
        </p:txBody>
      </p:sp>
      <p:sp>
        <p:nvSpPr>
          <p:cNvPr id="1246222" name="Rectangle 14">
            <a:hlinkClick r:id="rId11" action="ppaction://hlinksldjump" tooltip="Template ENG 343 - Project Definition"/>
          </p:cNvPr>
          <p:cNvSpPr>
            <a:spLocks noChangeArrowheads="1"/>
          </p:cNvSpPr>
          <p:nvPr/>
        </p:nvSpPr>
        <p:spPr bwMode="auto">
          <a:xfrm>
            <a:off x="3602038" y="1381844"/>
            <a:ext cx="1004887" cy="565150"/>
          </a:xfrm>
          <a:prstGeom prst="rect">
            <a:avLst/>
          </a:prstGeom>
          <a:solidFill>
            <a:srgbClr val="66FF99"/>
          </a:solidFill>
          <a:ln w="38100">
            <a:solidFill>
              <a:srgbClr val="FF0000"/>
            </a:solidFill>
            <a:prstDash val="dash"/>
            <a:miter lim="800000"/>
            <a:headEnd/>
            <a:tailEnd/>
          </a:ln>
          <a:effectLst/>
        </p:spPr>
        <p:txBody>
          <a:bodyPr wrap="none" anchor="ctr"/>
          <a:lstStyle/>
          <a:p>
            <a:pPr algn="ctr"/>
            <a:r>
              <a:rPr lang="en-US" altLang="zh-CN" sz="1000" b="1">
                <a:solidFill>
                  <a:srgbClr val="000000"/>
                </a:solidFill>
                <a:ea typeface="宋体" charset="-122"/>
              </a:rPr>
              <a:t>Project</a:t>
            </a:r>
          </a:p>
          <a:p>
            <a:pPr algn="ctr"/>
            <a:r>
              <a:rPr lang="en-US" altLang="zh-CN" sz="1000" b="1">
                <a:solidFill>
                  <a:srgbClr val="000000"/>
                </a:solidFill>
                <a:ea typeface="宋体" charset="-122"/>
              </a:rPr>
              <a:t>Definition</a:t>
            </a:r>
          </a:p>
          <a:p>
            <a:pPr algn="ctr"/>
            <a:r>
              <a:rPr lang="en-US" altLang="zh-CN" sz="1000">
                <a:solidFill>
                  <a:srgbClr val="000000"/>
                </a:solidFill>
                <a:ea typeface="宋体" charset="-122"/>
              </a:rPr>
              <a:t>( ENG 343 )</a:t>
            </a:r>
          </a:p>
        </p:txBody>
      </p:sp>
      <p:sp>
        <p:nvSpPr>
          <p:cNvPr id="1246223" name="Rectangle 15">
            <a:hlinkClick r:id="rId12" action="ppaction://hlinksldjump" tooltip="Work Product APP 408 - Subject Area Model"/>
          </p:cNvPr>
          <p:cNvSpPr>
            <a:spLocks noChangeArrowheads="1"/>
          </p:cNvSpPr>
          <p:nvPr/>
        </p:nvSpPr>
        <p:spPr bwMode="auto">
          <a:xfrm>
            <a:off x="7742238" y="1286594"/>
            <a:ext cx="1004887" cy="565150"/>
          </a:xfrm>
          <a:prstGeom prst="rect">
            <a:avLst/>
          </a:prstGeom>
          <a:solidFill>
            <a:srgbClr val="66FF99"/>
          </a:solidFill>
          <a:ln w="38100" algn="ctr">
            <a:solidFill>
              <a:srgbClr val="FF0000"/>
            </a:solidFill>
            <a:prstDash val="dash"/>
            <a:miter lim="800000"/>
            <a:headEnd/>
            <a:tailEnd/>
          </a:ln>
          <a:effectLst/>
        </p:spPr>
        <p:txBody>
          <a:bodyPr wrap="none" anchor="ctr"/>
          <a:lstStyle/>
          <a:p>
            <a:pPr algn="ctr"/>
            <a:r>
              <a:rPr lang="en-US" altLang="zh-CN" sz="1000" b="1">
                <a:solidFill>
                  <a:srgbClr val="000000"/>
                </a:solidFill>
                <a:ea typeface="宋体" charset="-122"/>
              </a:rPr>
              <a:t>Subject Area</a:t>
            </a:r>
          </a:p>
          <a:p>
            <a:pPr algn="ctr"/>
            <a:r>
              <a:rPr lang="en-US" altLang="zh-CN" sz="1000" b="1">
                <a:solidFill>
                  <a:srgbClr val="000000"/>
                </a:solidFill>
                <a:ea typeface="宋体" charset="-122"/>
              </a:rPr>
              <a:t>Model</a:t>
            </a:r>
          </a:p>
          <a:p>
            <a:pPr algn="ctr"/>
            <a:r>
              <a:rPr lang="en-US" altLang="zh-CN" sz="1000">
                <a:solidFill>
                  <a:srgbClr val="000000"/>
                </a:solidFill>
                <a:ea typeface="宋体" charset="-122"/>
              </a:rPr>
              <a:t>(APP 408)</a:t>
            </a:r>
          </a:p>
        </p:txBody>
      </p:sp>
      <p:sp>
        <p:nvSpPr>
          <p:cNvPr id="1246224" name="Rectangle 16">
            <a:hlinkClick r:id="rId13" action="ppaction://hlinksldjump" tooltip="Template ARC 119 - ART 0507 - Non-Functional Requirements"/>
          </p:cNvPr>
          <p:cNvSpPr>
            <a:spLocks noChangeArrowheads="1"/>
          </p:cNvSpPr>
          <p:nvPr/>
        </p:nvSpPr>
        <p:spPr bwMode="auto">
          <a:xfrm>
            <a:off x="7742238" y="2994744"/>
            <a:ext cx="1004887" cy="565150"/>
          </a:xfrm>
          <a:prstGeom prst="rect">
            <a:avLst/>
          </a:prstGeom>
          <a:solidFill>
            <a:srgbClr val="66FF99"/>
          </a:solidFill>
          <a:ln w="38100">
            <a:solidFill>
              <a:srgbClr val="FF0000"/>
            </a:solidFill>
            <a:prstDash val="dash"/>
            <a:miter lim="800000"/>
            <a:headEnd/>
            <a:tailEnd/>
          </a:ln>
          <a:effectLst/>
        </p:spPr>
        <p:txBody>
          <a:bodyPr wrap="none" anchor="ctr"/>
          <a:lstStyle/>
          <a:p>
            <a:pPr algn="ctr"/>
            <a:r>
              <a:rPr lang="en-US" altLang="zh-CN" sz="1000" b="1" dirty="0">
                <a:ea typeface="宋体" charset="-122"/>
              </a:rPr>
              <a:t>Non-Functional</a:t>
            </a:r>
          </a:p>
          <a:p>
            <a:pPr algn="ctr"/>
            <a:r>
              <a:rPr lang="en-US" altLang="zh-CN" sz="1000" b="1" dirty="0">
                <a:ea typeface="宋体" charset="-122"/>
              </a:rPr>
              <a:t>Requirements</a:t>
            </a:r>
          </a:p>
          <a:p>
            <a:pPr algn="ctr"/>
            <a:r>
              <a:rPr lang="en-US" altLang="zh-CN" sz="1000" dirty="0">
                <a:ea typeface="宋体" charset="-122"/>
              </a:rPr>
              <a:t>(ART 0507)</a:t>
            </a:r>
          </a:p>
        </p:txBody>
      </p:sp>
      <p:sp>
        <p:nvSpPr>
          <p:cNvPr id="1246225" name="Rectangle 17">
            <a:hlinkClick r:id="rId14" action="ppaction://hlinksldjump" tooltip="Template APP 130 - ART 0508 - Use Case Model"/>
          </p:cNvPr>
          <p:cNvSpPr>
            <a:spLocks noChangeArrowheads="1"/>
          </p:cNvSpPr>
          <p:nvPr/>
        </p:nvSpPr>
        <p:spPr bwMode="auto">
          <a:xfrm>
            <a:off x="3602038" y="2477219"/>
            <a:ext cx="1004887" cy="565150"/>
          </a:xfrm>
          <a:prstGeom prst="rect">
            <a:avLst/>
          </a:prstGeom>
          <a:solidFill>
            <a:srgbClr val="66FF99"/>
          </a:solidFill>
          <a:ln w="38100">
            <a:solidFill>
              <a:srgbClr val="FF0000"/>
            </a:solidFill>
            <a:prstDash val="dash"/>
            <a:miter lim="800000"/>
            <a:headEnd/>
            <a:tailEnd/>
          </a:ln>
          <a:effectLst/>
        </p:spPr>
        <p:txBody>
          <a:bodyPr wrap="none" anchor="ctr"/>
          <a:lstStyle/>
          <a:p>
            <a:pPr algn="ctr"/>
            <a:r>
              <a:rPr lang="en-US" altLang="zh-CN" sz="1000" b="1">
                <a:ea typeface="宋体" charset="-122"/>
              </a:rPr>
              <a:t>Use Case</a:t>
            </a:r>
          </a:p>
          <a:p>
            <a:pPr algn="ctr"/>
            <a:r>
              <a:rPr lang="en-US" altLang="zh-CN" sz="1000" b="1">
                <a:ea typeface="宋体" charset="-122"/>
              </a:rPr>
              <a:t>Model</a:t>
            </a:r>
          </a:p>
          <a:p>
            <a:pPr algn="ctr"/>
            <a:r>
              <a:rPr lang="en-US" altLang="zh-CN" sz="1000">
                <a:ea typeface="宋体" charset="-122"/>
              </a:rPr>
              <a:t>(ART 0508)</a:t>
            </a:r>
          </a:p>
        </p:txBody>
      </p:sp>
      <p:sp>
        <p:nvSpPr>
          <p:cNvPr id="1246226" name="Rectangle 18">
            <a:hlinkClick r:id="rId15" action="ppaction://hlinksldjump" tooltip="Template ARC 100 - ART 0513 - Architectural Decisions"/>
          </p:cNvPr>
          <p:cNvSpPr>
            <a:spLocks noChangeArrowheads="1"/>
          </p:cNvSpPr>
          <p:nvPr/>
        </p:nvSpPr>
        <p:spPr bwMode="auto">
          <a:xfrm>
            <a:off x="5672138" y="2188294"/>
            <a:ext cx="1004887" cy="565150"/>
          </a:xfrm>
          <a:prstGeom prst="rect">
            <a:avLst/>
          </a:prstGeom>
          <a:solidFill>
            <a:srgbClr val="66FF99"/>
          </a:solidFill>
          <a:ln w="38100">
            <a:solidFill>
              <a:srgbClr val="FF0000"/>
            </a:solidFill>
            <a:prstDash val="dash"/>
            <a:miter lim="800000"/>
            <a:headEnd/>
            <a:tailEnd/>
          </a:ln>
          <a:effectLst/>
        </p:spPr>
        <p:txBody>
          <a:bodyPr wrap="none" anchor="ctr"/>
          <a:lstStyle/>
          <a:p>
            <a:pPr algn="ctr"/>
            <a:r>
              <a:rPr lang="en-US" altLang="zh-CN" sz="1000" b="1">
                <a:ea typeface="宋体" charset="-122"/>
              </a:rPr>
              <a:t>Architectural</a:t>
            </a:r>
          </a:p>
          <a:p>
            <a:pPr algn="ctr"/>
            <a:r>
              <a:rPr lang="en-US" altLang="zh-CN" sz="1000" b="1">
                <a:ea typeface="宋体" charset="-122"/>
              </a:rPr>
              <a:t>Decisions</a:t>
            </a:r>
          </a:p>
          <a:p>
            <a:pPr algn="ctr"/>
            <a:r>
              <a:rPr lang="en-US" altLang="zh-CN" sz="1000">
                <a:ea typeface="宋体" charset="-122"/>
              </a:rPr>
              <a:t>(ART 0513)</a:t>
            </a:r>
          </a:p>
        </p:txBody>
      </p:sp>
      <p:sp>
        <p:nvSpPr>
          <p:cNvPr id="1246227" name="Rectangle 19">
            <a:hlinkClick r:id="rId16" action="ppaction://hlinksldjump" tooltip="Template APP 001 - System Context"/>
          </p:cNvPr>
          <p:cNvSpPr>
            <a:spLocks noChangeArrowheads="1"/>
          </p:cNvSpPr>
          <p:nvPr/>
        </p:nvSpPr>
        <p:spPr bwMode="auto">
          <a:xfrm>
            <a:off x="5672138" y="1286594"/>
            <a:ext cx="1004887" cy="565150"/>
          </a:xfrm>
          <a:prstGeom prst="rect">
            <a:avLst/>
          </a:prstGeom>
          <a:solidFill>
            <a:srgbClr val="66FF99"/>
          </a:solidFill>
          <a:ln w="38100">
            <a:solidFill>
              <a:srgbClr val="FF0000"/>
            </a:solidFill>
            <a:prstDash val="dash"/>
            <a:miter lim="800000"/>
            <a:headEnd/>
            <a:tailEnd/>
          </a:ln>
          <a:effectLst/>
        </p:spPr>
        <p:txBody>
          <a:bodyPr wrap="none" anchor="ctr"/>
          <a:lstStyle/>
          <a:p>
            <a:pPr algn="ctr"/>
            <a:r>
              <a:rPr lang="en-US" altLang="zh-CN" sz="1000" b="1">
                <a:solidFill>
                  <a:srgbClr val="000000"/>
                </a:solidFill>
                <a:ea typeface="宋体" charset="-122"/>
              </a:rPr>
              <a:t>System</a:t>
            </a:r>
          </a:p>
          <a:p>
            <a:pPr algn="ctr"/>
            <a:r>
              <a:rPr lang="en-US" altLang="zh-CN" sz="1000" b="1">
                <a:solidFill>
                  <a:srgbClr val="000000"/>
                </a:solidFill>
                <a:ea typeface="宋体" charset="-122"/>
              </a:rPr>
              <a:t>Context</a:t>
            </a:r>
          </a:p>
          <a:p>
            <a:pPr algn="ctr"/>
            <a:r>
              <a:rPr lang="en-US" altLang="zh-CN" sz="1000">
                <a:solidFill>
                  <a:srgbClr val="000000"/>
                </a:solidFill>
                <a:ea typeface="宋体" charset="-122"/>
              </a:rPr>
              <a:t>(ART 0651)</a:t>
            </a:r>
          </a:p>
        </p:txBody>
      </p:sp>
      <p:sp>
        <p:nvSpPr>
          <p:cNvPr id="1246228" name="Rectangle 20">
            <a:hlinkClick r:id="rId17" action="ppaction://hlinksldjump" tooltip="Work Product BUS 011 - Requirements Matrix"/>
          </p:cNvPr>
          <p:cNvSpPr>
            <a:spLocks noChangeArrowheads="1"/>
          </p:cNvSpPr>
          <p:nvPr/>
        </p:nvSpPr>
        <p:spPr bwMode="auto">
          <a:xfrm>
            <a:off x="7742238" y="2140669"/>
            <a:ext cx="1004887" cy="565150"/>
          </a:xfrm>
          <a:prstGeom prst="rect">
            <a:avLst/>
          </a:prstGeom>
          <a:solidFill>
            <a:srgbClr val="66FF99"/>
          </a:solidFill>
          <a:ln w="38100" algn="ctr">
            <a:solidFill>
              <a:srgbClr val="FF0000"/>
            </a:solidFill>
            <a:prstDash val="dash"/>
            <a:miter lim="800000"/>
            <a:headEnd/>
            <a:tailEnd/>
          </a:ln>
          <a:effectLst/>
        </p:spPr>
        <p:txBody>
          <a:bodyPr wrap="none" anchor="ctr"/>
          <a:lstStyle/>
          <a:p>
            <a:pPr algn="ctr"/>
            <a:r>
              <a:rPr lang="en-US" altLang="zh-CN" sz="1000" b="1" dirty="0">
                <a:solidFill>
                  <a:srgbClr val="000000"/>
                </a:solidFill>
                <a:ea typeface="宋体" charset="-122"/>
              </a:rPr>
              <a:t>Requirements</a:t>
            </a:r>
          </a:p>
          <a:p>
            <a:pPr algn="ctr"/>
            <a:r>
              <a:rPr lang="en-US" altLang="zh-CN" sz="1000" b="1" dirty="0">
                <a:solidFill>
                  <a:srgbClr val="000000"/>
                </a:solidFill>
                <a:ea typeface="宋体" charset="-122"/>
              </a:rPr>
              <a:t>Matrix</a:t>
            </a:r>
          </a:p>
          <a:p>
            <a:pPr algn="ctr"/>
            <a:r>
              <a:rPr lang="en-US" altLang="zh-CN" sz="1000" dirty="0">
                <a:solidFill>
                  <a:srgbClr val="000000"/>
                </a:solidFill>
                <a:ea typeface="宋体" charset="-122"/>
              </a:rPr>
              <a:t>(BUS 011)</a:t>
            </a:r>
          </a:p>
        </p:txBody>
      </p:sp>
      <p:sp>
        <p:nvSpPr>
          <p:cNvPr id="1246229" name="Rectangle 21"/>
          <p:cNvSpPr>
            <a:spLocks noChangeArrowheads="1"/>
          </p:cNvSpPr>
          <p:nvPr/>
        </p:nvSpPr>
        <p:spPr bwMode="auto">
          <a:xfrm>
            <a:off x="252413" y="2429594"/>
            <a:ext cx="2728912" cy="2743200"/>
          </a:xfrm>
          <a:prstGeom prst="rect">
            <a:avLst/>
          </a:prstGeom>
          <a:solidFill>
            <a:srgbClr val="FF9900">
              <a:alpha val="20000"/>
            </a:srgbClr>
          </a:solidFill>
          <a:ln w="38100">
            <a:noFill/>
            <a:prstDash val="dash"/>
            <a:miter lim="800000"/>
            <a:headEnd/>
            <a:tailEnd/>
          </a:ln>
          <a:effectLst/>
        </p:spPr>
        <p:txBody>
          <a:bodyPr wrap="none"/>
          <a:lstStyle/>
          <a:p>
            <a:r>
              <a:rPr lang="en-US" altLang="zh-CN" sz="1000" b="1">
                <a:solidFill>
                  <a:srgbClr val="000000"/>
                </a:solidFill>
                <a:ea typeface="宋体" charset="-122"/>
              </a:rPr>
              <a:t>Plan Phase (Ongoing)</a:t>
            </a:r>
            <a:endParaRPr lang="en-US" altLang="zh-CN" sz="1000">
              <a:solidFill>
                <a:srgbClr val="000000"/>
              </a:solidFill>
              <a:ea typeface="宋体" charset="-122"/>
            </a:endParaRPr>
          </a:p>
        </p:txBody>
      </p:sp>
      <p:cxnSp>
        <p:nvCxnSpPr>
          <p:cNvPr id="1246232" name="AutoShape 24"/>
          <p:cNvCxnSpPr>
            <a:cxnSpLocks noChangeShapeType="1"/>
            <a:stCxn id="1246216" idx="0"/>
            <a:endCxn id="1246217" idx="2"/>
          </p:cNvCxnSpPr>
          <p:nvPr/>
        </p:nvCxnSpPr>
        <p:spPr bwMode="auto">
          <a:xfrm flipH="1" flipV="1">
            <a:off x="4105275" y="4156794"/>
            <a:ext cx="6350" cy="488950"/>
          </a:xfrm>
          <a:prstGeom prst="straightConnector1">
            <a:avLst/>
          </a:prstGeom>
          <a:noFill/>
          <a:ln w="28575">
            <a:solidFill>
              <a:srgbClr val="000000"/>
            </a:solidFill>
            <a:round/>
            <a:headEnd/>
            <a:tailEnd type="triangle" w="lg" len="med"/>
          </a:ln>
          <a:effectLst/>
        </p:spPr>
      </p:cxnSp>
      <p:cxnSp>
        <p:nvCxnSpPr>
          <p:cNvPr id="1246233" name="AutoShape 25"/>
          <p:cNvCxnSpPr>
            <a:cxnSpLocks noChangeShapeType="1"/>
          </p:cNvCxnSpPr>
          <p:nvPr/>
        </p:nvCxnSpPr>
        <p:spPr bwMode="auto">
          <a:xfrm flipV="1">
            <a:off x="4686300" y="1569169"/>
            <a:ext cx="919163" cy="69850"/>
          </a:xfrm>
          <a:prstGeom prst="straightConnector1">
            <a:avLst/>
          </a:prstGeom>
          <a:noFill/>
          <a:ln w="28575">
            <a:solidFill>
              <a:srgbClr val="000000"/>
            </a:solidFill>
            <a:round/>
            <a:headEnd/>
            <a:tailEnd type="triangle" w="lg" len="med"/>
          </a:ln>
          <a:effectLst/>
        </p:spPr>
      </p:cxnSp>
      <p:cxnSp>
        <p:nvCxnSpPr>
          <p:cNvPr id="1246234" name="AutoShape 26"/>
          <p:cNvCxnSpPr>
            <a:cxnSpLocks noChangeShapeType="1"/>
          </p:cNvCxnSpPr>
          <p:nvPr/>
        </p:nvCxnSpPr>
        <p:spPr bwMode="auto">
          <a:xfrm>
            <a:off x="6778625" y="1543769"/>
            <a:ext cx="860425" cy="6350"/>
          </a:xfrm>
          <a:prstGeom prst="straightConnector1">
            <a:avLst/>
          </a:prstGeom>
          <a:noFill/>
          <a:ln w="28575">
            <a:solidFill>
              <a:srgbClr val="000000"/>
            </a:solidFill>
            <a:round/>
            <a:headEnd/>
            <a:tailEnd type="triangle" w="lg" len="med"/>
          </a:ln>
          <a:effectLst/>
        </p:spPr>
      </p:cxnSp>
      <p:cxnSp>
        <p:nvCxnSpPr>
          <p:cNvPr id="1246235" name="AutoShape 27"/>
          <p:cNvCxnSpPr>
            <a:cxnSpLocks noChangeShapeType="1"/>
          </p:cNvCxnSpPr>
          <p:nvPr/>
        </p:nvCxnSpPr>
        <p:spPr bwMode="auto">
          <a:xfrm>
            <a:off x="4676775" y="1762844"/>
            <a:ext cx="895350" cy="571500"/>
          </a:xfrm>
          <a:prstGeom prst="straightConnector1">
            <a:avLst/>
          </a:prstGeom>
          <a:noFill/>
          <a:ln w="28575">
            <a:solidFill>
              <a:srgbClr val="000000"/>
            </a:solidFill>
            <a:round/>
            <a:headEnd/>
            <a:tailEnd type="triangle" w="lg" len="med"/>
          </a:ln>
          <a:effectLst/>
        </p:spPr>
      </p:cxnSp>
      <p:cxnSp>
        <p:nvCxnSpPr>
          <p:cNvPr id="1246236" name="AutoShape 28"/>
          <p:cNvCxnSpPr>
            <a:cxnSpLocks noChangeShapeType="1"/>
          </p:cNvCxnSpPr>
          <p:nvPr/>
        </p:nvCxnSpPr>
        <p:spPr bwMode="auto">
          <a:xfrm flipV="1">
            <a:off x="4676775" y="2494682"/>
            <a:ext cx="919163" cy="211137"/>
          </a:xfrm>
          <a:prstGeom prst="straightConnector1">
            <a:avLst/>
          </a:prstGeom>
          <a:noFill/>
          <a:ln w="28575">
            <a:solidFill>
              <a:srgbClr val="000000"/>
            </a:solidFill>
            <a:round/>
            <a:headEnd/>
            <a:tailEnd type="triangle" w="lg" len="med"/>
          </a:ln>
          <a:effectLst/>
        </p:spPr>
      </p:cxnSp>
      <p:cxnSp>
        <p:nvCxnSpPr>
          <p:cNvPr id="1246237" name="AutoShape 29"/>
          <p:cNvCxnSpPr>
            <a:cxnSpLocks noChangeShapeType="1"/>
          </p:cNvCxnSpPr>
          <p:nvPr/>
        </p:nvCxnSpPr>
        <p:spPr bwMode="auto">
          <a:xfrm flipH="1">
            <a:off x="4733925" y="2610569"/>
            <a:ext cx="876300" cy="1019175"/>
          </a:xfrm>
          <a:prstGeom prst="straightConnector1">
            <a:avLst/>
          </a:prstGeom>
          <a:noFill/>
          <a:ln w="28575">
            <a:solidFill>
              <a:srgbClr val="000000"/>
            </a:solidFill>
            <a:round/>
            <a:headEnd/>
            <a:tailEnd type="triangle" w="lg" len="med"/>
          </a:ln>
          <a:effectLst/>
        </p:spPr>
      </p:cxnSp>
      <p:cxnSp>
        <p:nvCxnSpPr>
          <p:cNvPr id="1246238" name="AutoShape 30"/>
          <p:cNvCxnSpPr>
            <a:cxnSpLocks noChangeShapeType="1"/>
          </p:cNvCxnSpPr>
          <p:nvPr/>
        </p:nvCxnSpPr>
        <p:spPr bwMode="auto">
          <a:xfrm flipH="1">
            <a:off x="4721225" y="3324944"/>
            <a:ext cx="869950" cy="501650"/>
          </a:xfrm>
          <a:prstGeom prst="straightConnector1">
            <a:avLst/>
          </a:prstGeom>
          <a:noFill/>
          <a:ln w="28575">
            <a:solidFill>
              <a:srgbClr val="000000"/>
            </a:solidFill>
            <a:round/>
            <a:headEnd/>
            <a:tailEnd type="triangle" w="lg" len="med"/>
          </a:ln>
          <a:effectLst/>
        </p:spPr>
      </p:cxnSp>
      <p:cxnSp>
        <p:nvCxnSpPr>
          <p:cNvPr id="1246239" name="AutoShape 31"/>
          <p:cNvCxnSpPr>
            <a:cxnSpLocks noChangeShapeType="1"/>
          </p:cNvCxnSpPr>
          <p:nvPr/>
        </p:nvCxnSpPr>
        <p:spPr bwMode="auto">
          <a:xfrm>
            <a:off x="4676775" y="3998044"/>
            <a:ext cx="819150" cy="774700"/>
          </a:xfrm>
          <a:prstGeom prst="straightConnector1">
            <a:avLst/>
          </a:prstGeom>
          <a:noFill/>
          <a:ln w="28575">
            <a:solidFill>
              <a:srgbClr val="000000"/>
            </a:solidFill>
            <a:round/>
            <a:headEnd/>
            <a:tailEnd type="triangle" w="lg" len="med"/>
          </a:ln>
          <a:effectLst/>
        </p:spPr>
      </p:cxnSp>
      <p:cxnSp>
        <p:nvCxnSpPr>
          <p:cNvPr id="1246240" name="AutoShape 32"/>
          <p:cNvCxnSpPr>
            <a:cxnSpLocks noChangeShapeType="1"/>
          </p:cNvCxnSpPr>
          <p:nvPr/>
        </p:nvCxnSpPr>
        <p:spPr bwMode="auto">
          <a:xfrm flipV="1">
            <a:off x="4733925" y="4925144"/>
            <a:ext cx="838200" cy="152400"/>
          </a:xfrm>
          <a:prstGeom prst="straightConnector1">
            <a:avLst/>
          </a:prstGeom>
          <a:noFill/>
          <a:ln w="28575">
            <a:solidFill>
              <a:srgbClr val="000000"/>
            </a:solidFill>
            <a:round/>
            <a:headEnd/>
            <a:tailEnd type="triangle" w="lg" len="med"/>
          </a:ln>
          <a:effectLst/>
        </p:spPr>
      </p:cxnSp>
      <p:cxnSp>
        <p:nvCxnSpPr>
          <p:cNvPr id="1246241" name="AutoShape 33"/>
          <p:cNvCxnSpPr>
            <a:cxnSpLocks noChangeShapeType="1"/>
          </p:cNvCxnSpPr>
          <p:nvPr/>
        </p:nvCxnSpPr>
        <p:spPr bwMode="auto">
          <a:xfrm flipV="1">
            <a:off x="4740275" y="4239344"/>
            <a:ext cx="831850" cy="660400"/>
          </a:xfrm>
          <a:prstGeom prst="straightConnector1">
            <a:avLst/>
          </a:prstGeom>
          <a:noFill/>
          <a:ln w="28575">
            <a:solidFill>
              <a:srgbClr val="000000"/>
            </a:solidFill>
            <a:round/>
            <a:headEnd/>
            <a:tailEnd type="triangle" w="lg" len="med"/>
          </a:ln>
          <a:effectLst/>
        </p:spPr>
      </p:cxnSp>
      <p:cxnSp>
        <p:nvCxnSpPr>
          <p:cNvPr id="1246242" name="AutoShape 34"/>
          <p:cNvCxnSpPr>
            <a:cxnSpLocks noChangeShapeType="1"/>
          </p:cNvCxnSpPr>
          <p:nvPr/>
        </p:nvCxnSpPr>
        <p:spPr bwMode="auto">
          <a:xfrm flipV="1">
            <a:off x="4733925" y="3553544"/>
            <a:ext cx="762000" cy="1219200"/>
          </a:xfrm>
          <a:prstGeom prst="straightConnector1">
            <a:avLst/>
          </a:prstGeom>
          <a:noFill/>
          <a:ln w="28575">
            <a:solidFill>
              <a:srgbClr val="000000"/>
            </a:solidFill>
            <a:round/>
            <a:headEnd/>
            <a:tailEnd type="triangle" w="lg" len="med"/>
          </a:ln>
          <a:effectLst/>
        </p:spPr>
      </p:cxnSp>
      <p:cxnSp>
        <p:nvCxnSpPr>
          <p:cNvPr id="1246243" name="AutoShape 35"/>
          <p:cNvCxnSpPr>
            <a:cxnSpLocks noChangeShapeType="1"/>
          </p:cNvCxnSpPr>
          <p:nvPr/>
        </p:nvCxnSpPr>
        <p:spPr bwMode="auto">
          <a:xfrm flipH="1" flipV="1">
            <a:off x="6740525" y="2428007"/>
            <a:ext cx="933450" cy="58737"/>
          </a:xfrm>
          <a:prstGeom prst="straightConnector1">
            <a:avLst/>
          </a:prstGeom>
          <a:noFill/>
          <a:ln w="28575">
            <a:solidFill>
              <a:srgbClr val="000000"/>
            </a:solidFill>
            <a:round/>
            <a:headEnd/>
            <a:tailEnd type="triangle" w="lg" len="med"/>
          </a:ln>
          <a:effectLst/>
        </p:spPr>
      </p:cxnSp>
      <p:cxnSp>
        <p:nvCxnSpPr>
          <p:cNvPr id="1246244" name="AutoShape 36"/>
          <p:cNvCxnSpPr>
            <a:cxnSpLocks noChangeShapeType="1"/>
          </p:cNvCxnSpPr>
          <p:nvPr/>
        </p:nvCxnSpPr>
        <p:spPr bwMode="auto">
          <a:xfrm flipH="1">
            <a:off x="6791325" y="2639144"/>
            <a:ext cx="882650" cy="685800"/>
          </a:xfrm>
          <a:prstGeom prst="straightConnector1">
            <a:avLst/>
          </a:prstGeom>
          <a:noFill/>
          <a:ln w="28575">
            <a:solidFill>
              <a:srgbClr val="000000"/>
            </a:solidFill>
            <a:round/>
            <a:headEnd/>
            <a:tailEnd type="triangle" w="lg" len="med"/>
          </a:ln>
          <a:effectLst/>
        </p:spPr>
      </p:cxnSp>
      <p:cxnSp>
        <p:nvCxnSpPr>
          <p:cNvPr id="1246245" name="AutoShape 37"/>
          <p:cNvCxnSpPr>
            <a:cxnSpLocks noChangeShapeType="1"/>
          </p:cNvCxnSpPr>
          <p:nvPr/>
        </p:nvCxnSpPr>
        <p:spPr bwMode="auto">
          <a:xfrm flipH="1" flipV="1">
            <a:off x="6791325" y="2591519"/>
            <a:ext cx="838200" cy="733425"/>
          </a:xfrm>
          <a:prstGeom prst="straightConnector1">
            <a:avLst/>
          </a:prstGeom>
          <a:noFill/>
          <a:ln w="28575">
            <a:solidFill>
              <a:srgbClr val="000000"/>
            </a:solidFill>
            <a:round/>
            <a:headEnd/>
            <a:tailEnd type="triangle" w="lg" len="med"/>
          </a:ln>
          <a:effectLst/>
        </p:spPr>
      </p:cxnSp>
      <p:cxnSp>
        <p:nvCxnSpPr>
          <p:cNvPr id="1246246" name="AutoShape 38"/>
          <p:cNvCxnSpPr>
            <a:cxnSpLocks noChangeShapeType="1"/>
          </p:cNvCxnSpPr>
          <p:nvPr/>
        </p:nvCxnSpPr>
        <p:spPr bwMode="auto">
          <a:xfrm>
            <a:off x="6791325" y="2791544"/>
            <a:ext cx="838200" cy="1981200"/>
          </a:xfrm>
          <a:prstGeom prst="straightConnector1">
            <a:avLst/>
          </a:prstGeom>
          <a:noFill/>
          <a:ln w="28575">
            <a:solidFill>
              <a:srgbClr val="000000"/>
            </a:solidFill>
            <a:round/>
            <a:headEnd type="triangle" w="lg" len="med"/>
            <a:tailEnd type="triangle" w="lg" len="med"/>
          </a:ln>
          <a:effectLst/>
        </p:spPr>
      </p:cxnSp>
      <p:cxnSp>
        <p:nvCxnSpPr>
          <p:cNvPr id="1246247" name="AutoShape 39"/>
          <p:cNvCxnSpPr>
            <a:cxnSpLocks noChangeShapeType="1"/>
          </p:cNvCxnSpPr>
          <p:nvPr/>
        </p:nvCxnSpPr>
        <p:spPr bwMode="auto">
          <a:xfrm>
            <a:off x="6756400" y="4077419"/>
            <a:ext cx="825500" cy="914400"/>
          </a:xfrm>
          <a:prstGeom prst="straightConnector1">
            <a:avLst/>
          </a:prstGeom>
          <a:noFill/>
          <a:ln w="28575">
            <a:solidFill>
              <a:srgbClr val="000000"/>
            </a:solidFill>
            <a:round/>
            <a:headEnd/>
            <a:tailEnd type="triangle" w="lg" len="med"/>
          </a:ln>
          <a:effectLst/>
        </p:spPr>
      </p:cxnSp>
      <p:cxnSp>
        <p:nvCxnSpPr>
          <p:cNvPr id="1246248" name="AutoShape 40"/>
          <p:cNvCxnSpPr>
            <a:cxnSpLocks noChangeShapeType="1"/>
          </p:cNvCxnSpPr>
          <p:nvPr/>
        </p:nvCxnSpPr>
        <p:spPr bwMode="auto">
          <a:xfrm flipH="1">
            <a:off x="6753225" y="4172669"/>
            <a:ext cx="933450" cy="889000"/>
          </a:xfrm>
          <a:prstGeom prst="straightConnector1">
            <a:avLst/>
          </a:prstGeom>
          <a:noFill/>
          <a:ln w="28575">
            <a:solidFill>
              <a:srgbClr val="000000"/>
            </a:solidFill>
            <a:round/>
            <a:headEnd/>
            <a:tailEnd type="triangle" w="lg" len="med"/>
          </a:ln>
          <a:effectLst/>
        </p:spPr>
      </p:cxnSp>
      <p:cxnSp>
        <p:nvCxnSpPr>
          <p:cNvPr id="1246249" name="AutoShape 41"/>
          <p:cNvCxnSpPr>
            <a:cxnSpLocks noChangeShapeType="1"/>
          </p:cNvCxnSpPr>
          <p:nvPr/>
        </p:nvCxnSpPr>
        <p:spPr bwMode="auto">
          <a:xfrm flipH="1">
            <a:off x="6791325" y="3448769"/>
            <a:ext cx="838200" cy="1323975"/>
          </a:xfrm>
          <a:prstGeom prst="straightConnector1">
            <a:avLst/>
          </a:prstGeom>
          <a:noFill/>
          <a:ln w="28575">
            <a:solidFill>
              <a:srgbClr val="000000"/>
            </a:solidFill>
            <a:round/>
            <a:headEnd/>
            <a:tailEnd type="triangle" w="lg" len="med"/>
          </a:ln>
          <a:effectLst/>
        </p:spPr>
      </p:cxnSp>
      <p:cxnSp>
        <p:nvCxnSpPr>
          <p:cNvPr id="1246250" name="AutoShape 42"/>
          <p:cNvCxnSpPr>
            <a:cxnSpLocks noChangeShapeType="1"/>
          </p:cNvCxnSpPr>
          <p:nvPr/>
        </p:nvCxnSpPr>
        <p:spPr bwMode="auto">
          <a:xfrm flipH="1">
            <a:off x="6781800" y="1721569"/>
            <a:ext cx="882650" cy="574675"/>
          </a:xfrm>
          <a:prstGeom prst="straightConnector1">
            <a:avLst/>
          </a:prstGeom>
          <a:noFill/>
          <a:ln w="28575">
            <a:solidFill>
              <a:srgbClr val="000000"/>
            </a:solidFill>
            <a:round/>
            <a:headEnd/>
            <a:tailEnd type="triangle" w="lg" len="med"/>
          </a:ln>
          <a:effectLst/>
        </p:spPr>
      </p:cxnSp>
      <p:cxnSp>
        <p:nvCxnSpPr>
          <p:cNvPr id="1246251" name="AutoShape 43"/>
          <p:cNvCxnSpPr>
            <a:cxnSpLocks noChangeShapeType="1"/>
          </p:cNvCxnSpPr>
          <p:nvPr/>
        </p:nvCxnSpPr>
        <p:spPr bwMode="auto">
          <a:xfrm flipV="1">
            <a:off x="6804025" y="5137869"/>
            <a:ext cx="855663" cy="25400"/>
          </a:xfrm>
          <a:prstGeom prst="straightConnector1">
            <a:avLst/>
          </a:prstGeom>
          <a:noFill/>
          <a:ln w="28575">
            <a:solidFill>
              <a:srgbClr val="000000"/>
            </a:solidFill>
            <a:round/>
            <a:headEnd/>
            <a:tailEnd type="triangle" w="lg" len="med"/>
          </a:ln>
          <a:effectLst/>
        </p:spPr>
      </p:cxnSp>
      <p:sp>
        <p:nvSpPr>
          <p:cNvPr id="1246252" name="Rectangle 44">
            <a:hlinkClick r:id="rId18" action="ppaction://hlinksldjump" tooltip="Work Product BUS 411 - Business Direction"/>
          </p:cNvPr>
          <p:cNvSpPr>
            <a:spLocks noChangeArrowheads="1"/>
          </p:cNvSpPr>
          <p:nvPr/>
        </p:nvSpPr>
        <p:spPr bwMode="auto">
          <a:xfrm>
            <a:off x="395288" y="2723282"/>
            <a:ext cx="1004887" cy="666750"/>
          </a:xfrm>
          <a:prstGeom prst="rect">
            <a:avLst/>
          </a:prstGeom>
          <a:solidFill>
            <a:srgbClr val="FFCC00"/>
          </a:solidFill>
          <a:ln w="38100">
            <a:solidFill>
              <a:schemeClr val="folHlink"/>
            </a:solidFill>
            <a:miter lim="800000"/>
            <a:headEnd/>
            <a:tailEnd/>
          </a:ln>
          <a:effectLst/>
        </p:spPr>
        <p:txBody>
          <a:bodyPr anchor="ctr"/>
          <a:lstStyle/>
          <a:p>
            <a:pPr algn="ctr"/>
            <a:r>
              <a:rPr lang="en-US" altLang="zh-CN" sz="1000" b="1">
                <a:solidFill>
                  <a:srgbClr val="000000"/>
                </a:solidFill>
                <a:ea typeface="宋体" charset="-122"/>
              </a:rPr>
              <a:t>Business Direction</a:t>
            </a:r>
          </a:p>
          <a:p>
            <a:pPr algn="ctr"/>
            <a:r>
              <a:rPr lang="en-US" altLang="zh-CN" sz="1000">
                <a:solidFill>
                  <a:srgbClr val="000000"/>
                </a:solidFill>
                <a:ea typeface="宋体" charset="-122"/>
              </a:rPr>
              <a:t>(BUS 411)</a:t>
            </a:r>
          </a:p>
        </p:txBody>
      </p:sp>
      <p:sp>
        <p:nvSpPr>
          <p:cNvPr id="1246253" name="Rectangle 45">
            <a:hlinkClick r:id="rId19" action="ppaction://hlinksldjump" tooltip="Work Product ORG 001 - Current Organization Description"/>
          </p:cNvPr>
          <p:cNvSpPr>
            <a:spLocks noChangeArrowheads="1"/>
          </p:cNvSpPr>
          <p:nvPr/>
        </p:nvSpPr>
        <p:spPr bwMode="auto">
          <a:xfrm>
            <a:off x="1766888" y="2723282"/>
            <a:ext cx="1004887" cy="666750"/>
          </a:xfrm>
          <a:prstGeom prst="rect">
            <a:avLst/>
          </a:prstGeom>
          <a:solidFill>
            <a:srgbClr val="FFCC00"/>
          </a:solidFill>
          <a:ln w="38100" algn="ctr">
            <a:solidFill>
              <a:schemeClr val="folHlink"/>
            </a:solidFill>
            <a:miter lim="800000"/>
            <a:headEnd/>
            <a:tailEnd/>
          </a:ln>
          <a:effectLst/>
        </p:spPr>
        <p:txBody>
          <a:bodyPr anchor="ctr"/>
          <a:lstStyle/>
          <a:p>
            <a:pPr algn="ctr"/>
            <a:r>
              <a:rPr lang="en-US" altLang="zh-CN" sz="1000" b="1" dirty="0">
                <a:solidFill>
                  <a:srgbClr val="000000"/>
                </a:solidFill>
                <a:ea typeface="宋体" charset="-122"/>
              </a:rPr>
              <a:t>Current Organization Description  </a:t>
            </a:r>
          </a:p>
          <a:p>
            <a:pPr algn="ctr"/>
            <a:r>
              <a:rPr lang="en-US" altLang="zh-CN" sz="1000" dirty="0">
                <a:solidFill>
                  <a:srgbClr val="000000"/>
                </a:solidFill>
                <a:ea typeface="宋体" charset="-122"/>
              </a:rPr>
              <a:t>(ORG 001)</a:t>
            </a:r>
          </a:p>
        </p:txBody>
      </p:sp>
      <p:sp>
        <p:nvSpPr>
          <p:cNvPr id="1246254" name="Rectangle 46">
            <a:hlinkClick r:id="rId20" action="ppaction://hlinksldjump" tooltip="Intranet Technical Environment"/>
          </p:cNvPr>
          <p:cNvSpPr>
            <a:spLocks noChangeArrowheads="1"/>
          </p:cNvSpPr>
          <p:nvPr/>
        </p:nvSpPr>
        <p:spPr bwMode="auto">
          <a:xfrm>
            <a:off x="395288" y="3482107"/>
            <a:ext cx="1004887" cy="666750"/>
          </a:xfrm>
          <a:prstGeom prst="rect">
            <a:avLst/>
          </a:prstGeom>
          <a:solidFill>
            <a:srgbClr val="FFCC00"/>
          </a:solidFill>
          <a:ln w="38100" algn="ctr">
            <a:solidFill>
              <a:schemeClr val="folHlink"/>
            </a:solidFill>
            <a:miter lim="800000"/>
            <a:headEnd/>
            <a:tailEnd/>
          </a:ln>
          <a:effectLst/>
        </p:spPr>
        <p:txBody>
          <a:bodyPr anchor="ctr"/>
          <a:lstStyle/>
          <a:p>
            <a:pPr algn="ctr"/>
            <a:r>
              <a:rPr lang="en-US" altLang="zh-CN" sz="1000" b="1" dirty="0">
                <a:solidFill>
                  <a:srgbClr val="000000"/>
                </a:solidFill>
                <a:ea typeface="宋体" charset="-122"/>
              </a:rPr>
              <a:t>Technical Environment </a:t>
            </a:r>
          </a:p>
          <a:p>
            <a:pPr algn="ctr"/>
            <a:r>
              <a:rPr lang="en-US" altLang="zh-CN" sz="1000" dirty="0">
                <a:solidFill>
                  <a:srgbClr val="000000"/>
                </a:solidFill>
                <a:ea typeface="宋体" charset="-122"/>
              </a:rPr>
              <a:t>(ART 0506)</a:t>
            </a:r>
          </a:p>
        </p:txBody>
      </p:sp>
      <p:sp>
        <p:nvSpPr>
          <p:cNvPr id="1246255" name="Rectangle 47">
            <a:hlinkClick r:id="rId21" action="ppaction://hlinksldjump" tooltip="Work Product ARC 310 - Standards"/>
          </p:cNvPr>
          <p:cNvSpPr>
            <a:spLocks noChangeArrowheads="1"/>
          </p:cNvSpPr>
          <p:nvPr/>
        </p:nvSpPr>
        <p:spPr bwMode="auto">
          <a:xfrm>
            <a:off x="1766888" y="3482107"/>
            <a:ext cx="1004887" cy="666750"/>
          </a:xfrm>
          <a:prstGeom prst="rect">
            <a:avLst/>
          </a:prstGeom>
          <a:solidFill>
            <a:srgbClr val="FFCC00"/>
          </a:solidFill>
          <a:ln w="38100" algn="ctr">
            <a:solidFill>
              <a:schemeClr val="folHlink"/>
            </a:solidFill>
            <a:miter lim="800000"/>
            <a:headEnd/>
            <a:tailEnd/>
          </a:ln>
          <a:effectLst/>
        </p:spPr>
        <p:txBody>
          <a:bodyPr anchor="ctr"/>
          <a:lstStyle/>
          <a:p>
            <a:pPr algn="ctr"/>
            <a:r>
              <a:rPr lang="en-US" altLang="zh-CN" sz="1000" b="1">
                <a:solidFill>
                  <a:srgbClr val="000000"/>
                </a:solidFill>
                <a:ea typeface="宋体" charset="-122"/>
              </a:rPr>
              <a:t>Standards </a:t>
            </a:r>
          </a:p>
          <a:p>
            <a:pPr algn="ctr"/>
            <a:r>
              <a:rPr lang="en-US" altLang="zh-CN" sz="1000">
                <a:solidFill>
                  <a:srgbClr val="000000"/>
                </a:solidFill>
                <a:ea typeface="宋体" charset="-122"/>
              </a:rPr>
              <a:t>(ARC 310)</a:t>
            </a:r>
          </a:p>
        </p:txBody>
      </p:sp>
      <p:cxnSp>
        <p:nvCxnSpPr>
          <p:cNvPr id="1246256" name="AutoShape 48"/>
          <p:cNvCxnSpPr>
            <a:cxnSpLocks noChangeShapeType="1"/>
          </p:cNvCxnSpPr>
          <p:nvPr/>
        </p:nvCxnSpPr>
        <p:spPr bwMode="auto">
          <a:xfrm>
            <a:off x="6172200" y="1915244"/>
            <a:ext cx="9525" cy="247650"/>
          </a:xfrm>
          <a:prstGeom prst="straightConnector1">
            <a:avLst/>
          </a:prstGeom>
          <a:noFill/>
          <a:ln w="28575">
            <a:solidFill>
              <a:srgbClr val="000000"/>
            </a:solidFill>
            <a:round/>
            <a:headEnd/>
            <a:tailEnd type="triangle" w="lg" len="med"/>
          </a:ln>
          <a:effectLst/>
        </p:spPr>
      </p:cxnSp>
      <p:cxnSp>
        <p:nvCxnSpPr>
          <p:cNvPr id="1246257" name="AutoShape 49"/>
          <p:cNvCxnSpPr>
            <a:cxnSpLocks noChangeShapeType="1"/>
          </p:cNvCxnSpPr>
          <p:nvPr/>
        </p:nvCxnSpPr>
        <p:spPr bwMode="auto">
          <a:xfrm>
            <a:off x="6167438" y="2785194"/>
            <a:ext cx="19050" cy="187325"/>
          </a:xfrm>
          <a:prstGeom prst="straightConnector1">
            <a:avLst/>
          </a:prstGeom>
          <a:noFill/>
          <a:ln w="28575">
            <a:solidFill>
              <a:srgbClr val="000000"/>
            </a:solidFill>
            <a:round/>
            <a:headEnd/>
            <a:tailEnd type="triangle" w="lg" len="med"/>
          </a:ln>
          <a:effectLst/>
        </p:spPr>
      </p:cxnSp>
      <p:cxnSp>
        <p:nvCxnSpPr>
          <p:cNvPr id="1246258" name="AutoShape 50"/>
          <p:cNvCxnSpPr>
            <a:cxnSpLocks noChangeShapeType="1"/>
          </p:cNvCxnSpPr>
          <p:nvPr/>
        </p:nvCxnSpPr>
        <p:spPr bwMode="auto">
          <a:xfrm>
            <a:off x="4092575" y="1991444"/>
            <a:ext cx="12700" cy="463550"/>
          </a:xfrm>
          <a:prstGeom prst="straightConnector1">
            <a:avLst/>
          </a:prstGeom>
          <a:noFill/>
          <a:ln w="28575">
            <a:solidFill>
              <a:srgbClr val="000000"/>
            </a:solidFill>
            <a:round/>
            <a:headEnd/>
            <a:tailEnd type="triangle" w="lg" len="med"/>
          </a:ln>
          <a:effectLst/>
        </p:spPr>
      </p:cxnSp>
      <p:cxnSp>
        <p:nvCxnSpPr>
          <p:cNvPr id="1246259" name="AutoShape 51"/>
          <p:cNvCxnSpPr>
            <a:cxnSpLocks noChangeShapeType="1"/>
          </p:cNvCxnSpPr>
          <p:nvPr/>
        </p:nvCxnSpPr>
        <p:spPr bwMode="auto">
          <a:xfrm flipH="1">
            <a:off x="4095750" y="3082057"/>
            <a:ext cx="6350" cy="444500"/>
          </a:xfrm>
          <a:prstGeom prst="straightConnector1">
            <a:avLst/>
          </a:prstGeom>
          <a:noFill/>
          <a:ln w="28575">
            <a:solidFill>
              <a:srgbClr val="000000"/>
            </a:solidFill>
            <a:round/>
            <a:headEnd/>
            <a:tailEnd type="triangle" w="lg" len="med"/>
          </a:ln>
          <a:effectLst/>
        </p:spPr>
      </p:cxnSp>
      <p:cxnSp>
        <p:nvCxnSpPr>
          <p:cNvPr id="1246260" name="AutoShape 52"/>
          <p:cNvCxnSpPr>
            <a:cxnSpLocks noChangeShapeType="1"/>
          </p:cNvCxnSpPr>
          <p:nvPr/>
        </p:nvCxnSpPr>
        <p:spPr bwMode="auto">
          <a:xfrm>
            <a:off x="6167438" y="3642444"/>
            <a:ext cx="19050" cy="187325"/>
          </a:xfrm>
          <a:prstGeom prst="straightConnector1">
            <a:avLst/>
          </a:prstGeom>
          <a:noFill/>
          <a:ln w="28575">
            <a:solidFill>
              <a:srgbClr val="000000"/>
            </a:solidFill>
            <a:round/>
            <a:headEnd/>
            <a:tailEnd type="triangle" w="lg" len="med"/>
          </a:ln>
          <a:effectLst/>
        </p:spPr>
      </p:cxnSp>
      <p:cxnSp>
        <p:nvCxnSpPr>
          <p:cNvPr id="1246261" name="AutoShape 53"/>
          <p:cNvCxnSpPr>
            <a:cxnSpLocks noChangeShapeType="1"/>
          </p:cNvCxnSpPr>
          <p:nvPr/>
        </p:nvCxnSpPr>
        <p:spPr bwMode="auto">
          <a:xfrm>
            <a:off x="6167438" y="4486994"/>
            <a:ext cx="19050" cy="190500"/>
          </a:xfrm>
          <a:prstGeom prst="straightConnector1">
            <a:avLst/>
          </a:prstGeom>
          <a:noFill/>
          <a:ln w="28575">
            <a:solidFill>
              <a:srgbClr val="000000"/>
            </a:solidFill>
            <a:round/>
            <a:headEnd/>
            <a:tailEnd type="triangle" w="lg" len="med"/>
          </a:ln>
          <a:effectLst/>
        </p:spPr>
      </p:cxnSp>
      <p:cxnSp>
        <p:nvCxnSpPr>
          <p:cNvPr id="1246262" name="AutoShape 54"/>
          <p:cNvCxnSpPr>
            <a:cxnSpLocks noChangeShapeType="1"/>
          </p:cNvCxnSpPr>
          <p:nvPr/>
        </p:nvCxnSpPr>
        <p:spPr bwMode="auto">
          <a:xfrm>
            <a:off x="8181975" y="1905719"/>
            <a:ext cx="9525" cy="200025"/>
          </a:xfrm>
          <a:prstGeom prst="straightConnector1">
            <a:avLst/>
          </a:prstGeom>
          <a:noFill/>
          <a:ln w="28575">
            <a:solidFill>
              <a:srgbClr val="000000"/>
            </a:solidFill>
            <a:round/>
            <a:headEnd/>
            <a:tailEnd type="triangle" w="lg" len="med"/>
          </a:ln>
          <a:effectLst/>
        </p:spPr>
      </p:cxnSp>
      <p:cxnSp>
        <p:nvCxnSpPr>
          <p:cNvPr id="1246263" name="AutoShape 55"/>
          <p:cNvCxnSpPr>
            <a:cxnSpLocks noChangeShapeType="1"/>
          </p:cNvCxnSpPr>
          <p:nvPr/>
        </p:nvCxnSpPr>
        <p:spPr bwMode="auto">
          <a:xfrm>
            <a:off x="8191500" y="2756619"/>
            <a:ext cx="19050" cy="187325"/>
          </a:xfrm>
          <a:prstGeom prst="straightConnector1">
            <a:avLst/>
          </a:prstGeom>
          <a:noFill/>
          <a:ln w="28575">
            <a:solidFill>
              <a:srgbClr val="000000"/>
            </a:solidFill>
            <a:round/>
            <a:headEnd/>
            <a:tailEnd type="triangle" w="lg" len="med"/>
          </a:ln>
          <a:effectLst/>
        </p:spPr>
      </p:cxnSp>
      <p:cxnSp>
        <p:nvCxnSpPr>
          <p:cNvPr id="1246264" name="AutoShape 56"/>
          <p:cNvCxnSpPr>
            <a:cxnSpLocks noChangeShapeType="1"/>
          </p:cNvCxnSpPr>
          <p:nvPr/>
        </p:nvCxnSpPr>
        <p:spPr bwMode="auto">
          <a:xfrm>
            <a:off x="8210550" y="3613869"/>
            <a:ext cx="19050" cy="187325"/>
          </a:xfrm>
          <a:prstGeom prst="straightConnector1">
            <a:avLst/>
          </a:prstGeom>
          <a:noFill/>
          <a:ln w="28575">
            <a:solidFill>
              <a:srgbClr val="000000"/>
            </a:solidFill>
            <a:round/>
            <a:headEnd/>
            <a:tailEnd type="triangle" w="lg" len="med"/>
          </a:ln>
          <a:effectLst/>
        </p:spPr>
      </p:cxnSp>
      <p:cxnSp>
        <p:nvCxnSpPr>
          <p:cNvPr id="1246265" name="AutoShape 57"/>
          <p:cNvCxnSpPr>
            <a:cxnSpLocks noChangeShapeType="1"/>
          </p:cNvCxnSpPr>
          <p:nvPr/>
        </p:nvCxnSpPr>
        <p:spPr bwMode="auto">
          <a:xfrm>
            <a:off x="8248650" y="4461594"/>
            <a:ext cx="19050" cy="187325"/>
          </a:xfrm>
          <a:prstGeom prst="straightConnector1">
            <a:avLst/>
          </a:prstGeom>
          <a:noFill/>
          <a:ln w="28575">
            <a:solidFill>
              <a:srgbClr val="000000"/>
            </a:solidFill>
            <a:round/>
            <a:headEnd/>
            <a:tailEnd type="triangle" w="lg" len="med"/>
          </a:ln>
          <a:effectLst/>
        </p:spPr>
      </p:cxnSp>
      <p:sp>
        <p:nvSpPr>
          <p:cNvPr id="1246266" name="Rectangle 58">
            <a:hlinkClick r:id="rId22" action="ppaction://hlinksldjump" tooltip="Intranet Technical Environment"/>
          </p:cNvPr>
          <p:cNvSpPr>
            <a:spLocks noChangeArrowheads="1"/>
          </p:cNvSpPr>
          <p:nvPr/>
        </p:nvSpPr>
        <p:spPr bwMode="auto">
          <a:xfrm>
            <a:off x="1766888" y="4258394"/>
            <a:ext cx="1004887" cy="666750"/>
          </a:xfrm>
          <a:prstGeom prst="rect">
            <a:avLst/>
          </a:prstGeom>
          <a:solidFill>
            <a:srgbClr val="FFCC00"/>
          </a:solidFill>
          <a:ln w="38100" algn="ctr">
            <a:solidFill>
              <a:schemeClr val="folHlink"/>
            </a:solidFill>
            <a:miter lim="800000"/>
            <a:headEnd/>
            <a:tailEnd/>
          </a:ln>
          <a:effectLst/>
        </p:spPr>
        <p:txBody>
          <a:bodyPr anchor="ctr"/>
          <a:lstStyle/>
          <a:p>
            <a:pPr algn="ctr"/>
            <a:r>
              <a:rPr lang="en-US" altLang="zh-CN" sz="1000" b="1">
                <a:solidFill>
                  <a:srgbClr val="000000"/>
                </a:solidFill>
                <a:ea typeface="宋体" charset="-122"/>
              </a:rPr>
              <a:t>Strategic Roadmap </a:t>
            </a:r>
          </a:p>
          <a:p>
            <a:pPr algn="ctr"/>
            <a:r>
              <a:rPr lang="en-US" altLang="zh-CN" sz="1000">
                <a:solidFill>
                  <a:srgbClr val="000000"/>
                </a:solidFill>
                <a:ea typeface="宋体" charset="-122"/>
              </a:rPr>
              <a:t>(BUS 326)</a:t>
            </a:r>
          </a:p>
        </p:txBody>
      </p:sp>
      <p:sp>
        <p:nvSpPr>
          <p:cNvPr id="1246267" name="Rectangle 59">
            <a:hlinkClick r:id="rId23" action="ppaction://hlinksldjump" tooltip="Intranet Technical Environment"/>
          </p:cNvPr>
          <p:cNvSpPr>
            <a:spLocks noChangeArrowheads="1"/>
          </p:cNvSpPr>
          <p:nvPr/>
        </p:nvSpPr>
        <p:spPr bwMode="auto">
          <a:xfrm>
            <a:off x="395288" y="4258394"/>
            <a:ext cx="1004887" cy="666750"/>
          </a:xfrm>
          <a:prstGeom prst="rect">
            <a:avLst/>
          </a:prstGeom>
          <a:solidFill>
            <a:srgbClr val="FFCC00"/>
          </a:solidFill>
          <a:ln w="38100" algn="ctr">
            <a:solidFill>
              <a:schemeClr val="folHlink"/>
            </a:solidFill>
            <a:miter lim="800000"/>
            <a:headEnd/>
            <a:tailEnd/>
          </a:ln>
          <a:effectLst/>
        </p:spPr>
        <p:txBody>
          <a:bodyPr anchor="ctr"/>
          <a:lstStyle/>
          <a:p>
            <a:pPr algn="ctr"/>
            <a:r>
              <a:rPr lang="en-US" altLang="zh-CN" sz="1000" b="1">
                <a:solidFill>
                  <a:srgbClr val="000000"/>
                </a:solidFill>
                <a:ea typeface="宋体" charset="-122"/>
              </a:rPr>
              <a:t>Client Challenge </a:t>
            </a:r>
          </a:p>
          <a:p>
            <a:pPr algn="ctr"/>
            <a:r>
              <a:rPr lang="en-US" altLang="zh-CN" sz="1000">
                <a:solidFill>
                  <a:srgbClr val="000000"/>
                </a:solidFill>
                <a:ea typeface="宋体" charset="-122"/>
              </a:rPr>
              <a:t>(ART 0696)</a:t>
            </a:r>
          </a:p>
        </p:txBody>
      </p:sp>
      <p:sp>
        <p:nvSpPr>
          <p:cNvPr id="62" name="标题 61"/>
          <p:cNvSpPr>
            <a:spLocks noGrp="1"/>
          </p:cNvSpPr>
          <p:nvPr>
            <p:ph type="title"/>
          </p:nvPr>
        </p:nvSpPr>
        <p:spPr/>
        <p:txBody>
          <a:bodyPr/>
          <a:lstStyle/>
          <a:p>
            <a:r>
              <a:rPr lang="en-US" altLang="zh-CN" dirty="0" err="1"/>
              <a:t>TeamSD</a:t>
            </a:r>
            <a:r>
              <a:rPr lang="en-US" altLang="zh-CN" dirty="0"/>
              <a:t> Work Products</a:t>
            </a:r>
            <a:endParaRPr lang="zh-CN" altLang="en-US" dirty="0"/>
          </a:p>
        </p:txBody>
      </p:sp>
    </p:spTree>
    <p:extLst>
      <p:ext uri="{BB962C8B-B14F-4D97-AF65-F5344CB8AC3E}">
        <p14:creationId xmlns:p14="http://schemas.microsoft.com/office/powerpoint/2010/main" val="899529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Project Definition</a:t>
            </a:r>
            <a:endParaRPr lang="zh-CN" altLang="en-US" dirty="0"/>
          </a:p>
        </p:txBody>
      </p:sp>
      <p:sp>
        <p:nvSpPr>
          <p:cNvPr id="5" name="内容占位符 4"/>
          <p:cNvSpPr>
            <a:spLocks noGrp="1"/>
          </p:cNvSpPr>
          <p:nvPr>
            <p:ph idx="1"/>
          </p:nvPr>
        </p:nvSpPr>
        <p:spPr/>
        <p:txBody>
          <a:bodyPr/>
          <a:lstStyle/>
          <a:p>
            <a:pPr lvl="0"/>
            <a:r>
              <a:rPr lang="en-US" altLang="zh-CN" dirty="0"/>
              <a:t>Project Objectives</a:t>
            </a:r>
          </a:p>
          <a:p>
            <a:pPr lvl="1"/>
            <a:r>
              <a:rPr lang="zh-CN" altLang="zh-CN" dirty="0"/>
              <a:t>建设人口基础信息交换流程和共享指标体系，建立人口信息共享和应用的长效机制</a:t>
            </a:r>
          </a:p>
          <a:p>
            <a:pPr lvl="1"/>
            <a:r>
              <a:rPr lang="zh-CN" altLang="zh-CN" dirty="0"/>
              <a:t>开展人口信息资源综合应用，充分发挥政务信息化工程与政务信息资源的综合效益</a:t>
            </a:r>
          </a:p>
          <a:p>
            <a:pPr lvl="1"/>
            <a:r>
              <a:rPr lang="zh-CN" altLang="zh-CN" dirty="0"/>
              <a:t>提供人口信息宏观决策分析，为人口发展决策和研究提供技术支持和指导</a:t>
            </a:r>
          </a:p>
          <a:p>
            <a:pPr lvl="1"/>
            <a:r>
              <a:rPr lang="zh-CN" altLang="zh-CN" dirty="0"/>
              <a:t>提供面向公众人口信息服务，最大程度地满足和服务区域内公众需求快速增长的要求</a:t>
            </a:r>
          </a:p>
          <a:p>
            <a:pPr lvl="1"/>
            <a:r>
              <a:rPr lang="zh-CN" altLang="zh-CN" dirty="0"/>
              <a:t>支撑社会信用体系建设，持续推动社会信用体系建设</a:t>
            </a:r>
            <a:endParaRPr lang="en-US" altLang="zh-CN" dirty="0"/>
          </a:p>
          <a:p>
            <a:pPr lvl="1"/>
            <a:endParaRPr lang="en-US" altLang="zh-CN" dirty="0"/>
          </a:p>
          <a:p>
            <a:pPr lvl="0"/>
            <a:r>
              <a:rPr lang="en-US" altLang="zh-CN" dirty="0"/>
              <a:t>Project Scope</a:t>
            </a:r>
          </a:p>
          <a:p>
            <a:pPr lvl="1"/>
            <a:r>
              <a:rPr lang="zh-CN" altLang="en-US" dirty="0"/>
              <a:t>网络硬件设施建设</a:t>
            </a:r>
            <a:endParaRPr lang="en-US" altLang="zh-CN" dirty="0"/>
          </a:p>
          <a:p>
            <a:pPr lvl="1"/>
            <a:r>
              <a:rPr lang="zh-CN" altLang="zh-CN" dirty="0"/>
              <a:t>数据交换平台建设</a:t>
            </a:r>
            <a:endParaRPr lang="en-US" altLang="zh-CN" dirty="0"/>
          </a:p>
          <a:p>
            <a:pPr lvl="1"/>
            <a:r>
              <a:rPr lang="zh-CN" altLang="zh-CN" dirty="0"/>
              <a:t>数据整合系统建设</a:t>
            </a:r>
            <a:endParaRPr lang="en-US" altLang="zh-CN" dirty="0"/>
          </a:p>
          <a:p>
            <a:pPr lvl="1"/>
            <a:r>
              <a:rPr lang="zh-CN" altLang="zh-CN" dirty="0"/>
              <a:t>共享应用功能建设</a:t>
            </a:r>
            <a:endParaRPr lang="en-US" altLang="zh-CN" dirty="0"/>
          </a:p>
          <a:p>
            <a:pPr lvl="1"/>
            <a:r>
              <a:rPr lang="zh-CN" altLang="zh-CN" dirty="0"/>
              <a:t>接口规范标准建设</a:t>
            </a:r>
            <a:endParaRPr lang="en-US" altLang="zh-CN" dirty="0"/>
          </a:p>
          <a:p>
            <a:pPr lvl="1"/>
            <a:r>
              <a:rPr lang="zh-CN" altLang="zh-CN" dirty="0"/>
              <a:t>运维管理体系建设</a:t>
            </a:r>
            <a:endParaRPr lang="en-US" altLang="zh-CN" dirty="0"/>
          </a:p>
          <a:p>
            <a:pPr lvl="1"/>
            <a:r>
              <a:rPr lang="zh-CN" altLang="zh-CN" dirty="0"/>
              <a:t>安全管理体系建设</a:t>
            </a:r>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ENG 343</a:t>
            </a:r>
          </a:p>
          <a:p>
            <a:pPr>
              <a:lnSpc>
                <a:spcPct val="85000"/>
              </a:lnSpc>
              <a:spcBef>
                <a:spcPct val="0"/>
              </a:spcBef>
            </a:pPr>
            <a:r>
              <a:rPr lang="en-US" altLang="zh-CN" sz="1200" dirty="0"/>
              <a:t>Project Definition</a:t>
            </a:r>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728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Project Definition (Cont.)</a:t>
            </a:r>
            <a:endParaRPr lang="zh-CN" altLang="en-US" dirty="0"/>
          </a:p>
        </p:txBody>
      </p:sp>
      <p:sp>
        <p:nvSpPr>
          <p:cNvPr id="3" name="内容占位符 2"/>
          <p:cNvSpPr>
            <a:spLocks noGrp="1"/>
          </p:cNvSpPr>
          <p:nvPr>
            <p:ph idx="1"/>
          </p:nvPr>
        </p:nvSpPr>
        <p:spPr>
          <a:xfrm>
            <a:off x="179512" y="1340768"/>
            <a:ext cx="8686800" cy="5135563"/>
          </a:xfrm>
        </p:spPr>
        <p:txBody>
          <a:bodyPr/>
          <a:lstStyle/>
          <a:p>
            <a:r>
              <a:rPr lang="en-US" altLang="zh-CN" dirty="0"/>
              <a:t>Overall Approach Principle</a:t>
            </a:r>
          </a:p>
          <a:p>
            <a:pPr lvl="1"/>
            <a:r>
              <a:rPr lang="zh-CN" altLang="zh-CN" b="1" dirty="0"/>
              <a:t>部门共建，利益共享原则。</a:t>
            </a:r>
            <a:r>
              <a:rPr lang="zh-CN" altLang="zh-CN" dirty="0"/>
              <a:t>人口基础信息库是全市各相关部门共同建设的一个信息共享平台，各部门既是建设的参与者，也是建设成果的分享者。各部门只有把人口基础信息库当成自己的事情来办，共同努力把系统建设好，才能充分共享建设成果。</a:t>
            </a:r>
          </a:p>
          <a:p>
            <a:pPr lvl="1"/>
            <a:r>
              <a:rPr lang="zh-CN" altLang="zh-CN" b="1" dirty="0"/>
              <a:t>立足开放，最大效用原则。</a:t>
            </a:r>
            <a:r>
              <a:rPr lang="zh-CN" altLang="zh-CN" dirty="0"/>
              <a:t>人口基础信息库的基础信息主要来源于各部门。因此，各部门应当树立“我为人人、人人为我”的思想，打破部门壁垒，消除信息孤岛，尽可能多地提供信息资源，同时也尽可能多地分享其他部门的资源，使项目建设的整体效益最大化。</a:t>
            </a:r>
          </a:p>
          <a:p>
            <a:pPr lvl="1"/>
            <a:r>
              <a:rPr lang="zh-CN" altLang="zh-CN" b="1" dirty="0"/>
              <a:t>条块结合、优势互补原则。</a:t>
            </a:r>
            <a:r>
              <a:rPr lang="zh-CN" altLang="zh-CN" dirty="0"/>
              <a:t>人口基础信息库的基础信息来源还涉及到县区。为了保障数据的鲜活，加强数据的维护，根据我市实际情况，大部分信息都能通过各部门汇聚到市级，所以这些信息来源于条线更合理；而像园区等地区的一部分条线部门是与市本级平行的，其业务数据独立，类似这部分信息来源于属地块上更便捷，因此部分有条件的地区可以在统一规划的基础上，以块为主汇聚数据后向市级维护更新数据。</a:t>
            </a:r>
          </a:p>
          <a:p>
            <a:pPr lvl="1"/>
            <a:r>
              <a:rPr lang="zh-CN" altLang="zh-CN" b="1" dirty="0"/>
              <a:t>两级建库，差别应用原则。</a:t>
            </a:r>
            <a:r>
              <a:rPr lang="zh-CN" altLang="zh-CN" dirty="0"/>
              <a:t>人口基础信息库在市级统一建库、统一应用的大前提下开展建设，有条件和需求的县区可以在统一规划和符合安全标准的基础上，建设本地实体的人口库，差别化地开展本地个性应用。</a:t>
            </a:r>
          </a:p>
          <a:p>
            <a:pPr lvl="1"/>
            <a:r>
              <a:rPr lang="zh-CN" altLang="zh-CN" b="1" dirty="0"/>
              <a:t>建章立制，保障安全原则。</a:t>
            </a:r>
            <a:r>
              <a:rPr lang="zh-CN" altLang="zh-CN" dirty="0"/>
              <a:t>人口基础信息库的建设和应用中，安全始终是第一位的。一方面在规划和建设过程中必须重点强化安全措施和手段，形成一整套周密严格的安全管理制度和规范，另一方面各部门在应用中也要严格遵守制度规范，加强安全管理，共同保障共享信息的安全。</a:t>
            </a:r>
            <a:r>
              <a:rPr lang="zh-CN" altLang="en-US" sz="2000" dirty="0"/>
              <a:t> </a:t>
            </a:r>
            <a:endParaRPr lang="en-US" altLang="zh-CN" sz="2000" dirty="0"/>
          </a:p>
          <a:p>
            <a:pPr lvl="1"/>
            <a:endParaRPr lang="en-US" altLang="zh-CN" sz="1200"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ENG 343</a:t>
            </a:r>
          </a:p>
          <a:p>
            <a:pPr>
              <a:lnSpc>
                <a:spcPct val="85000"/>
              </a:lnSpc>
              <a:spcBef>
                <a:spcPct val="0"/>
              </a:spcBef>
            </a:pPr>
            <a:r>
              <a:rPr lang="en-US" altLang="zh-CN" sz="1200" dirty="0"/>
              <a:t>Project Definition</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375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Position (Project) Diagram</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ENG 343</a:t>
            </a:r>
          </a:p>
          <a:p>
            <a:pPr>
              <a:lnSpc>
                <a:spcPct val="85000"/>
              </a:lnSpc>
              <a:spcBef>
                <a:spcPct val="0"/>
              </a:spcBef>
            </a:pPr>
            <a:r>
              <a:rPr lang="en-US" altLang="zh-CN" sz="1200" dirty="0"/>
              <a:t>Project Definition</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30338"/>
            <a:ext cx="8833710" cy="487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905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620688"/>
            <a:ext cx="5676616" cy="619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en-US" altLang="zh-CN" dirty="0"/>
              <a:t>Actors</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0509</a:t>
            </a:r>
          </a:p>
          <a:p>
            <a:pPr>
              <a:lnSpc>
                <a:spcPct val="85000"/>
              </a:lnSpc>
              <a:spcBef>
                <a:spcPct val="0"/>
              </a:spcBef>
            </a:pPr>
            <a:r>
              <a:rPr lang="en-US" altLang="zh-CN" sz="1200" dirty="0"/>
              <a:t>Actor</a:t>
            </a:r>
          </a:p>
        </p:txBody>
      </p:sp>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023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System Context Diagram – System Boundary</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0651 System Context</a:t>
            </a:r>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25" y="1336253"/>
            <a:ext cx="739457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1479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System Context Diagram – Project Boundary</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0651 System Context</a:t>
            </a:r>
          </a:p>
        </p:txBody>
      </p:sp>
      <p:pic>
        <p:nvPicPr>
          <p:cNvPr id="184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229" y="1340768"/>
            <a:ext cx="739457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021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Subject Area – Subject Area View</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APP 408</a:t>
            </a:r>
          </a:p>
          <a:p>
            <a:pPr>
              <a:lnSpc>
                <a:spcPct val="85000"/>
              </a:lnSpc>
              <a:spcBef>
                <a:spcPct val="0"/>
              </a:spcBef>
            </a:pPr>
            <a:r>
              <a:rPr lang="en-US" altLang="zh-CN" sz="1200" dirty="0"/>
              <a:t>Subject Area Model</a:t>
            </a:r>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06975"/>
            <a:ext cx="5016326" cy="541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058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Concept Data Model</a:t>
            </a:r>
            <a:endParaRPr lang="zh-CN" altLang="en-US" dirty="0"/>
          </a:p>
        </p:txBody>
      </p:sp>
      <p:sp>
        <p:nvSpPr>
          <p:cNvPr id="5"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APP 408</a:t>
            </a:r>
          </a:p>
          <a:p>
            <a:pPr>
              <a:lnSpc>
                <a:spcPct val="85000"/>
              </a:lnSpc>
              <a:spcBef>
                <a:spcPct val="0"/>
              </a:spcBef>
            </a:pPr>
            <a:r>
              <a:rPr lang="en-US" altLang="zh-CN" sz="1200" dirty="0"/>
              <a:t>Subject Area Model</a:t>
            </a: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628800"/>
            <a:ext cx="4482432" cy="392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876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Concept Data Model (Cont.)</a:t>
            </a:r>
            <a:endParaRPr lang="zh-CN" altLang="en-US" dirty="0"/>
          </a:p>
        </p:txBody>
      </p:sp>
      <p:sp>
        <p:nvSpPr>
          <p:cNvPr id="5"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APP 408</a:t>
            </a:r>
          </a:p>
          <a:p>
            <a:pPr>
              <a:lnSpc>
                <a:spcPct val="85000"/>
              </a:lnSpc>
              <a:spcBef>
                <a:spcPct val="0"/>
              </a:spcBef>
            </a:pPr>
            <a:r>
              <a:rPr lang="en-US" altLang="zh-CN" sz="1200" dirty="0"/>
              <a:t>Subject Area Model</a:t>
            </a: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98322"/>
            <a:ext cx="72009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069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590" y="1124744"/>
            <a:ext cx="8661598" cy="538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en-US" altLang="zh-CN" dirty="0"/>
              <a:t>Data Model – Core</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APP 408</a:t>
            </a:r>
          </a:p>
          <a:p>
            <a:pPr>
              <a:lnSpc>
                <a:spcPct val="85000"/>
              </a:lnSpc>
              <a:spcBef>
                <a:spcPct val="0"/>
              </a:spcBef>
            </a:pPr>
            <a:r>
              <a:rPr lang="en-US" altLang="zh-CN" sz="1200" dirty="0"/>
              <a:t>Subject Area Model</a:t>
            </a:r>
          </a:p>
        </p:txBody>
      </p:sp>
      <p:pic>
        <p:nvPicPr>
          <p:cNvPr id="5" name="Picture 5">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159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Vision</a:t>
            </a:r>
            <a:endParaRPr lang="zh-CN" altLang="en-US" dirty="0"/>
          </a:p>
        </p:txBody>
      </p:sp>
      <p:sp>
        <p:nvSpPr>
          <p:cNvPr id="3" name="内容占位符 2"/>
          <p:cNvSpPr>
            <a:spLocks noGrp="1"/>
          </p:cNvSpPr>
          <p:nvPr>
            <p:ph idx="1"/>
          </p:nvPr>
        </p:nvSpPr>
        <p:spPr>
          <a:xfrm>
            <a:off x="182563" y="1219200"/>
            <a:ext cx="8686800" cy="5135563"/>
          </a:xfrm>
        </p:spPr>
        <p:txBody>
          <a:bodyPr/>
          <a:lstStyle/>
          <a:p>
            <a:r>
              <a:rPr lang="zh-CN" altLang="zh-CN" dirty="0"/>
              <a:t>人口信息是国家重要的基础信息，人口基础数据库作为国家信息化战略规划中的四大基础数据库之一，在促进国家经济和社会发展中将发挥重要的基础信息支撑作用。对劳动就业、社会保障、税收征管、信用体系、计划生育、人口普查、打击犯罪等都具有重要的意义。</a:t>
            </a:r>
            <a:endParaRPr lang="en-US" altLang="zh-CN" dirty="0"/>
          </a:p>
          <a:p>
            <a:pPr lvl="0"/>
            <a:r>
              <a:rPr lang="en-US" altLang="zh-CN" dirty="0"/>
              <a:t>XX</a:t>
            </a:r>
            <a:r>
              <a:rPr lang="zh-CN" altLang="zh-CN" dirty="0"/>
              <a:t>市人口基础信息库的建设是一项基础性的民生工程，可以满足</a:t>
            </a:r>
            <a:r>
              <a:rPr lang="en-US" altLang="zh-CN" dirty="0"/>
              <a:t>XX</a:t>
            </a:r>
            <a:r>
              <a:rPr lang="zh-CN" altLang="zh-CN" dirty="0"/>
              <a:t>社会综合管理中各政府部门的复合应用需求，将为社会管理创新提供强大的动力，并能为“智慧</a:t>
            </a:r>
            <a:r>
              <a:rPr lang="en-US" altLang="zh-CN" dirty="0"/>
              <a:t>XX</a:t>
            </a:r>
            <a:r>
              <a:rPr lang="zh-CN" altLang="zh-CN" dirty="0"/>
              <a:t>”建设打下坚实的基础。</a:t>
            </a:r>
          </a:p>
          <a:p>
            <a:pPr lvl="0"/>
            <a:r>
              <a:rPr lang="zh-CN" altLang="zh-CN" dirty="0"/>
              <a:t>人口基础信息库项目的建设目标是：按照全市政务信息化总体规划，结合本市国民经济和社会信息化发展对人口信息的需求，依托电子政务网络和配套的信息安全保障体系，整合各部门的人口基础信息，建立以居民身份标识码为唯一标识的全市综合性人口基础信息数据库。</a:t>
            </a:r>
          </a:p>
          <a:p>
            <a:pPr lvl="0"/>
            <a:r>
              <a:rPr lang="zh-CN" altLang="zh-CN" dirty="0"/>
              <a:t>通过不断完善人口基础信息库标准规范和流程机制，形成集各类人口基础信息采集、处理、更新、交换、服务为一体的规范化运行管理服务体系，保证全市人口基础信息数据来源的唯一性和实时可靠性，实现部门之间人口基础信息的交换共享，有效推进跨部门业务协同</a:t>
            </a:r>
          </a:p>
          <a:p>
            <a:r>
              <a:rPr lang="zh-CN" altLang="zh-CN" dirty="0"/>
              <a:t>面向政府和社会提供信息查询、核查比对、共享协同、统计分析、决策支持及其他综合应用功能，为各级政府和相关部门开展社会管理和公共服务提供综合性的人口信息支撑保障</a:t>
            </a:r>
            <a:endParaRPr lang="en-US" altLang="zh-CN" dirty="0"/>
          </a:p>
        </p:txBody>
      </p:sp>
      <p:sp>
        <p:nvSpPr>
          <p:cNvPr id="8"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BUS 411</a:t>
            </a:r>
          </a:p>
          <a:p>
            <a:pPr>
              <a:lnSpc>
                <a:spcPct val="85000"/>
              </a:lnSpc>
              <a:spcBef>
                <a:spcPct val="0"/>
              </a:spcBef>
            </a:pPr>
            <a:r>
              <a:rPr lang="en-US" altLang="zh-CN" sz="1200" dirty="0"/>
              <a:t>Business Direction</a:t>
            </a:r>
          </a:p>
        </p:txBody>
      </p:sp>
      <p:sp>
        <p:nvSpPr>
          <p:cNvPr id="4" name="TextBox 3"/>
          <p:cNvSpPr txBox="1"/>
          <p:nvPr/>
        </p:nvSpPr>
        <p:spPr>
          <a:xfrm>
            <a:off x="2483768" y="2276872"/>
            <a:ext cx="184731" cy="369332"/>
          </a:xfrm>
          <a:prstGeom prst="rect">
            <a:avLst/>
          </a:prstGeom>
          <a:noFill/>
        </p:spPr>
        <p:txBody>
          <a:bodyPr wrap="none" rtlCol="0">
            <a:spAutoFit/>
          </a:bodyPr>
          <a:lstStyle/>
          <a:p>
            <a:endParaRPr lang="zh-CN" altLang="en-US" dirty="0"/>
          </a:p>
        </p:txBody>
      </p:sp>
      <p:pic>
        <p:nvPicPr>
          <p:cNvPr id="9"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666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Data Model – Authorization</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APP 408</a:t>
            </a:r>
          </a:p>
          <a:p>
            <a:pPr>
              <a:lnSpc>
                <a:spcPct val="85000"/>
              </a:lnSpc>
              <a:spcBef>
                <a:spcPct val="0"/>
              </a:spcBef>
            </a:pPr>
            <a:r>
              <a:rPr lang="en-US" altLang="zh-CN" sz="1200" dirty="0"/>
              <a:t>Subject Area Model</a:t>
            </a: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966762"/>
            <a:ext cx="6690361" cy="581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858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Data Model – Overview</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APP 408</a:t>
            </a:r>
          </a:p>
          <a:p>
            <a:pPr>
              <a:lnSpc>
                <a:spcPct val="85000"/>
              </a:lnSpc>
              <a:spcBef>
                <a:spcPct val="0"/>
              </a:spcBef>
            </a:pPr>
            <a:r>
              <a:rPr lang="en-US" altLang="zh-CN" sz="1200" dirty="0"/>
              <a:t>Subject Area Model</a:t>
            </a:r>
          </a:p>
        </p:txBody>
      </p:sp>
      <p:pic>
        <p:nvPicPr>
          <p:cNvPr id="921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499" y="1412776"/>
            <a:ext cx="7237413" cy="486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396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Diagram</a:t>
            </a:r>
            <a:endParaRPr lang="zh-CN" altLang="en-US" dirty="0"/>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938" y="1116319"/>
            <a:ext cx="885825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0508</a:t>
            </a:r>
          </a:p>
          <a:p>
            <a:pPr>
              <a:lnSpc>
                <a:spcPct val="85000"/>
              </a:lnSpc>
              <a:spcBef>
                <a:spcPct val="0"/>
              </a:spcBef>
            </a:pPr>
            <a:r>
              <a:rPr lang="en-US" altLang="zh-CN" sz="1200" dirty="0"/>
              <a:t>Use Case Model</a:t>
            </a:r>
          </a:p>
        </p:txBody>
      </p:sp>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590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5"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3485010510"/>
              </p:ext>
            </p:extLst>
          </p:nvPr>
        </p:nvGraphicFramePr>
        <p:xfrm>
          <a:off x="611560" y="1556792"/>
          <a:ext cx="7992887" cy="4632960"/>
        </p:xfrm>
        <a:graphic>
          <a:graphicData uri="http://schemas.openxmlformats.org/drawingml/2006/table">
            <a:tbl>
              <a:tblPr firstRow="1" firstCol="1" bandRow="1">
                <a:tableStyleId>{5940675A-B579-460E-94D1-54222C63F5DA}</a:tableStyleId>
              </a:tblPr>
              <a:tblGrid>
                <a:gridCol w="1406156">
                  <a:extLst>
                    <a:ext uri="{9D8B030D-6E8A-4147-A177-3AD203B41FA5}">
                      <a16:colId xmlns:a16="http://schemas.microsoft.com/office/drawing/2014/main" val="20000"/>
                    </a:ext>
                  </a:extLst>
                </a:gridCol>
                <a:gridCol w="5207548">
                  <a:extLst>
                    <a:ext uri="{9D8B030D-6E8A-4147-A177-3AD203B41FA5}">
                      <a16:colId xmlns:a16="http://schemas.microsoft.com/office/drawing/2014/main" val="20001"/>
                    </a:ext>
                  </a:extLst>
                </a:gridCol>
                <a:gridCol w="534422">
                  <a:extLst>
                    <a:ext uri="{9D8B030D-6E8A-4147-A177-3AD203B41FA5}">
                      <a16:colId xmlns:a16="http://schemas.microsoft.com/office/drawing/2014/main" val="20002"/>
                    </a:ext>
                  </a:extLst>
                </a:gridCol>
                <a:gridCol w="844761">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身份证验证</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UC_101</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根据身份证号码、姓名为输入条件，系统返回相关的验证结果，以此来确认公民身份的真实性或提供信息的正确与否</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市民</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a:effectLst/>
                          <a:latin typeface="宋体" pitchFamily="2" charset="-122"/>
                          <a:ea typeface="宋体" pitchFamily="2" charset="-122"/>
                        </a:rPr>
                        <a:t>输入：</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身份证号码、姓名</a:t>
                      </a:r>
                    </a:p>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endParaRPr>
                    </a:p>
                    <a:p>
                      <a:pPr algn="just">
                        <a:spcAft>
                          <a:spcPts val="0"/>
                        </a:spcAft>
                      </a:pPr>
                      <a:r>
                        <a:rPr lang="zh-CN" sz="1600" u="sng" kern="100" cap="small" spc="25">
                          <a:effectLst/>
                          <a:latin typeface="宋体" pitchFamily="2" charset="-122"/>
                          <a:ea typeface="宋体" pitchFamily="2" charset="-122"/>
                        </a:rPr>
                        <a:t>输出：</a:t>
                      </a:r>
                      <a:endParaRPr lang="zh-CN" sz="1600" kern="100">
                        <a:effectLst/>
                        <a:latin typeface="宋体" pitchFamily="2" charset="-122"/>
                        <a:ea typeface="宋体" pitchFamily="2" charset="-122"/>
                      </a:endParaRPr>
                    </a:p>
                    <a:p>
                      <a:pPr algn="just">
                        <a:spcAft>
                          <a:spcPts val="0"/>
                        </a:spcAft>
                      </a:pPr>
                      <a:r>
                        <a:rPr lang="en-US" sz="1600" kern="100">
                          <a:effectLst/>
                          <a:latin typeface="宋体" pitchFamily="2" charset="-122"/>
                          <a:ea typeface="宋体" pitchFamily="2" charset="-122"/>
                        </a:rPr>
                        <a:t>True</a:t>
                      </a:r>
                      <a:r>
                        <a:rPr lang="zh-CN" sz="1600" kern="100">
                          <a:effectLst/>
                          <a:latin typeface="宋体" pitchFamily="2" charset="-122"/>
                          <a:ea typeface="宋体" pitchFamily="2" charset="-122"/>
                        </a:rPr>
                        <a:t>或</a:t>
                      </a:r>
                      <a:r>
                        <a:rPr lang="en-US" sz="1600" kern="100">
                          <a:effectLst/>
                          <a:latin typeface="宋体" pitchFamily="2" charset="-122"/>
                          <a:ea typeface="宋体" pitchFamily="2" charset="-122"/>
                        </a:rPr>
                        <a:t>False</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mj-lt"/>
                        <a:buAutoNum type="arabicParenR"/>
                      </a:pPr>
                      <a:r>
                        <a:rPr lang="zh-CN" sz="1600" kern="100">
                          <a:effectLst/>
                          <a:latin typeface="宋体" pitchFamily="2" charset="-122"/>
                          <a:ea typeface="宋体" pitchFamily="2" charset="-122"/>
                        </a:rPr>
                        <a:t>查无此人，返回</a:t>
                      </a:r>
                      <a:r>
                        <a:rPr lang="en-US" sz="1600" kern="100">
                          <a:effectLst/>
                          <a:latin typeface="宋体" pitchFamily="2" charset="-122"/>
                          <a:ea typeface="宋体" pitchFamily="2" charset="-122"/>
                        </a:rPr>
                        <a:t>False</a:t>
                      </a:r>
                      <a:endParaRPr lang="zh-CN" sz="1600" kern="100">
                        <a:effectLst/>
                        <a:latin typeface="宋体" pitchFamily="2" charset="-122"/>
                        <a:ea typeface="宋体" pitchFamily="2" charset="-122"/>
                      </a:endParaRPr>
                    </a:p>
                    <a:p>
                      <a:pPr marL="342900" lvl="0" indent="-342900" algn="just">
                        <a:spcAft>
                          <a:spcPts val="0"/>
                        </a:spcAft>
                        <a:buFont typeface="+mj-lt"/>
                        <a:buAutoNum type="arabicParenR"/>
                      </a:pPr>
                      <a:r>
                        <a:rPr lang="zh-CN" sz="1600" kern="100">
                          <a:effectLst/>
                          <a:latin typeface="宋体" pitchFamily="2" charset="-122"/>
                          <a:ea typeface="宋体" pitchFamily="2" charset="-122"/>
                        </a:rPr>
                        <a:t>无权查阅，返回错误（被查者在红名单中）</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市民对其它人的身份证真实性验证（如：雇主</a:t>
                      </a:r>
                      <a:r>
                        <a:rPr lang="en-US" sz="1600" kern="100">
                          <a:effectLst/>
                          <a:latin typeface="宋体" pitchFamily="2" charset="-122"/>
                          <a:ea typeface="宋体" pitchFamily="2" charset="-122"/>
                        </a:rPr>
                        <a:t>vs</a:t>
                      </a:r>
                      <a:r>
                        <a:rPr lang="zh-CN" sz="1600" kern="100">
                          <a:effectLst/>
                          <a:latin typeface="宋体" pitchFamily="2" charset="-122"/>
                          <a:ea typeface="宋体" pitchFamily="2" charset="-122"/>
                        </a:rPr>
                        <a:t>保姆、房主</a:t>
                      </a:r>
                      <a:r>
                        <a:rPr lang="en-US" sz="1600" kern="100">
                          <a:effectLst/>
                          <a:latin typeface="宋体" pitchFamily="2" charset="-122"/>
                          <a:ea typeface="宋体" pitchFamily="2" charset="-122"/>
                        </a:rPr>
                        <a:t>vs</a:t>
                      </a:r>
                      <a:r>
                        <a:rPr lang="zh-CN" sz="1600" kern="100">
                          <a:effectLst/>
                          <a:latin typeface="宋体" pitchFamily="2" charset="-122"/>
                          <a:ea typeface="宋体" pitchFamily="2" charset="-122"/>
                        </a:rPr>
                        <a:t>租客，契约双方）</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对互联网服务，匿名</a:t>
                      </a:r>
                    </a:p>
                    <a:p>
                      <a:pPr algn="just">
                        <a:spcAft>
                          <a:spcPts val="0"/>
                        </a:spcAft>
                      </a:pPr>
                      <a:r>
                        <a:rPr lang="zh-CN" sz="1600" kern="100" dirty="0">
                          <a:effectLst/>
                          <a:latin typeface="宋体" pitchFamily="2" charset="-122"/>
                          <a:ea typeface="宋体" pitchFamily="2" charset="-122"/>
                        </a:rPr>
                        <a:t>一期考虑在互联网站（中国</a:t>
                      </a:r>
                      <a:r>
                        <a:rPr lang="en-US" altLang="zh-CN" sz="1600" kern="100" dirty="0">
                          <a:effectLst/>
                          <a:latin typeface="宋体" pitchFamily="2" charset="-122"/>
                          <a:ea typeface="宋体" pitchFamily="2" charset="-122"/>
                        </a:rPr>
                        <a:t>XX</a:t>
                      </a:r>
                      <a:r>
                        <a:rPr lang="zh-CN" sz="1600" kern="100" dirty="0">
                          <a:effectLst/>
                          <a:latin typeface="宋体" pitchFamily="2" charset="-122"/>
                          <a:ea typeface="宋体" pitchFamily="2" charset="-122"/>
                        </a:rPr>
                        <a:t>）中提供人机操作界面，在人口库中提供</a:t>
                      </a:r>
                      <a:r>
                        <a:rPr lang="en-US" sz="1600" kern="100" dirty="0">
                          <a:effectLst/>
                          <a:latin typeface="宋体" pitchFamily="2" charset="-122"/>
                          <a:ea typeface="宋体" pitchFamily="2" charset="-122"/>
                        </a:rPr>
                        <a:t>Web Service</a:t>
                      </a:r>
                      <a:r>
                        <a:rPr lang="zh-CN" sz="1600" kern="100" dirty="0">
                          <a:effectLst/>
                          <a:latin typeface="宋体" pitchFamily="2" charset="-122"/>
                          <a:ea typeface="宋体" pitchFamily="2" charset="-122"/>
                        </a:rPr>
                        <a:t>服务</a:t>
                      </a:r>
                    </a:p>
                    <a:p>
                      <a:pPr algn="just">
                        <a:spcAft>
                          <a:spcPts val="0"/>
                        </a:spcAft>
                      </a:pPr>
                      <a:r>
                        <a:rPr lang="zh-CN" sz="1600" kern="100" dirty="0">
                          <a:effectLst/>
                          <a:latin typeface="宋体" pitchFamily="2" charset="-122"/>
                          <a:ea typeface="宋体" pitchFamily="2" charset="-122"/>
                        </a:rPr>
                        <a:t>只支持单条操作</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6"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736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351861893"/>
              </p:ext>
            </p:extLst>
          </p:nvPr>
        </p:nvGraphicFramePr>
        <p:xfrm>
          <a:off x="467544" y="1484784"/>
          <a:ext cx="8352927" cy="4876800"/>
        </p:xfrm>
        <a:graphic>
          <a:graphicData uri="http://schemas.openxmlformats.org/drawingml/2006/table">
            <a:tbl>
              <a:tblPr firstRow="1" firstCol="1" bandRow="1">
                <a:tableStyleId>{5940675A-B579-460E-94D1-54222C63F5DA}</a:tableStyleId>
              </a:tblPr>
              <a:tblGrid>
                <a:gridCol w="1440160">
                  <a:extLst>
                    <a:ext uri="{9D8B030D-6E8A-4147-A177-3AD203B41FA5}">
                      <a16:colId xmlns:a16="http://schemas.microsoft.com/office/drawing/2014/main" val="20000"/>
                    </a:ext>
                  </a:extLst>
                </a:gridCol>
                <a:gridCol w="5471459">
                  <a:extLst>
                    <a:ext uri="{9D8B030D-6E8A-4147-A177-3AD203B41FA5}">
                      <a16:colId xmlns:a16="http://schemas.microsoft.com/office/drawing/2014/main" val="20001"/>
                    </a:ext>
                  </a:extLst>
                </a:gridCol>
                <a:gridCol w="558494">
                  <a:extLst>
                    <a:ext uri="{9D8B030D-6E8A-4147-A177-3AD203B41FA5}">
                      <a16:colId xmlns:a16="http://schemas.microsoft.com/office/drawing/2014/main" val="20002"/>
                    </a:ext>
                  </a:extLst>
                </a:gridCol>
                <a:gridCol w="882814">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基础信息验证</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UC_102</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根据公民提供的基本信息输入条件，系统返回相关的验证结果，以此来确认公民身份的真实性或提供信息的正确与否</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部门公务员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使用者登录</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a:effectLst/>
                          <a:latin typeface="宋体" pitchFamily="2" charset="-122"/>
                          <a:ea typeface="宋体" pitchFamily="2" charset="-122"/>
                        </a:rPr>
                        <a:t>输入：</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身份证号码、姓名、性别、民族、出生日期、地址、婚姻状况、教育程度、工作单位等（人口基本信息、扩展信息），可多选。</a:t>
                      </a:r>
                    </a:p>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endParaRPr>
                    </a:p>
                    <a:p>
                      <a:pPr algn="just">
                        <a:spcAft>
                          <a:spcPts val="0"/>
                        </a:spcAft>
                      </a:pPr>
                      <a:r>
                        <a:rPr lang="zh-CN" sz="1600" u="sng" kern="100" cap="small" spc="25">
                          <a:effectLst/>
                          <a:latin typeface="宋体" pitchFamily="2" charset="-122"/>
                          <a:ea typeface="宋体" pitchFamily="2" charset="-122"/>
                        </a:rPr>
                        <a:t>输出：</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只有所有字段都能匹配，返回</a:t>
                      </a:r>
                      <a:r>
                        <a:rPr lang="en-US" sz="1600" kern="100">
                          <a:effectLst/>
                          <a:latin typeface="宋体" pitchFamily="2" charset="-122"/>
                          <a:ea typeface="宋体" pitchFamily="2" charset="-122"/>
                        </a:rPr>
                        <a:t>True</a:t>
                      </a:r>
                      <a:r>
                        <a:rPr lang="zh-CN" sz="1600" kern="100">
                          <a:effectLst/>
                          <a:latin typeface="宋体" pitchFamily="2" charset="-122"/>
                          <a:ea typeface="宋体" pitchFamily="2" charset="-122"/>
                        </a:rPr>
                        <a:t>，否则返回</a:t>
                      </a:r>
                      <a:r>
                        <a:rPr lang="en-US" sz="1600" kern="100">
                          <a:effectLst/>
                          <a:latin typeface="宋体" pitchFamily="2" charset="-122"/>
                          <a:ea typeface="宋体" pitchFamily="2" charset="-122"/>
                        </a:rPr>
                        <a:t>False</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mj-lt"/>
                        <a:buAutoNum type="arabicParenR"/>
                      </a:pPr>
                      <a:r>
                        <a:rPr lang="zh-CN" sz="1600" kern="100">
                          <a:effectLst/>
                          <a:latin typeface="宋体" pitchFamily="2" charset="-122"/>
                          <a:ea typeface="宋体" pitchFamily="2" charset="-122"/>
                        </a:rPr>
                        <a:t>查无此人，返回错误</a:t>
                      </a:r>
                    </a:p>
                    <a:p>
                      <a:pPr marL="342900" lvl="0" indent="-342900" algn="just">
                        <a:spcAft>
                          <a:spcPts val="0"/>
                        </a:spcAft>
                        <a:buFont typeface="+mj-lt"/>
                        <a:buAutoNum type="arabicParenR"/>
                      </a:pPr>
                      <a:r>
                        <a:rPr lang="zh-CN" sz="1600" kern="100">
                          <a:effectLst/>
                          <a:latin typeface="宋体" pitchFamily="2" charset="-122"/>
                          <a:ea typeface="宋体" pitchFamily="2" charset="-122"/>
                        </a:rPr>
                        <a:t>无权查阅，返回错误（查阅者在黑名单、被查者在红名单中、查阅者无权访问某字段）</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所有部门业务需要实名验证的场景（比如医院挂号、少数民族优抚、养老开户、公务员考试）</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留下审计日志</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同一个验证者一天最多验证</a:t>
                      </a:r>
                      <a:r>
                        <a:rPr lang="en-US" sz="1600" kern="100" dirty="0">
                          <a:effectLst/>
                          <a:latin typeface="宋体" pitchFamily="2" charset="-122"/>
                          <a:ea typeface="宋体" pitchFamily="2" charset="-122"/>
                        </a:rPr>
                        <a:t>20</a:t>
                      </a:r>
                      <a:r>
                        <a:rPr lang="zh-CN" sz="1600" kern="100" dirty="0">
                          <a:effectLst/>
                          <a:latin typeface="宋体" pitchFamily="2" charset="-122"/>
                          <a:ea typeface="宋体" pitchFamily="2" charset="-122"/>
                        </a:rPr>
                        <a:t>次。</a:t>
                      </a:r>
                    </a:p>
                    <a:p>
                      <a:pPr algn="just">
                        <a:spcAft>
                          <a:spcPts val="0"/>
                        </a:spcAft>
                      </a:pPr>
                      <a:r>
                        <a:rPr lang="zh-CN" sz="1600" kern="100" dirty="0">
                          <a:effectLst/>
                          <a:latin typeface="宋体" pitchFamily="2" charset="-122"/>
                          <a:ea typeface="宋体" pitchFamily="2" charset="-122"/>
                        </a:rPr>
                        <a:t>同时提供人机界面（操作）和机机界面（服务）</a:t>
                      </a:r>
                    </a:p>
                    <a:p>
                      <a:pPr algn="just">
                        <a:spcAft>
                          <a:spcPts val="0"/>
                        </a:spcAft>
                      </a:pPr>
                      <a:r>
                        <a:rPr lang="zh-CN" sz="1600" kern="100" dirty="0">
                          <a:effectLst/>
                          <a:latin typeface="宋体" pitchFamily="2" charset="-122"/>
                          <a:ea typeface="宋体" pitchFamily="2" charset="-122"/>
                        </a:rPr>
                        <a:t>同时支持单条和批量操作</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sp>
        <p:nvSpPr>
          <p:cNvPr id="8"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841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53067173"/>
              </p:ext>
            </p:extLst>
          </p:nvPr>
        </p:nvGraphicFramePr>
        <p:xfrm>
          <a:off x="395536" y="1219200"/>
          <a:ext cx="8453635" cy="5364480"/>
        </p:xfrm>
        <a:graphic>
          <a:graphicData uri="http://schemas.openxmlformats.org/drawingml/2006/table">
            <a:tbl>
              <a:tblPr firstRow="1" firstCol="1" bandRow="1">
                <a:tableStyleId>{5940675A-B579-460E-94D1-54222C63F5DA}</a:tableStyleId>
              </a:tblPr>
              <a:tblGrid>
                <a:gridCol w="1080120">
                  <a:extLst>
                    <a:ext uri="{9D8B030D-6E8A-4147-A177-3AD203B41FA5}">
                      <a16:colId xmlns:a16="http://schemas.microsoft.com/office/drawing/2014/main" val="20000"/>
                    </a:ext>
                  </a:extLst>
                </a:gridCol>
                <a:gridCol w="5914831">
                  <a:extLst>
                    <a:ext uri="{9D8B030D-6E8A-4147-A177-3AD203B41FA5}">
                      <a16:colId xmlns:a16="http://schemas.microsoft.com/office/drawing/2014/main" val="20001"/>
                    </a:ext>
                  </a:extLst>
                </a:gridCol>
                <a:gridCol w="565227">
                  <a:extLst>
                    <a:ext uri="{9D8B030D-6E8A-4147-A177-3AD203B41FA5}">
                      <a16:colId xmlns:a16="http://schemas.microsoft.com/office/drawing/2014/main" val="20002"/>
                    </a:ext>
                  </a:extLst>
                </a:gridCol>
                <a:gridCol w="893457">
                  <a:extLst>
                    <a:ext uri="{9D8B030D-6E8A-4147-A177-3AD203B41FA5}">
                      <a16:colId xmlns:a16="http://schemas.microsoft.com/office/drawing/2014/main" val="20003"/>
                    </a:ext>
                  </a:extLst>
                </a:gridCol>
              </a:tblGrid>
              <a:tr h="73441">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个人信息查询</a:t>
                      </a:r>
                      <a:endParaRPr lang="zh-CN" sz="1600" kern="100">
                        <a:effectLst/>
                        <a:latin typeface="宋体" pitchFamily="2" charset="-122"/>
                        <a:ea typeface="宋体" pitchFamily="2" charset="-122"/>
                        <a:cs typeface="Times New Roman"/>
                      </a:endParaRPr>
                    </a:p>
                  </a:txBody>
                  <a:tcPr marL="31475" marR="31475"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UC_103</a:t>
                      </a:r>
                      <a:endParaRPr lang="zh-CN" sz="1600" kern="100">
                        <a:effectLst/>
                        <a:latin typeface="宋体" pitchFamily="2" charset="-122"/>
                        <a:ea typeface="宋体" pitchFamily="2" charset="-122"/>
                        <a:cs typeface="Times New Roman"/>
                      </a:endParaRPr>
                    </a:p>
                  </a:txBody>
                  <a:tcPr marL="31475" marR="31475" marT="0" marB="0"/>
                </a:tc>
                <a:extLst>
                  <a:ext uri="{0D108BD9-81ED-4DB2-BD59-A6C34878D82A}">
                    <a16:rowId xmlns:a16="http://schemas.microsoft.com/office/drawing/2014/main" val="10000"/>
                  </a:ext>
                </a:extLst>
              </a:tr>
              <a:tr h="73441">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查询个人信息：个人基本信息、扩展信息、关联实体、关联活动</a:t>
                      </a:r>
                      <a:endParaRPr lang="zh-CN" sz="1600" kern="100">
                        <a:effectLst/>
                        <a:latin typeface="宋体" pitchFamily="2" charset="-122"/>
                        <a:ea typeface="宋体" pitchFamily="2" charset="-122"/>
                        <a:cs typeface="Times New Roman"/>
                      </a:endParaRPr>
                    </a:p>
                  </a:txBody>
                  <a:tcPr marL="31475" marR="31475"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73441">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部门公务员</a:t>
                      </a:r>
                      <a:endParaRPr lang="zh-CN" sz="1600" kern="100">
                        <a:effectLst/>
                        <a:latin typeface="宋体" pitchFamily="2" charset="-122"/>
                        <a:ea typeface="宋体" pitchFamily="2" charset="-122"/>
                        <a:cs typeface="Times New Roman"/>
                      </a:endParaRPr>
                    </a:p>
                  </a:txBody>
                  <a:tcPr marL="31475" marR="31475"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73441">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使用者登录</a:t>
                      </a:r>
                      <a:endParaRPr lang="zh-CN" sz="1600" kern="100">
                        <a:effectLst/>
                        <a:latin typeface="宋体" pitchFamily="2" charset="-122"/>
                        <a:ea typeface="宋体" pitchFamily="2" charset="-122"/>
                        <a:cs typeface="Times New Roman"/>
                      </a:endParaRPr>
                    </a:p>
                  </a:txBody>
                  <a:tcPr marL="31475" marR="31475"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587531">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gridSpan="3">
                  <a:txBody>
                    <a:bodyPr/>
                    <a:lstStyle/>
                    <a:p>
                      <a:pPr algn="just">
                        <a:spcAft>
                          <a:spcPts val="0"/>
                        </a:spcAft>
                      </a:pPr>
                      <a:r>
                        <a:rPr lang="zh-CN" sz="1600" u="sng" kern="100" cap="small" spc="25">
                          <a:effectLst/>
                          <a:latin typeface="宋体" pitchFamily="2" charset="-122"/>
                          <a:ea typeface="宋体" pitchFamily="2" charset="-122"/>
                        </a:rPr>
                        <a:t>输入：</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身份证</a:t>
                      </a:r>
                    </a:p>
                    <a:p>
                      <a:pPr algn="just">
                        <a:spcAft>
                          <a:spcPts val="0"/>
                        </a:spcAft>
                      </a:pPr>
                      <a:r>
                        <a:rPr lang="zh-CN" sz="1600" kern="100">
                          <a:effectLst/>
                          <a:latin typeface="宋体" pitchFamily="2" charset="-122"/>
                          <a:ea typeface="宋体" pitchFamily="2" charset="-122"/>
                        </a:rPr>
                        <a:t>或者以下条件的组合：姓名、性别、年龄段、地址、联系方式、工作单位</a:t>
                      </a:r>
                    </a:p>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endParaRPr>
                    </a:p>
                    <a:p>
                      <a:pPr algn="just">
                        <a:spcAft>
                          <a:spcPts val="0"/>
                        </a:spcAft>
                      </a:pPr>
                      <a:r>
                        <a:rPr lang="zh-CN" sz="1600" u="sng" kern="100" cap="small" spc="25">
                          <a:effectLst/>
                          <a:latin typeface="宋体" pitchFamily="2" charset="-122"/>
                          <a:ea typeface="宋体" pitchFamily="2" charset="-122"/>
                        </a:rPr>
                        <a:t>输出：</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经过安全控制过滤后的个人基本信息项、扩展信息项、关联实体、关联活动</a:t>
                      </a:r>
                      <a:endParaRPr lang="zh-CN" sz="1600" kern="100">
                        <a:effectLst/>
                        <a:latin typeface="宋体" pitchFamily="2" charset="-122"/>
                        <a:ea typeface="宋体" pitchFamily="2" charset="-122"/>
                        <a:cs typeface="Times New Roman"/>
                      </a:endParaRPr>
                    </a:p>
                  </a:txBody>
                  <a:tcPr marL="31475" marR="31475"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146883">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gridSpan="3">
                  <a:txBody>
                    <a:bodyPr/>
                    <a:lstStyle/>
                    <a:p>
                      <a:pPr marL="342900" lvl="0" indent="-342900" algn="just">
                        <a:spcAft>
                          <a:spcPts val="0"/>
                        </a:spcAft>
                        <a:buFont typeface="+mj-lt"/>
                        <a:buAutoNum type="arabicParenR"/>
                      </a:pPr>
                      <a:r>
                        <a:rPr lang="zh-CN" sz="1600" kern="100">
                          <a:effectLst/>
                          <a:latin typeface="宋体" pitchFamily="2" charset="-122"/>
                          <a:ea typeface="宋体" pitchFamily="2" charset="-122"/>
                        </a:rPr>
                        <a:t>查无此人，返回错误</a:t>
                      </a:r>
                    </a:p>
                    <a:p>
                      <a:pPr marL="342900" lvl="0" indent="-342900" algn="just">
                        <a:spcAft>
                          <a:spcPts val="0"/>
                        </a:spcAft>
                        <a:buFont typeface="+mj-lt"/>
                        <a:buAutoNum type="arabicParenR"/>
                      </a:pPr>
                      <a:r>
                        <a:rPr lang="zh-CN" sz="1600" kern="100">
                          <a:effectLst/>
                          <a:latin typeface="宋体" pitchFamily="2" charset="-122"/>
                          <a:ea typeface="宋体" pitchFamily="2" charset="-122"/>
                        </a:rPr>
                        <a:t>无权查阅，返回错误（查阅者在黑名单、被查者在红名单中）</a:t>
                      </a:r>
                      <a:endParaRPr lang="zh-CN" sz="1600" kern="100">
                        <a:effectLst/>
                        <a:latin typeface="宋体" pitchFamily="2" charset="-122"/>
                        <a:ea typeface="宋体" pitchFamily="2" charset="-122"/>
                        <a:cs typeface="Times New Roman"/>
                      </a:endParaRPr>
                    </a:p>
                  </a:txBody>
                  <a:tcPr marL="31475" marR="31475"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37688">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政府需要了解对象的全部公开信息</a:t>
                      </a:r>
                    </a:p>
                  </a:txBody>
                  <a:tcPr marL="31475" marR="31475"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73441">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留下审计日志</a:t>
                      </a:r>
                      <a:endParaRPr lang="zh-CN" sz="1600" kern="100" dirty="0">
                        <a:effectLst/>
                        <a:latin typeface="宋体" pitchFamily="2" charset="-122"/>
                        <a:ea typeface="宋体" pitchFamily="2" charset="-122"/>
                        <a:cs typeface="Times New Roman"/>
                      </a:endParaRPr>
                    </a:p>
                  </a:txBody>
                  <a:tcPr marL="31475" marR="31475"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734414">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31475" marR="31475"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为了保护隐私，可要求条件中提供的信息不少于</a:t>
                      </a:r>
                      <a:r>
                        <a:rPr lang="en-US" sz="1600" kern="100" dirty="0">
                          <a:effectLst/>
                          <a:latin typeface="宋体" pitchFamily="2" charset="-122"/>
                          <a:ea typeface="宋体" pitchFamily="2" charset="-122"/>
                        </a:rPr>
                        <a:t>3</a:t>
                      </a:r>
                      <a:r>
                        <a:rPr lang="zh-CN" sz="1600" kern="100" dirty="0">
                          <a:effectLst/>
                          <a:latin typeface="宋体" pitchFamily="2" charset="-122"/>
                          <a:ea typeface="宋体" pitchFamily="2" charset="-122"/>
                        </a:rPr>
                        <a:t>个</a:t>
                      </a:r>
                    </a:p>
                    <a:p>
                      <a:pPr algn="just">
                        <a:spcAft>
                          <a:spcPts val="0"/>
                        </a:spcAft>
                      </a:pPr>
                      <a:r>
                        <a:rPr lang="zh-CN" sz="1600" kern="100" dirty="0">
                          <a:effectLst/>
                          <a:latin typeface="宋体" pitchFamily="2" charset="-122"/>
                          <a:ea typeface="宋体" pitchFamily="2" charset="-122"/>
                        </a:rPr>
                        <a:t>为了保证效率，要求某些字段不可单独成为查询条件，比如性别、年龄段</a:t>
                      </a:r>
                    </a:p>
                    <a:p>
                      <a:pPr algn="just">
                        <a:spcAft>
                          <a:spcPts val="0"/>
                        </a:spcAft>
                      </a:pPr>
                      <a:r>
                        <a:rPr lang="zh-CN" sz="1600" kern="100" dirty="0">
                          <a:effectLst/>
                          <a:latin typeface="宋体" pitchFamily="2" charset="-122"/>
                          <a:ea typeface="宋体" pitchFamily="2" charset="-122"/>
                        </a:rPr>
                        <a:t>姓名支持同音匹配，地址、联系方式、工作单位支持模糊匹配</a:t>
                      </a:r>
                    </a:p>
                    <a:p>
                      <a:pPr algn="just">
                        <a:spcAft>
                          <a:spcPts val="0"/>
                        </a:spcAft>
                      </a:pPr>
                      <a:r>
                        <a:rPr lang="zh-CN" sz="1600" kern="100" dirty="0">
                          <a:effectLst/>
                          <a:latin typeface="宋体" pitchFamily="2" charset="-122"/>
                          <a:ea typeface="宋体" pitchFamily="2" charset="-122"/>
                        </a:rPr>
                        <a:t>访问控制表（</a:t>
                      </a:r>
                      <a:r>
                        <a:rPr lang="en-US" sz="1600" kern="100" dirty="0">
                          <a:effectLst/>
                          <a:latin typeface="宋体" pitchFamily="2" charset="-122"/>
                          <a:ea typeface="宋体" pitchFamily="2" charset="-122"/>
                        </a:rPr>
                        <a:t>Access Control List</a:t>
                      </a:r>
                      <a:r>
                        <a:rPr lang="zh-CN" sz="1600" kern="100" dirty="0">
                          <a:effectLst/>
                          <a:latin typeface="宋体" pitchFamily="2" charset="-122"/>
                          <a:ea typeface="宋体" pitchFamily="2" charset="-122"/>
                        </a:rPr>
                        <a:t>）必须精确到数据项</a:t>
                      </a:r>
                    </a:p>
                    <a:p>
                      <a:pPr algn="just">
                        <a:spcAft>
                          <a:spcPts val="0"/>
                        </a:spcAft>
                      </a:pPr>
                      <a:r>
                        <a:rPr lang="zh-CN" sz="1600" kern="100" dirty="0">
                          <a:effectLst/>
                          <a:latin typeface="宋体" pitchFamily="2" charset="-122"/>
                          <a:ea typeface="宋体" pitchFamily="2" charset="-122"/>
                        </a:rPr>
                        <a:t>同时提供人机界面（操作）和机机界面（服务），同时支持单条和批量操作</a:t>
                      </a:r>
                    </a:p>
                    <a:p>
                      <a:pPr algn="just">
                        <a:spcAft>
                          <a:spcPts val="0"/>
                        </a:spcAft>
                      </a:pPr>
                      <a:r>
                        <a:rPr lang="zh-CN" sz="1600" kern="100" dirty="0">
                          <a:effectLst/>
                          <a:latin typeface="宋体" pitchFamily="2" charset="-122"/>
                          <a:ea typeface="宋体" pitchFamily="2" charset="-122"/>
                        </a:rPr>
                        <a:t>个人基本信息和扩展信息查询可以帮助了解人员基础信息</a:t>
                      </a:r>
                    </a:p>
                    <a:p>
                      <a:pPr algn="just">
                        <a:spcAft>
                          <a:spcPts val="0"/>
                        </a:spcAft>
                      </a:pPr>
                      <a:r>
                        <a:rPr lang="zh-CN" sz="1600" kern="100" dirty="0">
                          <a:effectLst/>
                          <a:latin typeface="宋体" pitchFamily="2" charset="-122"/>
                          <a:ea typeface="宋体" pitchFamily="2" charset="-122"/>
                        </a:rPr>
                        <a:t>实体关系和关联活动可以帮助部门进行人员背景调查，比如民政对求助对象调查、交通对从业人员资格审定等等</a:t>
                      </a:r>
                      <a:endParaRPr lang="zh-CN" sz="1600" kern="100" dirty="0">
                        <a:effectLst/>
                        <a:latin typeface="宋体" pitchFamily="2" charset="-122"/>
                        <a:ea typeface="宋体" pitchFamily="2" charset="-122"/>
                        <a:cs typeface="Times New Roman"/>
                      </a:endParaRPr>
                    </a:p>
                  </a:txBody>
                  <a:tcPr marL="31475" marR="31475"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010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1750579169"/>
              </p:ext>
            </p:extLst>
          </p:nvPr>
        </p:nvGraphicFramePr>
        <p:xfrm>
          <a:off x="467544" y="1340768"/>
          <a:ext cx="8352926" cy="5364480"/>
        </p:xfrm>
        <a:graphic>
          <a:graphicData uri="http://schemas.openxmlformats.org/drawingml/2006/table">
            <a:tbl>
              <a:tblPr firstRow="1" firstCol="1" bandRow="1">
                <a:tableStyleId>{5940675A-B579-460E-94D1-54222C63F5DA}</a:tableStyleId>
              </a:tblPr>
              <a:tblGrid>
                <a:gridCol w="1296143">
                  <a:extLst>
                    <a:ext uri="{9D8B030D-6E8A-4147-A177-3AD203B41FA5}">
                      <a16:colId xmlns:a16="http://schemas.microsoft.com/office/drawing/2014/main" val="20000"/>
                    </a:ext>
                  </a:extLst>
                </a:gridCol>
                <a:gridCol w="5615475">
                  <a:extLst>
                    <a:ext uri="{9D8B030D-6E8A-4147-A177-3AD203B41FA5}">
                      <a16:colId xmlns:a16="http://schemas.microsoft.com/office/drawing/2014/main" val="20001"/>
                    </a:ext>
                  </a:extLst>
                </a:gridCol>
                <a:gridCol w="558495">
                  <a:extLst>
                    <a:ext uri="{9D8B030D-6E8A-4147-A177-3AD203B41FA5}">
                      <a16:colId xmlns:a16="http://schemas.microsoft.com/office/drawing/2014/main" val="20002"/>
                    </a:ext>
                  </a:extLst>
                </a:gridCol>
                <a:gridCol w="882813">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批量信息比对</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UC_104</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可以看作是宽松的批量基础信息验证服务</a:t>
                      </a:r>
                    </a:p>
                    <a:p>
                      <a:pPr algn="just">
                        <a:spcAft>
                          <a:spcPts val="0"/>
                        </a:spcAft>
                      </a:pPr>
                      <a:r>
                        <a:rPr lang="zh-CN" sz="1600" kern="100">
                          <a:effectLst/>
                          <a:latin typeface="宋体" pitchFamily="2" charset="-122"/>
                          <a:ea typeface="宋体" pitchFamily="2" charset="-122"/>
                        </a:rPr>
                        <a:t>根据公民提供的基本信息输入条件，系统返回相关的验证结果，指明在人口库中是否可以找到符合条件的人，即输入条件是否都能匹配上</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a:effectLst/>
                          <a:latin typeface="宋体" pitchFamily="2" charset="-122"/>
                          <a:ea typeface="宋体" pitchFamily="2" charset="-122"/>
                        </a:rPr>
                        <a:t>发起者</a:t>
                      </a:r>
                      <a:endParaRPr lang="zh-CN" sz="1600" kern="10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部门公务员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使用者登录</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a:effectLst/>
                          <a:latin typeface="宋体" pitchFamily="2" charset="-122"/>
                          <a:ea typeface="宋体" pitchFamily="2" charset="-122"/>
                        </a:rPr>
                        <a:t>输入：</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人员列表：人口基本信息、扩展信息（可能不含身份证号码）</a:t>
                      </a:r>
                    </a:p>
                    <a:p>
                      <a:pPr algn="just">
                        <a:spcAft>
                          <a:spcPts val="0"/>
                        </a:spcAft>
                      </a:pPr>
                      <a:r>
                        <a:rPr lang="zh-CN" sz="1600" kern="100">
                          <a:effectLst/>
                          <a:latin typeface="宋体" pitchFamily="2" charset="-122"/>
                          <a:ea typeface="宋体" pitchFamily="2" charset="-122"/>
                        </a:rPr>
                        <a:t>条件列表：性别、民族、地址、婚姻状况、教育程度、工作单位等</a:t>
                      </a:r>
                    </a:p>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endParaRPr>
                    </a:p>
                    <a:p>
                      <a:pPr algn="just">
                        <a:spcAft>
                          <a:spcPts val="0"/>
                        </a:spcAft>
                      </a:pPr>
                      <a:r>
                        <a:rPr lang="zh-CN" sz="1600" u="sng" kern="100" cap="small" spc="25">
                          <a:effectLst/>
                          <a:latin typeface="宋体" pitchFamily="2" charset="-122"/>
                          <a:ea typeface="宋体" pitchFamily="2" charset="-122"/>
                        </a:rPr>
                        <a:t>输出：</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人员列表：返回能找到的人员。针对找到得的人员的每一个字段（身份证号码除外）返回</a:t>
                      </a:r>
                      <a:r>
                        <a:rPr lang="en-US" sz="1600" kern="100">
                          <a:effectLst/>
                          <a:latin typeface="宋体" pitchFamily="2" charset="-122"/>
                          <a:ea typeface="宋体" pitchFamily="2" charset="-122"/>
                        </a:rPr>
                        <a:t>True</a:t>
                      </a:r>
                      <a:r>
                        <a:rPr lang="zh-CN" sz="1600" kern="100">
                          <a:effectLst/>
                          <a:latin typeface="宋体" pitchFamily="2" charset="-122"/>
                          <a:ea typeface="宋体" pitchFamily="2" charset="-122"/>
                        </a:rPr>
                        <a:t>或</a:t>
                      </a:r>
                      <a:r>
                        <a:rPr lang="en-US" sz="1600" kern="100">
                          <a:effectLst/>
                          <a:latin typeface="宋体" pitchFamily="2" charset="-122"/>
                          <a:ea typeface="宋体" pitchFamily="2" charset="-122"/>
                        </a:rPr>
                        <a:t>False</a:t>
                      </a:r>
                      <a:r>
                        <a:rPr lang="zh-CN" sz="1600" kern="100">
                          <a:effectLst/>
                          <a:latin typeface="宋体" pitchFamily="2" charset="-122"/>
                          <a:ea typeface="宋体" pitchFamily="2" charset="-122"/>
                        </a:rPr>
                        <a:t>，表示是否能匹配上。</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mj-lt"/>
                        <a:buAutoNum type="arabicParenR"/>
                      </a:pPr>
                      <a:r>
                        <a:rPr lang="zh-CN" sz="1600" kern="100">
                          <a:effectLst/>
                          <a:latin typeface="宋体" pitchFamily="2" charset="-122"/>
                          <a:ea typeface="宋体" pitchFamily="2" charset="-122"/>
                        </a:rPr>
                        <a:t>查无此人，返回错误</a:t>
                      </a:r>
                    </a:p>
                    <a:p>
                      <a:pPr marL="342900" lvl="0" indent="-342900" algn="just">
                        <a:spcAft>
                          <a:spcPts val="0"/>
                        </a:spcAft>
                        <a:buFont typeface="+mj-lt"/>
                        <a:buAutoNum type="arabicParenR"/>
                      </a:pPr>
                      <a:r>
                        <a:rPr lang="zh-CN" sz="1600" kern="100">
                          <a:effectLst/>
                          <a:latin typeface="宋体" pitchFamily="2" charset="-122"/>
                          <a:ea typeface="宋体" pitchFamily="2" charset="-122"/>
                        </a:rPr>
                        <a:t>无权查阅，返回错误（查阅者在黑名单、被查者在红名单中、查阅者无权访问某字段）</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政府需要了解一批人员中哪些符合特定条件，比如：少数民族人员圈定，从业资格人员圈定，工作单位人员圈定等等</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必须审计日志</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访问控制表（</a:t>
                      </a:r>
                      <a:r>
                        <a:rPr lang="en-US" sz="1600" kern="100" dirty="0">
                          <a:effectLst/>
                          <a:latin typeface="宋体" pitchFamily="2" charset="-122"/>
                          <a:ea typeface="宋体" pitchFamily="2" charset="-122"/>
                        </a:rPr>
                        <a:t>Access Control List</a:t>
                      </a:r>
                      <a:r>
                        <a:rPr lang="zh-CN" sz="1600" kern="100" dirty="0">
                          <a:effectLst/>
                          <a:latin typeface="宋体" pitchFamily="2" charset="-122"/>
                          <a:ea typeface="宋体" pitchFamily="2" charset="-122"/>
                        </a:rPr>
                        <a:t>）必须精确到数据项</a:t>
                      </a:r>
                    </a:p>
                    <a:p>
                      <a:pPr algn="just">
                        <a:spcAft>
                          <a:spcPts val="0"/>
                        </a:spcAft>
                      </a:pPr>
                      <a:r>
                        <a:rPr lang="zh-CN" sz="1600" kern="100" dirty="0">
                          <a:effectLst/>
                          <a:latin typeface="宋体" pitchFamily="2" charset="-122"/>
                          <a:ea typeface="宋体" pitchFamily="2" charset="-122"/>
                        </a:rPr>
                        <a:t>一期只支持文件交互（形式可以是</a:t>
                      </a:r>
                      <a:r>
                        <a:rPr lang="en-US" sz="1600" kern="100" dirty="0">
                          <a:effectLst/>
                          <a:latin typeface="宋体" pitchFamily="2" charset="-122"/>
                          <a:ea typeface="宋体" pitchFamily="2" charset="-122"/>
                        </a:rPr>
                        <a:t>Excel</a:t>
                      </a:r>
                      <a:r>
                        <a:rPr lang="zh-CN" sz="1600" kern="100" dirty="0">
                          <a:effectLst/>
                          <a:latin typeface="宋体" pitchFamily="2" charset="-122"/>
                          <a:ea typeface="宋体" pitchFamily="2" charset="-122"/>
                        </a:rPr>
                        <a:t>文件或文本文件），只支持批量操作</a:t>
                      </a:r>
                    </a:p>
                    <a:p>
                      <a:pPr algn="just">
                        <a:spcAft>
                          <a:spcPts val="0"/>
                        </a:spcAft>
                      </a:pPr>
                      <a:r>
                        <a:rPr lang="zh-CN" sz="1600" kern="100" dirty="0">
                          <a:effectLst/>
                          <a:latin typeface="宋体" pitchFamily="2" charset="-122"/>
                          <a:ea typeface="宋体" pitchFamily="2" charset="-122"/>
                        </a:rPr>
                        <a:t>地址、联系方式、工作单位支持模糊匹配</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828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3464433144"/>
              </p:ext>
            </p:extLst>
          </p:nvPr>
        </p:nvGraphicFramePr>
        <p:xfrm>
          <a:off x="395536" y="1628800"/>
          <a:ext cx="8280920" cy="4389120"/>
        </p:xfrm>
        <a:graphic>
          <a:graphicData uri="http://schemas.openxmlformats.org/drawingml/2006/table">
            <a:tbl>
              <a:tblPr firstRow="1" firstCol="1" bandRow="1">
                <a:tableStyleId>{5940675A-B579-460E-94D1-54222C63F5DA}</a:tableStyleId>
              </a:tblPr>
              <a:tblGrid>
                <a:gridCol w="1224136">
                  <a:extLst>
                    <a:ext uri="{9D8B030D-6E8A-4147-A177-3AD203B41FA5}">
                      <a16:colId xmlns:a16="http://schemas.microsoft.com/office/drawing/2014/main" val="20000"/>
                    </a:ext>
                  </a:extLst>
                </a:gridCol>
                <a:gridCol w="5627900">
                  <a:extLst>
                    <a:ext uri="{9D8B030D-6E8A-4147-A177-3AD203B41FA5}">
                      <a16:colId xmlns:a16="http://schemas.microsoft.com/office/drawing/2014/main" val="20001"/>
                    </a:ext>
                  </a:extLst>
                </a:gridCol>
                <a:gridCol w="553681">
                  <a:extLst>
                    <a:ext uri="{9D8B030D-6E8A-4147-A177-3AD203B41FA5}">
                      <a16:colId xmlns:a16="http://schemas.microsoft.com/office/drawing/2014/main" val="20002"/>
                    </a:ext>
                  </a:extLst>
                </a:gridCol>
                <a:gridCol w="875203">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批量数据下载</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UC_105</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政府部门需要批量下载一批人员的基础信息</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部门公务员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a:effectLst/>
                          <a:latin typeface="宋体" pitchFamily="2" charset="-122"/>
                          <a:ea typeface="宋体" pitchFamily="2" charset="-122"/>
                        </a:rPr>
                        <a:t>前置条件</a:t>
                      </a:r>
                      <a:endParaRPr lang="zh-CN" sz="1600" kern="10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使用者登录</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a:effectLst/>
                          <a:latin typeface="宋体" pitchFamily="2" charset="-122"/>
                          <a:ea typeface="宋体" pitchFamily="2" charset="-122"/>
                        </a:rPr>
                        <a:t>输入：</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人员列表：身份证号码</a:t>
                      </a:r>
                    </a:p>
                    <a:p>
                      <a:pPr algn="just">
                        <a:spcAft>
                          <a:spcPts val="0"/>
                        </a:spcAft>
                      </a:pPr>
                      <a:r>
                        <a:rPr lang="zh-CN" sz="1600" kern="100">
                          <a:effectLst/>
                          <a:latin typeface="宋体" pitchFamily="2" charset="-122"/>
                          <a:ea typeface="宋体" pitchFamily="2" charset="-122"/>
                        </a:rPr>
                        <a:t>条件列表：需要下载的字段项</a:t>
                      </a:r>
                    </a:p>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endParaRPr>
                    </a:p>
                    <a:p>
                      <a:pPr algn="just">
                        <a:spcAft>
                          <a:spcPts val="0"/>
                        </a:spcAft>
                      </a:pPr>
                      <a:r>
                        <a:rPr lang="zh-CN" sz="1600" u="sng" kern="100" cap="small" spc="25">
                          <a:effectLst/>
                          <a:latin typeface="宋体" pitchFamily="2" charset="-122"/>
                          <a:ea typeface="宋体" pitchFamily="2" charset="-122"/>
                        </a:rPr>
                        <a:t>输出：</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人员列表：经过权限控制过滤后的字段项内容</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mj-lt"/>
                        <a:buAutoNum type="arabicParenR"/>
                      </a:pPr>
                      <a:r>
                        <a:rPr lang="zh-CN" sz="1600" kern="100">
                          <a:effectLst/>
                          <a:latin typeface="宋体" pitchFamily="2" charset="-122"/>
                          <a:ea typeface="宋体" pitchFamily="2" charset="-122"/>
                        </a:rPr>
                        <a:t>查无此人，返回错误</a:t>
                      </a:r>
                    </a:p>
                    <a:p>
                      <a:pPr marL="342900" lvl="0" indent="-342900" algn="just">
                        <a:spcAft>
                          <a:spcPts val="0"/>
                        </a:spcAft>
                        <a:buFont typeface="+mj-lt"/>
                        <a:buAutoNum type="arabicParenR"/>
                      </a:pPr>
                      <a:r>
                        <a:rPr lang="zh-CN" sz="1600" kern="100">
                          <a:effectLst/>
                          <a:latin typeface="宋体" pitchFamily="2" charset="-122"/>
                          <a:ea typeface="宋体" pitchFamily="2" charset="-122"/>
                        </a:rPr>
                        <a:t>无权查阅，返回错误（查阅者在黑名单、被查者在红名单中、查阅者无权访问某字段）</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政府需要了解对象的全部公开信息</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必须审计日志</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访问控制表（</a:t>
                      </a:r>
                      <a:r>
                        <a:rPr lang="en-US" sz="1600" kern="100" dirty="0">
                          <a:effectLst/>
                          <a:latin typeface="宋体" pitchFamily="2" charset="-122"/>
                          <a:ea typeface="宋体" pitchFamily="2" charset="-122"/>
                        </a:rPr>
                        <a:t>Access Control List</a:t>
                      </a:r>
                      <a:r>
                        <a:rPr lang="zh-CN" sz="1600" kern="100" dirty="0">
                          <a:effectLst/>
                          <a:latin typeface="宋体" pitchFamily="2" charset="-122"/>
                          <a:ea typeface="宋体" pitchFamily="2" charset="-122"/>
                        </a:rPr>
                        <a:t>）必须精确到数据项</a:t>
                      </a:r>
                    </a:p>
                    <a:p>
                      <a:pPr algn="just">
                        <a:spcAft>
                          <a:spcPts val="0"/>
                        </a:spcAft>
                      </a:pPr>
                      <a:r>
                        <a:rPr lang="zh-CN" sz="1600" kern="100" dirty="0">
                          <a:effectLst/>
                          <a:latin typeface="宋体" pitchFamily="2" charset="-122"/>
                          <a:ea typeface="宋体" pitchFamily="2" charset="-122"/>
                        </a:rPr>
                        <a:t>一期只可选择下载人员的基本信息或扩展信息，不提供关系实体和关联活动的下载</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3189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4" name="表格 3"/>
          <p:cNvGraphicFramePr>
            <a:graphicFrameLocks noGrp="1"/>
          </p:cNvGraphicFramePr>
          <p:nvPr>
            <p:extLst>
              <p:ext uri="{D42A27DB-BD31-4B8C-83A1-F6EECF244321}">
                <p14:modId xmlns:p14="http://schemas.microsoft.com/office/powerpoint/2010/main" val="3248406431"/>
              </p:ext>
            </p:extLst>
          </p:nvPr>
        </p:nvGraphicFramePr>
        <p:xfrm>
          <a:off x="323528" y="1772816"/>
          <a:ext cx="8424936" cy="3657600"/>
        </p:xfrm>
        <a:graphic>
          <a:graphicData uri="http://schemas.openxmlformats.org/drawingml/2006/table">
            <a:tbl>
              <a:tblPr firstRow="1" firstCol="1" bandRow="1">
                <a:tableStyleId>{5940675A-B579-460E-94D1-54222C63F5DA}</a:tableStyleId>
              </a:tblPr>
              <a:tblGrid>
                <a:gridCol w="1368152">
                  <a:extLst>
                    <a:ext uri="{9D8B030D-6E8A-4147-A177-3AD203B41FA5}">
                      <a16:colId xmlns:a16="http://schemas.microsoft.com/office/drawing/2014/main" val="20000"/>
                    </a:ext>
                  </a:extLst>
                </a:gridCol>
                <a:gridCol w="5603050">
                  <a:extLst>
                    <a:ext uri="{9D8B030D-6E8A-4147-A177-3AD203B41FA5}">
                      <a16:colId xmlns:a16="http://schemas.microsoft.com/office/drawing/2014/main" val="20001"/>
                    </a:ext>
                  </a:extLst>
                </a:gridCol>
                <a:gridCol w="563310">
                  <a:extLst>
                    <a:ext uri="{9D8B030D-6E8A-4147-A177-3AD203B41FA5}">
                      <a16:colId xmlns:a16="http://schemas.microsoft.com/office/drawing/2014/main" val="20002"/>
                    </a:ext>
                  </a:extLst>
                </a:gridCol>
                <a:gridCol w="890424">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人口抽样</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UC_106</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a:effectLst/>
                          <a:latin typeface="宋体" pitchFamily="2" charset="-122"/>
                          <a:ea typeface="宋体" pitchFamily="2" charset="-122"/>
                        </a:rPr>
                        <a:t>概述</a:t>
                      </a:r>
                      <a:endParaRPr lang="zh-CN" sz="1600" kern="10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某些政府部门每隔一段时间（比如半年）进行一次人口抽样调查，人口基础信息库提供基础的数据平台，根据抽样条件随机抽取一批（比如</a:t>
                      </a:r>
                      <a:r>
                        <a:rPr lang="en-US" sz="1600" kern="100" dirty="0">
                          <a:effectLst/>
                          <a:latin typeface="宋体" pitchFamily="2" charset="-122"/>
                          <a:ea typeface="宋体" pitchFamily="2" charset="-122"/>
                        </a:rPr>
                        <a:t>1%</a:t>
                      </a:r>
                      <a:r>
                        <a:rPr lang="zh-CN" sz="1600" kern="100" dirty="0">
                          <a:effectLst/>
                          <a:latin typeface="宋体" pitchFamily="2" charset="-122"/>
                          <a:ea typeface="宋体" pitchFamily="2" charset="-122"/>
                        </a:rPr>
                        <a:t>）数据返回。</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部门公务员（统计、计生、卫生、社保等）</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成功登录</a:t>
                      </a:r>
                    </a:p>
                    <a:p>
                      <a:pPr algn="just">
                        <a:spcAft>
                          <a:spcPts val="0"/>
                        </a:spcAft>
                      </a:pPr>
                      <a:r>
                        <a:rPr lang="zh-CN" sz="1600" kern="100">
                          <a:effectLst/>
                          <a:latin typeface="宋体" pitchFamily="2" charset="-122"/>
                          <a:ea typeface="宋体" pitchFamily="2" charset="-122"/>
                        </a:rPr>
                        <a:t>使用者必须有使用该用例服务的权限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a:effectLst/>
                          <a:latin typeface="宋体" pitchFamily="2" charset="-122"/>
                          <a:ea typeface="宋体" pitchFamily="2" charset="-122"/>
                        </a:rPr>
                        <a:t>输入：</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抽样条件（比如年龄段、性别、民族、婚姻状况、教育程度）</a:t>
                      </a:r>
                    </a:p>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endParaRPr>
                    </a:p>
                    <a:p>
                      <a:pPr algn="just">
                        <a:spcAft>
                          <a:spcPts val="0"/>
                        </a:spcAft>
                      </a:pPr>
                      <a:r>
                        <a:rPr lang="zh-CN" sz="1600" u="sng" kern="100" cap="small" spc="25">
                          <a:effectLst/>
                          <a:latin typeface="宋体" pitchFamily="2" charset="-122"/>
                          <a:ea typeface="宋体" pitchFamily="2" charset="-122"/>
                        </a:rPr>
                        <a:t>输出：</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经过安全控制过滤后的个人基本信息、扩展信息结果集</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政府部门人口抽样分析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必须留下审计日志</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不提供无关信息</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638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1075202264"/>
              </p:ext>
            </p:extLst>
          </p:nvPr>
        </p:nvGraphicFramePr>
        <p:xfrm>
          <a:off x="251520" y="1200615"/>
          <a:ext cx="8568951" cy="5547360"/>
        </p:xfrm>
        <a:graphic>
          <a:graphicData uri="http://schemas.openxmlformats.org/drawingml/2006/table">
            <a:tbl>
              <a:tblPr firstRow="1" firstCol="1" bandRow="1">
                <a:tableStyleId>{5940675A-B579-460E-94D1-54222C63F5DA}</a:tableStyleId>
              </a:tblPr>
              <a:tblGrid>
                <a:gridCol w="1368152">
                  <a:extLst>
                    <a:ext uri="{9D8B030D-6E8A-4147-A177-3AD203B41FA5}">
                      <a16:colId xmlns:a16="http://schemas.microsoft.com/office/drawing/2014/main" val="20000"/>
                    </a:ext>
                  </a:extLst>
                </a:gridCol>
                <a:gridCol w="5722215">
                  <a:extLst>
                    <a:ext uri="{9D8B030D-6E8A-4147-A177-3AD203B41FA5}">
                      <a16:colId xmlns:a16="http://schemas.microsoft.com/office/drawing/2014/main" val="20001"/>
                    </a:ext>
                  </a:extLst>
                </a:gridCol>
                <a:gridCol w="572939">
                  <a:extLst>
                    <a:ext uri="{9D8B030D-6E8A-4147-A177-3AD203B41FA5}">
                      <a16:colId xmlns:a16="http://schemas.microsoft.com/office/drawing/2014/main" val="20002"/>
                    </a:ext>
                  </a:extLst>
                </a:gridCol>
                <a:gridCol w="905645">
                  <a:extLst>
                    <a:ext uri="{9D8B030D-6E8A-4147-A177-3AD203B41FA5}">
                      <a16:colId xmlns:a16="http://schemas.microsoft.com/office/drawing/2014/main" val="20003"/>
                    </a:ext>
                  </a:extLst>
                </a:gridCol>
              </a:tblGrid>
              <a:tr h="159997">
                <a:tc>
                  <a:txBody>
                    <a:bodyPr/>
                    <a:lstStyle/>
                    <a:p>
                      <a:pPr algn="just">
                        <a:spcAft>
                          <a:spcPts val="0"/>
                        </a:spcAft>
                      </a:pPr>
                      <a:r>
                        <a:rPr lang="zh-CN" sz="1400" kern="100" dirty="0">
                          <a:effectLst/>
                          <a:latin typeface="宋体" pitchFamily="2" charset="-122"/>
                          <a:ea typeface="宋体" pitchFamily="2" charset="-122"/>
                        </a:rPr>
                        <a:t>名称</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a:txBody>
                    <a:bodyPr/>
                    <a:lstStyle/>
                    <a:p>
                      <a:pPr algn="just">
                        <a:spcAft>
                          <a:spcPts val="0"/>
                        </a:spcAft>
                      </a:pPr>
                      <a:r>
                        <a:rPr lang="zh-CN" sz="1400" kern="100">
                          <a:effectLst/>
                          <a:latin typeface="宋体" pitchFamily="2" charset="-122"/>
                          <a:ea typeface="宋体" pitchFamily="2" charset="-122"/>
                        </a:rPr>
                        <a:t>统计分析</a:t>
                      </a:r>
                      <a:endParaRPr lang="zh-CN" sz="1400" kern="100">
                        <a:effectLst/>
                        <a:latin typeface="宋体" pitchFamily="2" charset="-122"/>
                        <a:ea typeface="宋体" pitchFamily="2" charset="-122"/>
                        <a:cs typeface="Times New Roman"/>
                      </a:endParaRPr>
                    </a:p>
                  </a:txBody>
                  <a:tcPr marL="68570" marR="68570" marT="0" marB="0"/>
                </a:tc>
                <a:tc>
                  <a:txBody>
                    <a:bodyPr/>
                    <a:lstStyle/>
                    <a:p>
                      <a:pPr algn="just">
                        <a:spcAft>
                          <a:spcPts val="0"/>
                        </a:spcAft>
                      </a:pPr>
                      <a:r>
                        <a:rPr lang="en-US" sz="1400" kern="100" dirty="0">
                          <a:effectLst/>
                          <a:latin typeface="宋体" pitchFamily="2" charset="-122"/>
                          <a:ea typeface="宋体" pitchFamily="2" charset="-122"/>
                        </a:rPr>
                        <a:t>ID</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a:txBody>
                    <a:bodyPr/>
                    <a:lstStyle/>
                    <a:p>
                      <a:pPr algn="just">
                        <a:spcAft>
                          <a:spcPts val="0"/>
                        </a:spcAft>
                      </a:pPr>
                      <a:r>
                        <a:rPr lang="en-US" sz="1400" kern="100">
                          <a:effectLst/>
                          <a:latin typeface="宋体" pitchFamily="2" charset="-122"/>
                          <a:ea typeface="宋体" pitchFamily="2" charset="-122"/>
                        </a:rPr>
                        <a:t>UC_107</a:t>
                      </a:r>
                      <a:endParaRPr lang="zh-CN" sz="1400" kern="100">
                        <a:effectLst/>
                        <a:latin typeface="宋体" pitchFamily="2" charset="-122"/>
                        <a:ea typeface="宋体" pitchFamily="2" charset="-122"/>
                        <a:cs typeface="Times New Roman"/>
                      </a:endParaRPr>
                    </a:p>
                  </a:txBody>
                  <a:tcPr marL="68570" marR="68570" marT="0" marB="0"/>
                </a:tc>
                <a:extLst>
                  <a:ext uri="{0D108BD9-81ED-4DB2-BD59-A6C34878D82A}">
                    <a16:rowId xmlns:a16="http://schemas.microsoft.com/office/drawing/2014/main" val="10000"/>
                  </a:ext>
                </a:extLst>
              </a:tr>
              <a:tr h="319995">
                <a:tc>
                  <a:txBody>
                    <a:bodyPr/>
                    <a:lstStyle/>
                    <a:p>
                      <a:pPr algn="just">
                        <a:spcAft>
                          <a:spcPts val="0"/>
                        </a:spcAft>
                      </a:pPr>
                      <a:r>
                        <a:rPr lang="zh-CN" sz="1400" kern="100" dirty="0">
                          <a:effectLst/>
                          <a:latin typeface="宋体" pitchFamily="2" charset="-122"/>
                          <a:ea typeface="宋体" pitchFamily="2" charset="-122"/>
                        </a:rPr>
                        <a:t>概述</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gridSpan="3">
                  <a:txBody>
                    <a:bodyPr/>
                    <a:lstStyle/>
                    <a:p>
                      <a:pPr algn="just">
                        <a:spcAft>
                          <a:spcPts val="0"/>
                        </a:spcAft>
                      </a:pPr>
                      <a:r>
                        <a:rPr lang="zh-CN" sz="1400" kern="100" dirty="0">
                          <a:effectLst/>
                          <a:latin typeface="宋体" pitchFamily="2" charset="-122"/>
                          <a:ea typeface="宋体" pitchFamily="2" charset="-122"/>
                        </a:rPr>
                        <a:t>政府部门登录到人口库服务界面，通过访问静态报表页面，或者操作统计分析工具，得到相关的人口统计分析结果。</a:t>
                      </a:r>
                      <a:endParaRPr lang="zh-CN" sz="1400" kern="100" dirty="0">
                        <a:effectLst/>
                        <a:latin typeface="宋体" pitchFamily="2" charset="-122"/>
                        <a:ea typeface="宋体" pitchFamily="2" charset="-122"/>
                        <a:cs typeface="Times New Roman"/>
                      </a:endParaRPr>
                    </a:p>
                  </a:txBody>
                  <a:tcPr marL="68570" marR="6857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159997">
                <a:tc>
                  <a:txBody>
                    <a:bodyPr/>
                    <a:lstStyle/>
                    <a:p>
                      <a:pPr algn="just">
                        <a:spcAft>
                          <a:spcPts val="0"/>
                        </a:spcAft>
                      </a:pPr>
                      <a:r>
                        <a:rPr lang="zh-CN" sz="1400" kern="100" dirty="0">
                          <a:effectLst/>
                          <a:latin typeface="宋体" pitchFamily="2" charset="-122"/>
                          <a:ea typeface="宋体" pitchFamily="2" charset="-122"/>
                        </a:rPr>
                        <a:t>发起者</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部门公务员（统计、计生、卫生、教育）</a:t>
                      </a:r>
                      <a:endParaRPr lang="zh-CN" sz="1400" kern="100">
                        <a:effectLst/>
                        <a:latin typeface="宋体" pitchFamily="2" charset="-122"/>
                        <a:ea typeface="宋体" pitchFamily="2" charset="-122"/>
                        <a:cs typeface="Times New Roman"/>
                      </a:endParaRPr>
                    </a:p>
                  </a:txBody>
                  <a:tcPr marL="68570" marR="6857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319995">
                <a:tc>
                  <a:txBody>
                    <a:bodyPr/>
                    <a:lstStyle/>
                    <a:p>
                      <a:pPr algn="just">
                        <a:spcAft>
                          <a:spcPts val="0"/>
                        </a:spcAft>
                      </a:pPr>
                      <a:r>
                        <a:rPr lang="zh-CN" sz="1400" kern="100" dirty="0">
                          <a:effectLst/>
                          <a:latin typeface="宋体" pitchFamily="2" charset="-122"/>
                          <a:ea typeface="宋体" pitchFamily="2" charset="-122"/>
                        </a:rPr>
                        <a:t>前置条件</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成功登录</a:t>
                      </a:r>
                    </a:p>
                    <a:p>
                      <a:pPr algn="just">
                        <a:spcAft>
                          <a:spcPts val="0"/>
                        </a:spcAft>
                      </a:pPr>
                      <a:r>
                        <a:rPr lang="zh-CN" sz="1400" kern="100">
                          <a:effectLst/>
                          <a:latin typeface="宋体" pitchFamily="2" charset="-122"/>
                          <a:ea typeface="宋体" pitchFamily="2" charset="-122"/>
                        </a:rPr>
                        <a:t>使用者具有使用该服务的权限</a:t>
                      </a:r>
                      <a:endParaRPr lang="zh-CN" sz="1400" kern="100">
                        <a:effectLst/>
                        <a:latin typeface="宋体" pitchFamily="2" charset="-122"/>
                        <a:ea typeface="宋体" pitchFamily="2" charset="-122"/>
                        <a:cs typeface="Times New Roman"/>
                      </a:endParaRPr>
                    </a:p>
                  </a:txBody>
                  <a:tcPr marL="68570" marR="6857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2079965">
                <a:tc>
                  <a:txBody>
                    <a:bodyPr/>
                    <a:lstStyle/>
                    <a:p>
                      <a:pPr algn="just">
                        <a:spcAft>
                          <a:spcPts val="0"/>
                        </a:spcAft>
                      </a:pPr>
                      <a:r>
                        <a:rPr lang="zh-CN" sz="1400" kern="100" dirty="0">
                          <a:effectLst/>
                          <a:latin typeface="宋体" pitchFamily="2" charset="-122"/>
                          <a:ea typeface="宋体" pitchFamily="2" charset="-122"/>
                        </a:rPr>
                        <a:t>正常流程</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gridSpan="3">
                  <a:txBody>
                    <a:bodyPr/>
                    <a:lstStyle/>
                    <a:p>
                      <a:pPr algn="just">
                        <a:spcAft>
                          <a:spcPts val="0"/>
                        </a:spcAft>
                      </a:pPr>
                      <a:r>
                        <a:rPr lang="zh-CN" sz="1400" u="sng" kern="100" cap="small" spc="25" dirty="0">
                          <a:effectLst/>
                          <a:latin typeface="宋体" pitchFamily="2" charset="-122"/>
                          <a:ea typeface="宋体" pitchFamily="2" charset="-122"/>
                        </a:rPr>
                        <a:t>静态报表</a:t>
                      </a:r>
                      <a:endParaRPr lang="zh-CN" sz="1400" kern="100" dirty="0">
                        <a:effectLst/>
                        <a:latin typeface="宋体" pitchFamily="2" charset="-122"/>
                        <a:ea typeface="宋体" pitchFamily="2" charset="-122"/>
                      </a:endParaRPr>
                    </a:p>
                    <a:p>
                      <a:pPr algn="just">
                        <a:spcAft>
                          <a:spcPts val="0"/>
                        </a:spcAft>
                      </a:pPr>
                      <a:r>
                        <a:rPr lang="zh-CN" sz="1400" kern="100" dirty="0">
                          <a:effectLst/>
                          <a:latin typeface="宋体" pitchFamily="2" charset="-122"/>
                          <a:ea typeface="宋体" pitchFamily="2" charset="-122"/>
                        </a:rPr>
                        <a:t>人口结构分布：按照年龄、职业、性别、地区等不同维度，按事先约定的统计口径进行数据汇总展示。</a:t>
                      </a:r>
                    </a:p>
                    <a:p>
                      <a:pPr algn="just">
                        <a:spcAft>
                          <a:spcPts val="0"/>
                        </a:spcAft>
                      </a:pPr>
                      <a:r>
                        <a:rPr lang="zh-CN" sz="1400" kern="100" dirty="0">
                          <a:effectLst/>
                          <a:latin typeface="宋体" pitchFamily="2" charset="-122"/>
                          <a:ea typeface="宋体" pitchFamily="2" charset="-122"/>
                        </a:rPr>
                        <a:t>常用人口生命统计：基础人口统计（各种统计口径的人口数）、生育水平统计（如出生率、人口自然增长率、平均世代年数等）、死亡统计（如死亡率、死因构成等），家庭统计（平均家庭人口、家庭人口构成）</a:t>
                      </a:r>
                    </a:p>
                    <a:p>
                      <a:pPr algn="just">
                        <a:spcAft>
                          <a:spcPts val="0"/>
                        </a:spcAft>
                      </a:pPr>
                      <a:r>
                        <a:rPr lang="zh-CN" sz="1400" u="sng" kern="100" cap="small" spc="25" dirty="0">
                          <a:effectLst/>
                          <a:latin typeface="宋体" pitchFamily="2" charset="-122"/>
                          <a:ea typeface="宋体" pitchFamily="2" charset="-122"/>
                        </a:rPr>
                        <a:t>动态报表</a:t>
                      </a:r>
                      <a:endParaRPr lang="zh-CN" sz="1400" kern="100" dirty="0">
                        <a:effectLst/>
                        <a:latin typeface="宋体" pitchFamily="2" charset="-122"/>
                        <a:ea typeface="宋体" pitchFamily="2" charset="-122"/>
                      </a:endParaRPr>
                    </a:p>
                    <a:p>
                      <a:pPr algn="just">
                        <a:spcAft>
                          <a:spcPts val="0"/>
                        </a:spcAft>
                      </a:pPr>
                      <a:r>
                        <a:rPr lang="zh-CN" sz="1400" kern="100" dirty="0">
                          <a:effectLst/>
                          <a:latin typeface="宋体" pitchFamily="2" charset="-122"/>
                          <a:ea typeface="宋体" pitchFamily="2" charset="-122"/>
                        </a:rPr>
                        <a:t>按人的基本信息和扩展信息（姓氏、性别、民族、年龄、婚姻状况、教育程度）等各个维度进行动态组织，形成自助式的报表展示。</a:t>
                      </a:r>
                    </a:p>
                    <a:p>
                      <a:pPr algn="just">
                        <a:spcAft>
                          <a:spcPts val="0"/>
                        </a:spcAft>
                      </a:pPr>
                      <a:r>
                        <a:rPr lang="zh-CN" sz="1400" u="sng" kern="100" cap="small" spc="25" dirty="0">
                          <a:effectLst/>
                          <a:latin typeface="宋体" pitchFamily="2" charset="-122"/>
                          <a:ea typeface="宋体" pitchFamily="2" charset="-122"/>
                        </a:rPr>
                        <a:t>数据分析</a:t>
                      </a:r>
                      <a:endParaRPr lang="zh-CN" sz="1400" kern="100" dirty="0">
                        <a:effectLst/>
                        <a:latin typeface="宋体" pitchFamily="2" charset="-122"/>
                        <a:ea typeface="宋体" pitchFamily="2" charset="-122"/>
                      </a:endParaRPr>
                    </a:p>
                    <a:p>
                      <a:pPr algn="just">
                        <a:spcAft>
                          <a:spcPts val="0"/>
                        </a:spcAft>
                      </a:pPr>
                      <a:r>
                        <a:rPr lang="zh-CN" sz="1400" kern="100" dirty="0">
                          <a:effectLst/>
                          <a:latin typeface="宋体" pitchFamily="2" charset="-122"/>
                          <a:ea typeface="宋体" pitchFamily="2" charset="-122"/>
                        </a:rPr>
                        <a:t>未来增长预测模型、人口空间分布模型、人口迁移预测模型等</a:t>
                      </a:r>
                      <a:endParaRPr lang="zh-CN" sz="1400" kern="100" dirty="0">
                        <a:effectLst/>
                        <a:latin typeface="宋体" pitchFamily="2" charset="-122"/>
                        <a:ea typeface="宋体" pitchFamily="2" charset="-122"/>
                        <a:cs typeface="Times New Roman"/>
                      </a:endParaRPr>
                    </a:p>
                  </a:txBody>
                  <a:tcPr marL="68570" marR="6857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159997">
                <a:tc>
                  <a:txBody>
                    <a:bodyPr/>
                    <a:lstStyle/>
                    <a:p>
                      <a:pPr algn="just">
                        <a:spcAft>
                          <a:spcPts val="0"/>
                        </a:spcAft>
                      </a:pPr>
                      <a:r>
                        <a:rPr lang="zh-CN" sz="1400" kern="100" dirty="0">
                          <a:effectLst/>
                          <a:latin typeface="宋体" pitchFamily="2" charset="-122"/>
                          <a:ea typeface="宋体" pitchFamily="2" charset="-122"/>
                        </a:rPr>
                        <a:t>异常流程</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gridSpan="3">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68570" marR="6857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959984">
                <a:tc>
                  <a:txBody>
                    <a:bodyPr/>
                    <a:lstStyle/>
                    <a:p>
                      <a:pPr algn="just">
                        <a:spcAft>
                          <a:spcPts val="0"/>
                        </a:spcAft>
                      </a:pPr>
                      <a:r>
                        <a:rPr lang="zh-CN" sz="1400" kern="100" dirty="0">
                          <a:effectLst/>
                          <a:latin typeface="宋体" pitchFamily="2" charset="-122"/>
                          <a:ea typeface="宋体" pitchFamily="2" charset="-122"/>
                        </a:rPr>
                        <a:t>主要场景</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统计部门需要掌握在各种统计口径下的人口的数量和分布</a:t>
                      </a:r>
                    </a:p>
                    <a:p>
                      <a:pPr algn="just">
                        <a:spcAft>
                          <a:spcPts val="0"/>
                        </a:spcAft>
                      </a:pPr>
                      <a:r>
                        <a:rPr lang="zh-CN" sz="1400" kern="100">
                          <a:effectLst/>
                          <a:latin typeface="宋体" pitchFamily="2" charset="-122"/>
                          <a:ea typeface="宋体" pitchFamily="2" charset="-122"/>
                        </a:rPr>
                        <a:t>计生部门需要掌握目前政策下的人口情况与预期变化</a:t>
                      </a:r>
                    </a:p>
                    <a:p>
                      <a:pPr algn="just">
                        <a:spcAft>
                          <a:spcPts val="0"/>
                        </a:spcAft>
                      </a:pPr>
                      <a:r>
                        <a:rPr lang="zh-CN" sz="1400" kern="100">
                          <a:effectLst/>
                          <a:latin typeface="宋体" pitchFamily="2" charset="-122"/>
                          <a:ea typeface="宋体" pitchFamily="2" charset="-122"/>
                        </a:rPr>
                        <a:t>卫生部门需要掌握常住和流动人口统计信息，掌握社区老年人口分布，支撑社区卫生服务机构设立提供依据</a:t>
                      </a:r>
                    </a:p>
                    <a:p>
                      <a:pPr algn="just">
                        <a:spcAft>
                          <a:spcPts val="0"/>
                        </a:spcAft>
                      </a:pPr>
                      <a:r>
                        <a:rPr lang="zh-CN" sz="1400" kern="100">
                          <a:effectLst/>
                          <a:latin typeface="宋体" pitchFamily="2" charset="-122"/>
                          <a:ea typeface="宋体" pitchFamily="2" charset="-122"/>
                        </a:rPr>
                        <a:t>教育部门需要掌握全面的学龄前儿童的信息，从数量、分布、及未来变化趋势等多方面为教育部门在幼儿园的设点上提供依据</a:t>
                      </a:r>
                      <a:endParaRPr lang="zh-CN" sz="1400" kern="100">
                        <a:effectLst/>
                        <a:latin typeface="宋体" pitchFamily="2" charset="-122"/>
                        <a:ea typeface="宋体" pitchFamily="2" charset="-122"/>
                        <a:cs typeface="Times New Roman"/>
                      </a:endParaRPr>
                    </a:p>
                  </a:txBody>
                  <a:tcPr marL="68570" marR="6857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159997">
                <a:tc>
                  <a:txBody>
                    <a:bodyPr/>
                    <a:lstStyle/>
                    <a:p>
                      <a:pPr algn="just">
                        <a:spcAft>
                          <a:spcPts val="0"/>
                        </a:spcAft>
                      </a:pPr>
                      <a:r>
                        <a:rPr lang="zh-CN" sz="1400" kern="100" dirty="0">
                          <a:effectLst/>
                          <a:latin typeface="宋体" pitchFamily="2" charset="-122"/>
                          <a:ea typeface="宋体" pitchFamily="2" charset="-122"/>
                        </a:rPr>
                        <a:t>后置条件</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gridSpan="3">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68570" marR="6857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159997">
                <a:tc>
                  <a:txBody>
                    <a:bodyPr/>
                    <a:lstStyle/>
                    <a:p>
                      <a:pPr algn="just">
                        <a:spcAft>
                          <a:spcPts val="0"/>
                        </a:spcAft>
                      </a:pPr>
                      <a:r>
                        <a:rPr lang="zh-CN" sz="1400" kern="100" dirty="0">
                          <a:effectLst/>
                          <a:latin typeface="宋体" pitchFamily="2" charset="-122"/>
                          <a:ea typeface="宋体" pitchFamily="2" charset="-122"/>
                        </a:rPr>
                        <a:t>特别说明</a:t>
                      </a:r>
                      <a:endParaRPr lang="zh-CN" sz="1400" kern="100" dirty="0">
                        <a:effectLst/>
                        <a:latin typeface="宋体" pitchFamily="2" charset="-122"/>
                        <a:ea typeface="宋体" pitchFamily="2" charset="-122"/>
                        <a:cs typeface="Times New Roman"/>
                      </a:endParaRPr>
                    </a:p>
                  </a:txBody>
                  <a:tcPr marL="68570" marR="68570" marT="0" marB="0">
                    <a:solidFill>
                      <a:srgbClr val="EAEAEA"/>
                    </a:solidFill>
                  </a:tcPr>
                </a:tc>
                <a:tc gridSpan="3">
                  <a:txBody>
                    <a:bodyPr/>
                    <a:lstStyle/>
                    <a:p>
                      <a:pPr algn="just">
                        <a:spcAft>
                          <a:spcPts val="0"/>
                        </a:spcAft>
                      </a:pPr>
                      <a:r>
                        <a:rPr lang="zh-CN" sz="1400" kern="100" dirty="0">
                          <a:effectLst/>
                          <a:latin typeface="宋体" pitchFamily="2" charset="-122"/>
                          <a:ea typeface="宋体" pitchFamily="2" charset="-122"/>
                        </a:rPr>
                        <a:t>人机界面</a:t>
                      </a:r>
                      <a:endParaRPr lang="zh-CN" sz="1400" kern="100" dirty="0">
                        <a:effectLst/>
                        <a:latin typeface="宋体" pitchFamily="2" charset="-122"/>
                        <a:ea typeface="宋体" pitchFamily="2" charset="-122"/>
                        <a:cs typeface="Times New Roman"/>
                      </a:endParaRPr>
                    </a:p>
                  </a:txBody>
                  <a:tcPr marL="68570" marR="6857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21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Goal</a:t>
            </a:r>
            <a:endParaRPr lang="zh-CN" altLang="en-US" dirty="0"/>
          </a:p>
        </p:txBody>
      </p:sp>
      <p:sp>
        <p:nvSpPr>
          <p:cNvPr id="3" name="内容占位符 2"/>
          <p:cNvSpPr>
            <a:spLocks noGrp="1"/>
          </p:cNvSpPr>
          <p:nvPr>
            <p:ph idx="1"/>
          </p:nvPr>
        </p:nvSpPr>
        <p:spPr>
          <a:xfrm>
            <a:off x="182563" y="1219200"/>
            <a:ext cx="8686800" cy="5135563"/>
          </a:xfrm>
        </p:spPr>
        <p:txBody>
          <a:bodyPr/>
          <a:lstStyle/>
          <a:p>
            <a:r>
              <a:rPr lang="zh-CN" altLang="zh-CN" dirty="0"/>
              <a:t>改善各部门人口管理的信息孤岛现象，可以有效实现人口数据的交换和共享</a:t>
            </a:r>
            <a:endParaRPr lang="en-US" altLang="zh-CN" dirty="0"/>
          </a:p>
          <a:p>
            <a:pPr lvl="1"/>
            <a:r>
              <a:rPr lang="zh-CN" altLang="en-US" dirty="0"/>
              <a:t>例：</a:t>
            </a:r>
            <a:r>
              <a:rPr lang="zh-CN" altLang="zh-CN" dirty="0"/>
              <a:t>计生部门提高人口档案建档效率</a:t>
            </a:r>
            <a:r>
              <a:rPr lang="zh-CN" altLang="en-US" dirty="0"/>
              <a:t>，</a:t>
            </a:r>
            <a:r>
              <a:rPr lang="zh-CN" altLang="zh-CN" dirty="0"/>
              <a:t>补充人口家庭成员信息</a:t>
            </a:r>
            <a:endParaRPr lang="en-US" altLang="zh-CN" dirty="0"/>
          </a:p>
          <a:p>
            <a:pPr lvl="1"/>
            <a:endParaRPr lang="en-US" altLang="zh-CN" dirty="0"/>
          </a:p>
          <a:p>
            <a:r>
              <a:rPr lang="zh-CN" altLang="zh-CN" dirty="0"/>
              <a:t>改善政府的公共服务和提高服务质量，推进诚信</a:t>
            </a:r>
            <a:r>
              <a:rPr lang="en-US" altLang="zh-CN" dirty="0"/>
              <a:t>XX</a:t>
            </a:r>
            <a:r>
              <a:rPr lang="zh-CN" altLang="zh-CN" dirty="0"/>
              <a:t>体系的建设</a:t>
            </a:r>
            <a:endParaRPr lang="en-US" altLang="zh-CN" dirty="0"/>
          </a:p>
          <a:p>
            <a:pPr lvl="1"/>
            <a:r>
              <a:rPr lang="zh-CN" altLang="en-US" dirty="0"/>
              <a:t>例：</a:t>
            </a:r>
            <a:r>
              <a:rPr lang="zh-CN" altLang="zh-CN" dirty="0"/>
              <a:t>向</a:t>
            </a:r>
            <a:r>
              <a:rPr lang="zh-CN" altLang="en-US" dirty="0"/>
              <a:t>社会</a:t>
            </a:r>
            <a:r>
              <a:rPr lang="zh-CN" altLang="zh-CN" dirty="0"/>
              <a:t>开放查证服务</a:t>
            </a:r>
            <a:r>
              <a:rPr lang="zh-CN" altLang="en-US" dirty="0"/>
              <a:t>，劳务招工、保姆中介、房主租客</a:t>
            </a:r>
            <a:endParaRPr lang="en-US" altLang="zh-CN" dirty="0"/>
          </a:p>
          <a:p>
            <a:pPr lvl="1"/>
            <a:endParaRPr lang="en-US" altLang="zh-CN" dirty="0"/>
          </a:p>
          <a:p>
            <a:r>
              <a:rPr lang="zh-CN" altLang="zh-CN" dirty="0"/>
              <a:t>提升行政效率和降低行政成本，为电子政务提供人口基础数据</a:t>
            </a:r>
            <a:endParaRPr lang="en-US" altLang="zh-CN" dirty="0"/>
          </a:p>
          <a:p>
            <a:pPr lvl="1"/>
            <a:r>
              <a:rPr lang="zh-CN" altLang="en-US" dirty="0"/>
              <a:t>例：减少重复采集，提供人像照片</a:t>
            </a:r>
            <a:endParaRPr lang="en-US" altLang="zh-CN" dirty="0"/>
          </a:p>
          <a:p>
            <a:pPr lvl="1"/>
            <a:endParaRPr lang="en-US" altLang="zh-CN" dirty="0"/>
          </a:p>
          <a:p>
            <a:r>
              <a:rPr lang="zh-CN" altLang="zh-CN" dirty="0"/>
              <a:t>满足政府部门之间的信息互补需求，可以实现部门工作的协同联动</a:t>
            </a:r>
            <a:endParaRPr lang="en-US" altLang="zh-CN" dirty="0"/>
          </a:p>
          <a:p>
            <a:pPr lvl="1"/>
            <a:r>
              <a:rPr lang="zh-CN" altLang="en-US" dirty="0"/>
              <a:t>例：</a:t>
            </a:r>
            <a:r>
              <a:rPr lang="zh-CN" altLang="zh-CN" dirty="0"/>
              <a:t>交运部门</a:t>
            </a:r>
            <a:r>
              <a:rPr lang="zh-CN" altLang="en-US" dirty="0"/>
              <a:t>停止发放</a:t>
            </a:r>
            <a:r>
              <a:rPr lang="zh-CN" altLang="zh-CN" dirty="0"/>
              <a:t>吸毒</a:t>
            </a:r>
            <a:r>
              <a:rPr lang="zh-CN" altLang="en-US" dirty="0"/>
              <a:t>人员的</a:t>
            </a:r>
            <a:r>
              <a:rPr lang="zh-CN" altLang="zh-CN" dirty="0"/>
              <a:t>营运</a:t>
            </a:r>
            <a:r>
              <a:rPr lang="zh-CN" altLang="en-US" dirty="0"/>
              <a:t>证</a:t>
            </a:r>
            <a:endParaRPr lang="en-US" altLang="zh-CN" dirty="0"/>
          </a:p>
          <a:p>
            <a:pPr lvl="1"/>
            <a:r>
              <a:rPr lang="zh-CN" altLang="en-US" dirty="0"/>
              <a:t>例：</a:t>
            </a:r>
            <a:r>
              <a:rPr lang="zh-CN" altLang="zh-CN" dirty="0"/>
              <a:t>人社</a:t>
            </a:r>
            <a:r>
              <a:rPr lang="zh-CN" altLang="en-US" dirty="0"/>
              <a:t>部门</a:t>
            </a:r>
            <a:r>
              <a:rPr lang="zh-CN" altLang="zh-CN" dirty="0"/>
              <a:t>杜绝死人领取养老金的现象</a:t>
            </a:r>
            <a:endParaRPr lang="en-US" altLang="zh-CN" dirty="0"/>
          </a:p>
          <a:p>
            <a:pPr lvl="1"/>
            <a:r>
              <a:rPr lang="zh-CN" altLang="en-US" dirty="0"/>
              <a:t>例：</a:t>
            </a:r>
            <a:r>
              <a:rPr lang="zh-CN" altLang="zh-CN" dirty="0"/>
              <a:t>民政部门杜绝拥有大量财产但仍在领取低保的现象</a:t>
            </a:r>
            <a:endParaRPr lang="en-US" altLang="zh-CN" dirty="0"/>
          </a:p>
          <a:p>
            <a:pPr lvl="1"/>
            <a:endParaRPr lang="en-US" altLang="zh-CN" dirty="0"/>
          </a:p>
          <a:p>
            <a:pPr marL="173038" lvl="1" indent="-173038">
              <a:buFont typeface="Wingdings" pitchFamily="2" charset="2"/>
              <a:buChar char="§"/>
            </a:pPr>
            <a:r>
              <a:rPr lang="zh-CN" altLang="zh-CN" dirty="0"/>
              <a:t>全面掌握人口分布信息，为政府科学决策提供支撑</a:t>
            </a:r>
            <a:r>
              <a:rPr lang="zh-CN" altLang="en-US" dirty="0"/>
              <a:t>，</a:t>
            </a:r>
            <a:r>
              <a:rPr lang="zh-CN" altLang="zh-CN" dirty="0"/>
              <a:t>促进公共社会资源的合理配置</a:t>
            </a:r>
            <a:endParaRPr lang="en-US" altLang="zh-CN" dirty="0"/>
          </a:p>
          <a:p>
            <a:pPr lvl="1"/>
            <a:r>
              <a:rPr lang="zh-CN" altLang="en-US" dirty="0"/>
              <a:t>例：</a:t>
            </a:r>
            <a:r>
              <a:rPr lang="zh-CN" altLang="zh-CN" dirty="0"/>
              <a:t>教育</a:t>
            </a:r>
            <a:r>
              <a:rPr lang="zh-CN" altLang="en-US" dirty="0"/>
              <a:t>部门</a:t>
            </a:r>
            <a:r>
              <a:rPr lang="zh-CN" altLang="zh-CN" dirty="0"/>
              <a:t>对学校布点进行有效规划</a:t>
            </a:r>
            <a:endParaRPr lang="en-US" altLang="zh-CN" dirty="0"/>
          </a:p>
          <a:p>
            <a:pPr lvl="1"/>
            <a:r>
              <a:rPr lang="zh-CN" altLang="en-US" dirty="0"/>
              <a:t>例：</a:t>
            </a:r>
            <a:r>
              <a:rPr lang="zh-CN" altLang="zh-CN" dirty="0"/>
              <a:t>卫生部门</a:t>
            </a:r>
            <a:r>
              <a:rPr lang="zh-CN" altLang="en-US" dirty="0"/>
              <a:t>为</a:t>
            </a:r>
            <a:r>
              <a:rPr lang="zh-CN" altLang="zh-CN" dirty="0"/>
              <a:t>医院</a:t>
            </a:r>
            <a:r>
              <a:rPr lang="zh-CN" altLang="en-US" dirty="0"/>
              <a:t>布局进行</a:t>
            </a:r>
            <a:r>
              <a:rPr lang="zh-CN" altLang="zh-CN" dirty="0"/>
              <a:t>合理配置</a:t>
            </a:r>
            <a:endParaRPr lang="zh-CN" altLang="en-US" dirty="0"/>
          </a:p>
        </p:txBody>
      </p:sp>
      <p:sp>
        <p:nvSpPr>
          <p:cNvPr id="8"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BUS 411</a:t>
            </a:r>
          </a:p>
          <a:p>
            <a:pPr>
              <a:lnSpc>
                <a:spcPct val="85000"/>
              </a:lnSpc>
              <a:spcBef>
                <a:spcPct val="0"/>
              </a:spcBef>
            </a:pPr>
            <a:r>
              <a:rPr lang="en-US" altLang="zh-CN" sz="1200" dirty="0"/>
              <a:t>Business Direction</a:t>
            </a:r>
          </a:p>
        </p:txBody>
      </p:sp>
      <p:sp>
        <p:nvSpPr>
          <p:cNvPr id="4" name="TextBox 3"/>
          <p:cNvSpPr txBox="1"/>
          <p:nvPr/>
        </p:nvSpPr>
        <p:spPr>
          <a:xfrm>
            <a:off x="2483768" y="2276872"/>
            <a:ext cx="184731" cy="369332"/>
          </a:xfrm>
          <a:prstGeom prst="rect">
            <a:avLst/>
          </a:prstGeom>
          <a:noFill/>
        </p:spPr>
        <p:txBody>
          <a:bodyPr wrap="none" rtlCol="0">
            <a:spAutoFit/>
          </a:bodyPr>
          <a:lstStyle/>
          <a:p>
            <a:endParaRPr lang="zh-CN" altLang="en-US" dirty="0"/>
          </a:p>
        </p:txBody>
      </p:sp>
      <p:pic>
        <p:nvPicPr>
          <p:cNvPr id="7"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6404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603986360"/>
              </p:ext>
            </p:extLst>
          </p:nvPr>
        </p:nvGraphicFramePr>
        <p:xfrm>
          <a:off x="222821" y="1474048"/>
          <a:ext cx="8669659" cy="4907280"/>
        </p:xfrm>
        <a:graphic>
          <a:graphicData uri="http://schemas.openxmlformats.org/drawingml/2006/table">
            <a:tbl>
              <a:tblPr firstRow="1" firstCol="1" bandRow="1">
                <a:tableStyleId>{5940675A-B579-460E-94D1-54222C63F5DA}</a:tableStyleId>
              </a:tblPr>
              <a:tblGrid>
                <a:gridCol w="1224136">
                  <a:extLst>
                    <a:ext uri="{9D8B030D-6E8A-4147-A177-3AD203B41FA5}">
                      <a16:colId xmlns:a16="http://schemas.microsoft.com/office/drawing/2014/main" val="20000"/>
                    </a:ext>
                  </a:extLst>
                </a:gridCol>
                <a:gridCol w="5949563">
                  <a:extLst>
                    <a:ext uri="{9D8B030D-6E8A-4147-A177-3AD203B41FA5}">
                      <a16:colId xmlns:a16="http://schemas.microsoft.com/office/drawing/2014/main" val="20001"/>
                    </a:ext>
                  </a:extLst>
                </a:gridCol>
                <a:gridCol w="579672">
                  <a:extLst>
                    <a:ext uri="{9D8B030D-6E8A-4147-A177-3AD203B41FA5}">
                      <a16:colId xmlns:a16="http://schemas.microsoft.com/office/drawing/2014/main" val="20002"/>
                    </a:ext>
                  </a:extLst>
                </a:gridCol>
                <a:gridCol w="916288">
                  <a:extLst>
                    <a:ext uri="{9D8B030D-6E8A-4147-A177-3AD203B41FA5}">
                      <a16:colId xmlns:a16="http://schemas.microsoft.com/office/drawing/2014/main" val="20003"/>
                    </a:ext>
                  </a:extLst>
                </a:gridCol>
              </a:tblGrid>
              <a:tr h="127998">
                <a:tc>
                  <a:txBody>
                    <a:bodyPr/>
                    <a:lstStyle/>
                    <a:p>
                      <a:pPr algn="just">
                        <a:spcAft>
                          <a:spcPts val="0"/>
                        </a:spcAft>
                      </a:pPr>
                      <a:r>
                        <a:rPr lang="zh-CN" sz="1400" kern="100" dirty="0">
                          <a:effectLst/>
                          <a:latin typeface="宋体" pitchFamily="2" charset="-122"/>
                          <a:ea typeface="宋体" pitchFamily="2" charset="-122"/>
                        </a:rPr>
                        <a:t>名称</a:t>
                      </a:r>
                      <a:endParaRPr lang="zh-CN" sz="1400" kern="100" dirty="0">
                        <a:effectLst/>
                        <a:latin typeface="宋体" pitchFamily="2" charset="-122"/>
                        <a:ea typeface="宋体" pitchFamily="2" charset="-122"/>
                        <a:cs typeface="Times New Roman"/>
                      </a:endParaRPr>
                    </a:p>
                  </a:txBody>
                  <a:tcPr marL="54856" marR="54856" marT="0" marB="0">
                    <a:solidFill>
                      <a:srgbClr val="EAEAEA"/>
                    </a:solidFill>
                  </a:tcPr>
                </a:tc>
                <a:tc>
                  <a:txBody>
                    <a:bodyPr/>
                    <a:lstStyle/>
                    <a:p>
                      <a:pPr algn="just">
                        <a:spcAft>
                          <a:spcPts val="0"/>
                        </a:spcAft>
                      </a:pPr>
                      <a:r>
                        <a:rPr lang="zh-CN" sz="1400" kern="100">
                          <a:effectLst/>
                          <a:latin typeface="宋体" pitchFamily="2" charset="-122"/>
                          <a:ea typeface="宋体" pitchFamily="2" charset="-122"/>
                        </a:rPr>
                        <a:t>专题应用</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dirty="0">
                          <a:effectLst/>
                          <a:latin typeface="宋体" pitchFamily="2" charset="-122"/>
                          <a:ea typeface="宋体" pitchFamily="2" charset="-122"/>
                        </a:rPr>
                        <a:t>ID</a:t>
                      </a:r>
                      <a:endParaRPr lang="zh-CN" sz="1400" kern="100" dirty="0">
                        <a:effectLst/>
                        <a:latin typeface="宋体" pitchFamily="2" charset="-122"/>
                        <a:ea typeface="宋体" pitchFamily="2" charset="-122"/>
                        <a:cs typeface="Times New Roman"/>
                      </a:endParaRPr>
                    </a:p>
                  </a:txBody>
                  <a:tcPr marL="54856" marR="54856" marT="0" marB="0">
                    <a:solidFill>
                      <a:srgbClr val="EAEAEA"/>
                    </a:solidFill>
                  </a:tcPr>
                </a:tc>
                <a:tc>
                  <a:txBody>
                    <a:bodyPr/>
                    <a:lstStyle/>
                    <a:p>
                      <a:pPr algn="just">
                        <a:spcAft>
                          <a:spcPts val="0"/>
                        </a:spcAft>
                      </a:pPr>
                      <a:r>
                        <a:rPr lang="en-US" sz="1400" kern="100">
                          <a:effectLst/>
                          <a:latin typeface="宋体" pitchFamily="2" charset="-122"/>
                          <a:ea typeface="宋体" pitchFamily="2" charset="-122"/>
                        </a:rPr>
                        <a:t>UC_108</a:t>
                      </a:r>
                      <a:endParaRPr lang="zh-CN" sz="1400" kern="100">
                        <a:effectLst/>
                        <a:latin typeface="宋体" pitchFamily="2" charset="-122"/>
                        <a:ea typeface="宋体" pitchFamily="2" charset="-122"/>
                        <a:cs typeface="Times New Roman"/>
                      </a:endParaRPr>
                    </a:p>
                  </a:txBody>
                  <a:tcPr marL="54856" marR="54856" marT="0" marB="0"/>
                </a:tc>
                <a:extLst>
                  <a:ext uri="{0D108BD9-81ED-4DB2-BD59-A6C34878D82A}">
                    <a16:rowId xmlns:a16="http://schemas.microsoft.com/office/drawing/2014/main" val="10000"/>
                  </a:ext>
                </a:extLst>
              </a:tr>
              <a:tr h="127998">
                <a:tc>
                  <a:txBody>
                    <a:bodyPr/>
                    <a:lstStyle/>
                    <a:p>
                      <a:pPr algn="just">
                        <a:spcAft>
                          <a:spcPts val="0"/>
                        </a:spcAft>
                      </a:pPr>
                      <a:r>
                        <a:rPr lang="zh-CN" sz="1400" kern="100" dirty="0">
                          <a:effectLst/>
                          <a:latin typeface="宋体" pitchFamily="2" charset="-122"/>
                          <a:ea typeface="宋体" pitchFamily="2" charset="-122"/>
                        </a:rPr>
                        <a:t>概述</a:t>
                      </a:r>
                      <a:endParaRPr lang="zh-CN" sz="1400" kern="100" dirty="0">
                        <a:effectLst/>
                        <a:latin typeface="宋体" pitchFamily="2" charset="-122"/>
                        <a:ea typeface="宋体" pitchFamily="2" charset="-122"/>
                        <a:cs typeface="Times New Roman"/>
                      </a:endParaRPr>
                    </a:p>
                  </a:txBody>
                  <a:tcPr marL="54856" marR="54856"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基于数据仓库的专题应用</a:t>
                      </a:r>
                      <a:endParaRPr lang="zh-CN" sz="1400" kern="100">
                        <a:effectLst/>
                        <a:latin typeface="宋体" pitchFamily="2" charset="-122"/>
                        <a:ea typeface="宋体" pitchFamily="2" charset="-122"/>
                        <a:cs typeface="Times New Roman"/>
                      </a:endParaRPr>
                    </a:p>
                  </a:txBody>
                  <a:tcPr marL="54856" marR="54856"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127998">
                <a:tc>
                  <a:txBody>
                    <a:bodyPr/>
                    <a:lstStyle/>
                    <a:p>
                      <a:pPr algn="just">
                        <a:spcAft>
                          <a:spcPts val="0"/>
                        </a:spcAft>
                      </a:pPr>
                      <a:r>
                        <a:rPr lang="zh-CN" sz="1400" kern="100" dirty="0">
                          <a:effectLst/>
                          <a:latin typeface="宋体" pitchFamily="2" charset="-122"/>
                          <a:ea typeface="宋体" pitchFamily="2" charset="-122"/>
                        </a:rPr>
                        <a:t>发起者</a:t>
                      </a:r>
                      <a:endParaRPr lang="zh-CN" sz="1400" kern="100" dirty="0">
                        <a:effectLst/>
                        <a:latin typeface="宋体" pitchFamily="2" charset="-122"/>
                        <a:ea typeface="宋体" pitchFamily="2" charset="-122"/>
                        <a:cs typeface="Times New Roman"/>
                      </a:endParaRPr>
                    </a:p>
                  </a:txBody>
                  <a:tcPr marL="54856" marR="54856"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公务员</a:t>
                      </a:r>
                      <a:endParaRPr lang="zh-CN" sz="1400" kern="100">
                        <a:effectLst/>
                        <a:latin typeface="宋体" pitchFamily="2" charset="-122"/>
                        <a:ea typeface="宋体" pitchFamily="2" charset="-122"/>
                        <a:cs typeface="Times New Roman"/>
                      </a:endParaRPr>
                    </a:p>
                  </a:txBody>
                  <a:tcPr marL="54856" marR="54856"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127998">
                <a:tc>
                  <a:txBody>
                    <a:bodyPr/>
                    <a:lstStyle/>
                    <a:p>
                      <a:pPr algn="just">
                        <a:spcAft>
                          <a:spcPts val="0"/>
                        </a:spcAft>
                      </a:pPr>
                      <a:r>
                        <a:rPr lang="zh-CN" sz="1400" kern="100">
                          <a:effectLst/>
                          <a:latin typeface="宋体" pitchFamily="2" charset="-122"/>
                          <a:ea typeface="宋体" pitchFamily="2" charset="-122"/>
                        </a:rPr>
                        <a:t>前置条件</a:t>
                      </a:r>
                      <a:endParaRPr lang="zh-CN" sz="1400" kern="100">
                        <a:effectLst/>
                        <a:latin typeface="宋体" pitchFamily="2" charset="-122"/>
                        <a:ea typeface="宋体" pitchFamily="2" charset="-122"/>
                        <a:cs typeface="Times New Roman"/>
                      </a:endParaRPr>
                    </a:p>
                  </a:txBody>
                  <a:tcPr marL="54856" marR="54856" marT="0" marB="0">
                    <a:solidFill>
                      <a:srgbClr val="EAEAEA"/>
                    </a:solidFill>
                  </a:tcPr>
                </a:tc>
                <a:tc gridSpan="3">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54856" marR="54856"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2320320">
                <a:tc>
                  <a:txBody>
                    <a:bodyPr/>
                    <a:lstStyle/>
                    <a:p>
                      <a:pPr algn="just">
                        <a:spcAft>
                          <a:spcPts val="0"/>
                        </a:spcAft>
                      </a:pPr>
                      <a:r>
                        <a:rPr lang="zh-CN" sz="1400" kern="100" dirty="0">
                          <a:effectLst/>
                          <a:latin typeface="宋体" pitchFamily="2" charset="-122"/>
                          <a:ea typeface="宋体" pitchFamily="2" charset="-122"/>
                        </a:rPr>
                        <a:t>正常流程</a:t>
                      </a:r>
                      <a:endParaRPr lang="zh-CN" sz="1400" kern="100" dirty="0">
                        <a:effectLst/>
                        <a:latin typeface="宋体" pitchFamily="2" charset="-122"/>
                        <a:ea typeface="宋体" pitchFamily="2" charset="-122"/>
                        <a:cs typeface="Times New Roman"/>
                      </a:endParaRPr>
                    </a:p>
                  </a:txBody>
                  <a:tcPr marL="54856" marR="54856" marT="0" marB="0">
                    <a:solidFill>
                      <a:srgbClr val="EAEAEA"/>
                    </a:solidFill>
                  </a:tcPr>
                </a:tc>
                <a:tc gridSpan="3">
                  <a:txBody>
                    <a:bodyPr/>
                    <a:lstStyle/>
                    <a:p>
                      <a:pPr marL="342900" lvl="0" indent="-342900" algn="just">
                        <a:spcAft>
                          <a:spcPts val="0"/>
                        </a:spcAft>
                        <a:buFont typeface="+mj-lt"/>
                        <a:buAutoNum type="arabicPeriod"/>
                      </a:pPr>
                      <a:r>
                        <a:rPr lang="zh-CN" sz="1400" b="1" kern="100" dirty="0">
                          <a:effectLst/>
                          <a:latin typeface="宋体" pitchFamily="2" charset="-122"/>
                          <a:ea typeface="宋体" pitchFamily="2" charset="-122"/>
                        </a:rPr>
                        <a:t>人员全景视图</a:t>
                      </a:r>
                      <a:r>
                        <a:rPr lang="zh-CN" altLang="en-US" sz="1400" kern="100" dirty="0">
                          <a:effectLst/>
                          <a:latin typeface="宋体" pitchFamily="2" charset="-122"/>
                          <a:ea typeface="宋体" pitchFamily="2" charset="-122"/>
                        </a:rPr>
                        <a:t>。</a:t>
                      </a:r>
                      <a:r>
                        <a:rPr lang="zh-CN" sz="1400" kern="100" dirty="0">
                          <a:effectLst/>
                          <a:latin typeface="宋体" pitchFamily="2" charset="-122"/>
                          <a:ea typeface="宋体" pitchFamily="2" charset="-122"/>
                        </a:rPr>
                        <a:t>全面展示人人关联、人物关联、人的活动，查找任何两个实体的关联路径，为家庭人口调查、家庭资产调查，人口社会学调查、社交网络调查提供支持。</a:t>
                      </a:r>
                    </a:p>
                    <a:p>
                      <a:pPr marL="342900" lvl="0" indent="-342900" algn="just">
                        <a:spcAft>
                          <a:spcPts val="0"/>
                        </a:spcAft>
                        <a:buFont typeface="+mj-lt"/>
                        <a:buAutoNum type="arabicPeriod"/>
                      </a:pPr>
                      <a:r>
                        <a:rPr lang="zh-CN" sz="1400" b="1" kern="100" dirty="0">
                          <a:effectLst/>
                          <a:latin typeface="宋体" pitchFamily="2" charset="-122"/>
                          <a:ea typeface="宋体" pitchFamily="2" charset="-122"/>
                        </a:rPr>
                        <a:t>城市地块功能的动态提取和划分</a:t>
                      </a:r>
                      <a:r>
                        <a:rPr lang="zh-CN" altLang="en-US" sz="1400" kern="100" dirty="0">
                          <a:effectLst/>
                          <a:latin typeface="宋体" pitchFamily="2" charset="-122"/>
                          <a:ea typeface="宋体" pitchFamily="2" charset="-122"/>
                        </a:rPr>
                        <a:t>。</a:t>
                      </a:r>
                      <a:r>
                        <a:rPr lang="zh-CN" sz="1400" kern="100" dirty="0">
                          <a:effectLst/>
                          <a:latin typeface="宋体" pitchFamily="2" charset="-122"/>
                          <a:ea typeface="宋体" pitchFamily="2" charset="-122"/>
                        </a:rPr>
                        <a:t>基于人口职业、年龄和居住地等随时间变化的动态分布信息，结合地图</a:t>
                      </a:r>
                      <a:r>
                        <a:rPr lang="en-US" sz="1400" kern="100" dirty="0">
                          <a:effectLst/>
                          <a:latin typeface="宋体" pitchFamily="2" charset="-122"/>
                          <a:ea typeface="宋体" pitchFamily="2" charset="-122"/>
                        </a:rPr>
                        <a:t>POI</a:t>
                      </a:r>
                      <a:r>
                        <a:rPr lang="zh-CN" sz="1400" kern="100" dirty="0">
                          <a:effectLst/>
                          <a:latin typeface="宋体" pitchFamily="2" charset="-122"/>
                          <a:ea typeface="宋体" pitchFamily="2" charset="-122"/>
                        </a:rPr>
                        <a:t>（</a:t>
                      </a:r>
                      <a:r>
                        <a:rPr lang="en-US" sz="1400" kern="100" dirty="0">
                          <a:effectLst/>
                          <a:latin typeface="宋体" pitchFamily="2" charset="-122"/>
                          <a:ea typeface="宋体" pitchFamily="2" charset="-122"/>
                        </a:rPr>
                        <a:t>Point-of-Interest</a:t>
                      </a:r>
                      <a:r>
                        <a:rPr lang="zh-CN" sz="1400" kern="100" dirty="0">
                          <a:effectLst/>
                          <a:latin typeface="宋体" pitchFamily="2" charset="-122"/>
                          <a:ea typeface="宋体" pitchFamily="2" charset="-122"/>
                        </a:rPr>
                        <a:t>，如企业、学校、医院、小区等关键建筑物所在位置）信息，对城市用地功能进行动态提取和合理划分，能反映整个城市最新的、随时间变化的、细节丰富的功能结构，为城市规划部门提供有力地决策支持。</a:t>
                      </a:r>
                    </a:p>
                    <a:p>
                      <a:pPr marL="342900" lvl="0" indent="-342900" algn="just">
                        <a:spcAft>
                          <a:spcPts val="0"/>
                        </a:spcAft>
                        <a:buFont typeface="+mj-lt"/>
                        <a:buAutoNum type="arabicPeriod"/>
                      </a:pPr>
                      <a:r>
                        <a:rPr lang="zh-CN" sz="1400" b="1" kern="100" dirty="0">
                          <a:effectLst/>
                          <a:latin typeface="宋体" pitchFamily="2" charset="-122"/>
                          <a:ea typeface="宋体" pitchFamily="2" charset="-122"/>
                        </a:rPr>
                        <a:t>公共资源（如教育、医疗、交通）需求估计</a:t>
                      </a:r>
                      <a:r>
                        <a:rPr lang="zh-CN" altLang="en-US" sz="1400" kern="100" dirty="0">
                          <a:effectLst/>
                          <a:latin typeface="宋体" pitchFamily="2" charset="-122"/>
                          <a:ea typeface="宋体" pitchFamily="2" charset="-122"/>
                        </a:rPr>
                        <a:t>。</a:t>
                      </a:r>
                      <a:r>
                        <a:rPr lang="zh-CN" sz="1400" kern="100" dirty="0">
                          <a:effectLst/>
                          <a:latin typeface="宋体" pitchFamily="2" charset="-122"/>
                          <a:ea typeface="宋体" pitchFamily="2" charset="-122"/>
                        </a:rPr>
                        <a:t>基于人口年龄、收入、居住地、工作所在地等随时间变化的动态信息，对城市局部区域的公共资源需求进行估计和预测，支持公共资源规划。可回答诸如这样的问题：某区域适龄入学儿童的人数在过去三年间呈现迅速增长趋势，但平均收入水平持续下降，本区域的公共教育资源是否应该加大投入，比如开办新的公立学校。</a:t>
                      </a:r>
                    </a:p>
                    <a:p>
                      <a:pPr marL="342900" lvl="0" indent="-342900" algn="just">
                        <a:spcAft>
                          <a:spcPts val="0"/>
                        </a:spcAft>
                        <a:buFont typeface="+mj-lt"/>
                        <a:buAutoNum type="arabicPeriod"/>
                      </a:pPr>
                      <a:r>
                        <a:rPr lang="zh-CN" sz="1400" b="1" kern="100" dirty="0">
                          <a:effectLst/>
                          <a:latin typeface="宋体" pitchFamily="2" charset="-122"/>
                          <a:ea typeface="宋体" pitchFamily="2" charset="-122"/>
                        </a:rPr>
                        <a:t>人口（职业、年龄、户籍）分布的时空分析</a:t>
                      </a:r>
                      <a:r>
                        <a:rPr lang="zh-CN" altLang="en-US" sz="1400" kern="100" dirty="0">
                          <a:effectLst/>
                          <a:latin typeface="宋体" pitchFamily="2" charset="-122"/>
                          <a:ea typeface="宋体" pitchFamily="2" charset="-122"/>
                        </a:rPr>
                        <a:t>。</a:t>
                      </a:r>
                      <a:r>
                        <a:rPr lang="zh-CN" sz="1400" kern="100" dirty="0">
                          <a:effectLst/>
                          <a:latin typeface="宋体" pitchFamily="2" charset="-122"/>
                          <a:ea typeface="宋体" pitchFamily="2" charset="-122"/>
                        </a:rPr>
                        <a:t>基于人口基础信息，分析得到诸如职业、年龄分布、户籍等信息的时空分布图，为民政部门提供在基础人口统计数据之上的时空分析，准确刻画人口的地域移动、城镇人口集聚及城市化发展趋势。</a:t>
                      </a:r>
                      <a:endParaRPr lang="zh-CN" sz="1400" kern="100" dirty="0">
                        <a:effectLst/>
                        <a:latin typeface="宋体" pitchFamily="2" charset="-122"/>
                        <a:ea typeface="宋体" pitchFamily="2" charset="-122"/>
                        <a:cs typeface="Times New Roman"/>
                      </a:endParaRPr>
                    </a:p>
                  </a:txBody>
                  <a:tcPr marL="54856" marR="54856"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127998">
                <a:tc>
                  <a:txBody>
                    <a:bodyPr/>
                    <a:lstStyle/>
                    <a:p>
                      <a:pPr algn="just">
                        <a:spcAft>
                          <a:spcPts val="0"/>
                        </a:spcAft>
                      </a:pPr>
                      <a:r>
                        <a:rPr lang="zh-CN" sz="1400" kern="100" dirty="0">
                          <a:effectLst/>
                          <a:latin typeface="宋体" pitchFamily="2" charset="-122"/>
                          <a:ea typeface="宋体" pitchFamily="2" charset="-122"/>
                        </a:rPr>
                        <a:t>异常流程</a:t>
                      </a:r>
                      <a:endParaRPr lang="zh-CN" sz="1400" kern="100" dirty="0">
                        <a:effectLst/>
                        <a:latin typeface="宋体" pitchFamily="2" charset="-122"/>
                        <a:ea typeface="宋体" pitchFamily="2" charset="-122"/>
                        <a:cs typeface="Times New Roman"/>
                      </a:endParaRPr>
                    </a:p>
                  </a:txBody>
                  <a:tcPr marL="54856" marR="54856" marT="0" marB="0">
                    <a:solidFill>
                      <a:srgbClr val="EAEAEA"/>
                    </a:solidFill>
                  </a:tcPr>
                </a:tc>
                <a:tc gridSpan="3">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54856" marR="54856"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127998">
                <a:tc>
                  <a:txBody>
                    <a:bodyPr/>
                    <a:lstStyle/>
                    <a:p>
                      <a:pPr algn="just">
                        <a:spcAft>
                          <a:spcPts val="0"/>
                        </a:spcAft>
                      </a:pPr>
                      <a:r>
                        <a:rPr lang="zh-CN" sz="1400" kern="100" dirty="0">
                          <a:effectLst/>
                          <a:latin typeface="宋体" pitchFamily="2" charset="-122"/>
                          <a:ea typeface="宋体" pitchFamily="2" charset="-122"/>
                        </a:rPr>
                        <a:t>主要场景</a:t>
                      </a:r>
                      <a:endParaRPr lang="zh-CN" sz="1400" kern="100" dirty="0">
                        <a:effectLst/>
                        <a:latin typeface="宋体" pitchFamily="2" charset="-122"/>
                        <a:ea typeface="宋体" pitchFamily="2" charset="-122"/>
                        <a:cs typeface="Times New Roman"/>
                      </a:endParaRPr>
                    </a:p>
                  </a:txBody>
                  <a:tcPr marL="54856" marR="54856"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人口应用服务</a:t>
                      </a:r>
                      <a:endParaRPr lang="zh-CN" sz="1400" kern="100">
                        <a:effectLst/>
                        <a:latin typeface="宋体" pitchFamily="2" charset="-122"/>
                        <a:ea typeface="宋体" pitchFamily="2" charset="-122"/>
                        <a:cs typeface="Times New Roman"/>
                      </a:endParaRPr>
                    </a:p>
                  </a:txBody>
                  <a:tcPr marL="54856" marR="54856"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127998">
                <a:tc>
                  <a:txBody>
                    <a:bodyPr/>
                    <a:lstStyle/>
                    <a:p>
                      <a:pPr algn="just">
                        <a:spcAft>
                          <a:spcPts val="0"/>
                        </a:spcAft>
                      </a:pPr>
                      <a:r>
                        <a:rPr lang="zh-CN" sz="1400" kern="100" dirty="0">
                          <a:effectLst/>
                          <a:latin typeface="宋体" pitchFamily="2" charset="-122"/>
                          <a:ea typeface="宋体" pitchFamily="2" charset="-122"/>
                        </a:rPr>
                        <a:t>后置条件</a:t>
                      </a:r>
                      <a:endParaRPr lang="zh-CN" sz="1400" kern="100" dirty="0">
                        <a:effectLst/>
                        <a:latin typeface="宋体" pitchFamily="2" charset="-122"/>
                        <a:ea typeface="宋体" pitchFamily="2" charset="-122"/>
                        <a:cs typeface="Times New Roman"/>
                      </a:endParaRPr>
                    </a:p>
                  </a:txBody>
                  <a:tcPr marL="54856" marR="54856" marT="0" marB="0">
                    <a:solidFill>
                      <a:srgbClr val="EAEAEA"/>
                    </a:solidFill>
                  </a:tcPr>
                </a:tc>
                <a:tc gridSpan="3">
                  <a:txBody>
                    <a:bodyPr/>
                    <a:lstStyle/>
                    <a:p>
                      <a:pPr algn="just">
                        <a:spcAft>
                          <a:spcPts val="0"/>
                        </a:spcAft>
                      </a:pPr>
                      <a:r>
                        <a:rPr lang="en-US" sz="1400" kern="100">
                          <a:effectLst/>
                          <a:latin typeface="宋体" pitchFamily="2" charset="-122"/>
                          <a:ea typeface="宋体" pitchFamily="2" charset="-122"/>
                        </a:rPr>
                        <a:t> </a:t>
                      </a:r>
                      <a:endParaRPr lang="zh-CN" sz="1400" kern="100">
                        <a:effectLst/>
                        <a:latin typeface="宋体" pitchFamily="2" charset="-122"/>
                        <a:ea typeface="宋体" pitchFamily="2" charset="-122"/>
                        <a:cs typeface="Times New Roman"/>
                      </a:endParaRPr>
                    </a:p>
                  </a:txBody>
                  <a:tcPr marL="54856" marR="54856"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383994">
                <a:tc>
                  <a:txBody>
                    <a:bodyPr/>
                    <a:lstStyle/>
                    <a:p>
                      <a:pPr algn="just">
                        <a:spcAft>
                          <a:spcPts val="0"/>
                        </a:spcAft>
                      </a:pPr>
                      <a:r>
                        <a:rPr lang="zh-CN" sz="1400" kern="100" dirty="0">
                          <a:effectLst/>
                          <a:latin typeface="宋体" pitchFamily="2" charset="-122"/>
                          <a:ea typeface="宋体" pitchFamily="2" charset="-122"/>
                        </a:rPr>
                        <a:t>特别说明</a:t>
                      </a:r>
                      <a:endParaRPr lang="zh-CN" sz="1400" kern="100" dirty="0">
                        <a:effectLst/>
                        <a:latin typeface="宋体" pitchFamily="2" charset="-122"/>
                        <a:ea typeface="宋体" pitchFamily="2" charset="-122"/>
                        <a:cs typeface="Times New Roman"/>
                      </a:endParaRPr>
                    </a:p>
                  </a:txBody>
                  <a:tcPr marL="54856" marR="54856" marT="0" marB="0">
                    <a:solidFill>
                      <a:srgbClr val="EAEAEA"/>
                    </a:solidFill>
                  </a:tcPr>
                </a:tc>
                <a:tc gridSpan="3">
                  <a:txBody>
                    <a:bodyPr/>
                    <a:lstStyle/>
                    <a:p>
                      <a:pPr algn="just">
                        <a:spcAft>
                          <a:spcPts val="0"/>
                        </a:spcAft>
                      </a:pPr>
                      <a:r>
                        <a:rPr lang="zh-CN" sz="1400" kern="100" dirty="0">
                          <a:effectLst/>
                          <a:latin typeface="宋体" pitchFamily="2" charset="-122"/>
                          <a:ea typeface="宋体" pitchFamily="2" charset="-122"/>
                        </a:rPr>
                        <a:t>数据要求：</a:t>
                      </a:r>
                      <a:r>
                        <a:rPr lang="en-US" sz="1400" kern="100" dirty="0">
                          <a:effectLst/>
                          <a:latin typeface="宋体" pitchFamily="2" charset="-122"/>
                          <a:ea typeface="宋体" pitchFamily="2" charset="-122"/>
                        </a:rPr>
                        <a:t>GIS</a:t>
                      </a:r>
                      <a:r>
                        <a:rPr lang="zh-CN" sz="1400" kern="100" dirty="0">
                          <a:effectLst/>
                          <a:latin typeface="宋体" pitchFamily="2" charset="-122"/>
                          <a:ea typeface="宋体" pitchFamily="2" charset="-122"/>
                        </a:rPr>
                        <a:t>地图信息，包括一定粒度的空间区划（如街道、小区等）；公共资源配置数据（如学校、医院的位置、承载力等）；人口库数据；其他可用数据。</a:t>
                      </a:r>
                      <a:endParaRPr lang="zh-CN" sz="1400" kern="100" dirty="0">
                        <a:effectLst/>
                        <a:latin typeface="宋体" pitchFamily="2" charset="-122"/>
                        <a:ea typeface="宋体" pitchFamily="2" charset="-122"/>
                        <a:cs typeface="Times New Roman"/>
                      </a:endParaRPr>
                    </a:p>
                  </a:txBody>
                  <a:tcPr marL="54856" marR="54856"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613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4042279759"/>
              </p:ext>
            </p:extLst>
          </p:nvPr>
        </p:nvGraphicFramePr>
        <p:xfrm>
          <a:off x="648224" y="1988840"/>
          <a:ext cx="7848870" cy="2926080"/>
        </p:xfrm>
        <a:graphic>
          <a:graphicData uri="http://schemas.openxmlformats.org/drawingml/2006/table">
            <a:tbl>
              <a:tblPr firstRow="1" firstCol="1" bandRow="1">
                <a:tableStyleId>{5940675A-B579-460E-94D1-54222C63F5DA}</a:tableStyleId>
              </a:tblPr>
              <a:tblGrid>
                <a:gridCol w="1547512">
                  <a:extLst>
                    <a:ext uri="{9D8B030D-6E8A-4147-A177-3AD203B41FA5}">
                      <a16:colId xmlns:a16="http://schemas.microsoft.com/office/drawing/2014/main" val="20000"/>
                    </a:ext>
                  </a:extLst>
                </a:gridCol>
                <a:gridCol w="4947026">
                  <a:extLst>
                    <a:ext uri="{9D8B030D-6E8A-4147-A177-3AD203B41FA5}">
                      <a16:colId xmlns:a16="http://schemas.microsoft.com/office/drawing/2014/main" val="20001"/>
                    </a:ext>
                  </a:extLst>
                </a:gridCol>
                <a:gridCol w="524792">
                  <a:extLst>
                    <a:ext uri="{9D8B030D-6E8A-4147-A177-3AD203B41FA5}">
                      <a16:colId xmlns:a16="http://schemas.microsoft.com/office/drawing/2014/main" val="20002"/>
                    </a:ext>
                  </a:extLst>
                </a:gridCol>
                <a:gridCol w="829540">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数据去重</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UC_201</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通过比较两个相邻的全量数据，得到数据变化表。</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数据交换平台</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政务部门把本次的全量数据放到前置机上</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mj-lt"/>
                        <a:buAutoNum type="arabicPeriod"/>
                      </a:pPr>
                      <a:r>
                        <a:rPr lang="zh-CN" sz="1600" kern="100">
                          <a:effectLst/>
                          <a:latin typeface="宋体" pitchFamily="2" charset="-122"/>
                          <a:ea typeface="宋体" pitchFamily="2" charset="-122"/>
                        </a:rPr>
                        <a:t>找出上一次的全量数据</a:t>
                      </a:r>
                    </a:p>
                    <a:p>
                      <a:pPr marL="342900" lvl="0" indent="-342900" algn="just">
                        <a:spcAft>
                          <a:spcPts val="0"/>
                        </a:spcAft>
                        <a:buFont typeface="+mj-lt"/>
                        <a:buAutoNum type="arabicPeriod"/>
                      </a:pPr>
                      <a:r>
                        <a:rPr lang="zh-CN" sz="1600" kern="100">
                          <a:effectLst/>
                          <a:latin typeface="宋体" pitchFamily="2" charset="-122"/>
                          <a:ea typeface="宋体" pitchFamily="2" charset="-122"/>
                        </a:rPr>
                        <a:t>根据数据样本中的主键</a:t>
                      </a:r>
                      <a:r>
                        <a:rPr lang="en-US" sz="1600" kern="100">
                          <a:effectLst/>
                          <a:latin typeface="宋体" pitchFamily="2" charset="-122"/>
                          <a:ea typeface="宋体" pitchFamily="2" charset="-122"/>
                        </a:rPr>
                        <a:t>ID</a:t>
                      </a:r>
                      <a:r>
                        <a:rPr lang="zh-CN" sz="1600" kern="100">
                          <a:effectLst/>
                          <a:latin typeface="宋体" pitchFamily="2" charset="-122"/>
                          <a:ea typeface="宋体" pitchFamily="2" charset="-122"/>
                        </a:rPr>
                        <a:t>逐条比对本次数据与上次的变化。得到字段变更表：含</a:t>
                      </a:r>
                      <a:r>
                        <a:rPr lang="en-US" sz="1600" kern="100">
                          <a:effectLst/>
                          <a:latin typeface="宋体" pitchFamily="2" charset="-122"/>
                          <a:ea typeface="宋体" pitchFamily="2" charset="-122"/>
                        </a:rPr>
                        <a:t>ID</a:t>
                      </a:r>
                      <a:r>
                        <a:rPr lang="zh-CN" sz="1600" kern="100">
                          <a:effectLst/>
                          <a:latin typeface="宋体" pitchFamily="2" charset="-122"/>
                          <a:ea typeface="宋体" pitchFamily="2" charset="-122"/>
                        </a:rPr>
                        <a:t>、字段项、变化类型（增删改）、原值、当前值、变化日期。</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定期采集数据后的预处理</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启动数据校验</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前置机上要至少要保留两个采样周期的全量上传数据</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966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1237825040"/>
              </p:ext>
            </p:extLst>
          </p:nvPr>
        </p:nvGraphicFramePr>
        <p:xfrm>
          <a:off x="467544" y="1412776"/>
          <a:ext cx="8280920" cy="5120640"/>
        </p:xfrm>
        <a:graphic>
          <a:graphicData uri="http://schemas.openxmlformats.org/drawingml/2006/table">
            <a:tbl>
              <a:tblPr firstRow="1" firstCol="1" bandRow="1">
                <a:tableStyleId>{5940675A-B579-460E-94D1-54222C63F5DA}</a:tableStyleId>
              </a:tblPr>
              <a:tblGrid>
                <a:gridCol w="1656184">
                  <a:extLst>
                    <a:ext uri="{9D8B030D-6E8A-4147-A177-3AD203B41FA5}">
                      <a16:colId xmlns:a16="http://schemas.microsoft.com/office/drawing/2014/main" val="20000"/>
                    </a:ext>
                  </a:extLst>
                </a:gridCol>
                <a:gridCol w="5195852">
                  <a:extLst>
                    <a:ext uri="{9D8B030D-6E8A-4147-A177-3AD203B41FA5}">
                      <a16:colId xmlns:a16="http://schemas.microsoft.com/office/drawing/2014/main" val="20001"/>
                    </a:ext>
                  </a:extLst>
                </a:gridCol>
                <a:gridCol w="553681">
                  <a:extLst>
                    <a:ext uri="{9D8B030D-6E8A-4147-A177-3AD203B41FA5}">
                      <a16:colId xmlns:a16="http://schemas.microsoft.com/office/drawing/2014/main" val="20002"/>
                    </a:ext>
                  </a:extLst>
                </a:gridCol>
                <a:gridCol w="875203">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校验映射</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UC_202</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针对每个数据项，验证数据合法性，并做格式标准化</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a:effectLst/>
                          <a:latin typeface="宋体" pitchFamily="2" charset="-122"/>
                          <a:ea typeface="宋体" pitchFamily="2" charset="-122"/>
                        </a:rPr>
                        <a:t>前置条件</a:t>
                      </a:r>
                      <a:endParaRPr lang="zh-CN" sz="1600" kern="10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数据经过去重，针对增量数据</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系统管理员（手工或定时）启动数据清洗过程：</a:t>
                      </a:r>
                    </a:p>
                    <a:p>
                      <a:pPr marL="342900" lvl="0" indent="-342900" algn="just">
                        <a:spcAft>
                          <a:spcPts val="0"/>
                        </a:spcAft>
                        <a:buFont typeface="+mj-lt"/>
                        <a:buAutoNum type="arabicPeriod"/>
                      </a:pPr>
                      <a:r>
                        <a:rPr lang="zh-CN" sz="1600" kern="100" dirty="0">
                          <a:effectLst/>
                          <a:latin typeface="宋体" pitchFamily="2" charset="-122"/>
                          <a:ea typeface="宋体" pitchFamily="2" charset="-122"/>
                        </a:rPr>
                        <a:t>把增量数据从交换平台中抽取出来，放入暂存库</a:t>
                      </a:r>
                    </a:p>
                    <a:p>
                      <a:pPr marL="342900" lvl="0" indent="-342900" algn="just">
                        <a:spcAft>
                          <a:spcPts val="0"/>
                        </a:spcAft>
                        <a:buFont typeface="+mj-lt"/>
                        <a:buAutoNum type="arabicPeriod"/>
                      </a:pPr>
                      <a:r>
                        <a:rPr lang="zh-CN" sz="1600" kern="100" dirty="0">
                          <a:effectLst/>
                          <a:latin typeface="宋体" pitchFamily="2" charset="-122"/>
                          <a:ea typeface="宋体" pitchFamily="2" charset="-122"/>
                        </a:rPr>
                        <a:t>针对暂存库中的数据进行校验和映射</a:t>
                      </a:r>
                    </a:p>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endParaRPr>
                    </a:p>
                    <a:p>
                      <a:pPr algn="just">
                        <a:spcAft>
                          <a:spcPts val="0"/>
                        </a:spcAft>
                      </a:pPr>
                      <a:r>
                        <a:rPr lang="zh-CN" sz="1600" u="sng" kern="100" cap="small" spc="25" dirty="0">
                          <a:effectLst/>
                          <a:latin typeface="宋体" pitchFamily="2" charset="-122"/>
                          <a:ea typeface="宋体" pitchFamily="2" charset="-122"/>
                        </a:rPr>
                        <a:t>校验规则</a:t>
                      </a:r>
                      <a:endParaRPr lang="zh-CN" sz="1600" kern="100" dirty="0">
                        <a:effectLst/>
                        <a:latin typeface="宋体" pitchFamily="2" charset="-122"/>
                        <a:ea typeface="宋体" pitchFamily="2" charset="-122"/>
                      </a:endParaRPr>
                    </a:p>
                    <a:p>
                      <a:pPr marL="342900" lvl="0" indent="-342900" algn="just">
                        <a:spcAft>
                          <a:spcPts val="0"/>
                        </a:spcAft>
                        <a:buFont typeface="Wingdings"/>
                        <a:buChar char=""/>
                      </a:pPr>
                      <a:r>
                        <a:rPr lang="zh-CN" sz="1600" kern="100" dirty="0">
                          <a:effectLst/>
                          <a:latin typeface="宋体" pitchFamily="2" charset="-122"/>
                          <a:ea typeface="宋体" pitchFamily="2" charset="-122"/>
                        </a:rPr>
                        <a:t>数据值的长度、取值范围、是否空值、格式</a:t>
                      </a:r>
                    </a:p>
                    <a:p>
                      <a:pPr marL="342900" lvl="0" indent="-342900" algn="just">
                        <a:spcAft>
                          <a:spcPts val="0"/>
                        </a:spcAft>
                        <a:buFont typeface="Wingdings"/>
                        <a:buChar char=""/>
                      </a:pPr>
                      <a:r>
                        <a:rPr lang="zh-CN" sz="1600" kern="100" dirty="0">
                          <a:effectLst/>
                          <a:latin typeface="宋体" pitchFamily="2" charset="-122"/>
                          <a:ea typeface="宋体" pitchFamily="2" charset="-122"/>
                        </a:rPr>
                        <a:t>日期格式转换为标准格式（比如：</a:t>
                      </a:r>
                      <a:r>
                        <a:rPr lang="en-US" sz="1600" kern="100" dirty="0">
                          <a:effectLst/>
                          <a:latin typeface="宋体" pitchFamily="2" charset="-122"/>
                          <a:ea typeface="宋体" pitchFamily="2" charset="-122"/>
                        </a:rPr>
                        <a:t>YYYY/MM/DD</a:t>
                      </a:r>
                      <a:r>
                        <a:rPr lang="zh-CN" sz="1600" kern="100" dirty="0">
                          <a:effectLst/>
                          <a:latin typeface="宋体" pitchFamily="2" charset="-122"/>
                          <a:ea typeface="宋体" pitchFamily="2" charset="-122"/>
                        </a:rPr>
                        <a:t>）</a:t>
                      </a:r>
                    </a:p>
                    <a:p>
                      <a:pPr marL="342900" lvl="0" indent="-342900" algn="just">
                        <a:spcAft>
                          <a:spcPts val="0"/>
                        </a:spcAft>
                        <a:buFont typeface="Wingdings"/>
                        <a:buChar char=""/>
                      </a:pPr>
                      <a:r>
                        <a:rPr lang="zh-CN" sz="1600" kern="100" dirty="0">
                          <a:effectLst/>
                          <a:latin typeface="宋体" pitchFamily="2" charset="-122"/>
                          <a:ea typeface="宋体" pitchFamily="2" charset="-122"/>
                        </a:rPr>
                        <a:t>数据项含可识别的中文、英文字符或数字</a:t>
                      </a:r>
                    </a:p>
                    <a:p>
                      <a:pPr marL="342900" lvl="0" indent="-342900" algn="just">
                        <a:spcAft>
                          <a:spcPts val="0"/>
                        </a:spcAft>
                        <a:buFont typeface="Wingdings"/>
                        <a:buChar char=""/>
                      </a:pPr>
                      <a:r>
                        <a:rPr lang="zh-CN" sz="1600" kern="100" dirty="0">
                          <a:effectLst/>
                          <a:latin typeface="宋体" pitchFamily="2" charset="-122"/>
                          <a:ea typeface="宋体" pitchFamily="2" charset="-122"/>
                        </a:rPr>
                        <a:t>检查代码范围符合标准对照表</a:t>
                      </a:r>
                    </a:p>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endParaRPr>
                    </a:p>
                    <a:p>
                      <a:pPr algn="just">
                        <a:spcAft>
                          <a:spcPts val="0"/>
                        </a:spcAft>
                      </a:pPr>
                      <a:r>
                        <a:rPr lang="zh-CN" sz="1600" u="sng" kern="100" cap="small" spc="25" dirty="0">
                          <a:effectLst/>
                          <a:latin typeface="宋体" pitchFamily="2" charset="-122"/>
                          <a:ea typeface="宋体" pitchFamily="2" charset="-122"/>
                        </a:rPr>
                        <a:t>数据映射</a:t>
                      </a:r>
                      <a:endParaRPr lang="zh-CN" sz="1600" kern="100" dirty="0">
                        <a:effectLst/>
                        <a:latin typeface="宋体" pitchFamily="2" charset="-122"/>
                        <a:ea typeface="宋体" pitchFamily="2" charset="-122"/>
                      </a:endParaRPr>
                    </a:p>
                    <a:p>
                      <a:pPr marL="342900" lvl="0" indent="-342900" algn="just">
                        <a:spcAft>
                          <a:spcPts val="0"/>
                        </a:spcAft>
                        <a:buFont typeface="Wingdings"/>
                        <a:buChar char=""/>
                      </a:pPr>
                      <a:r>
                        <a:rPr lang="zh-CN" sz="1600" kern="100" dirty="0">
                          <a:effectLst/>
                          <a:latin typeface="宋体" pitchFamily="2" charset="-122"/>
                          <a:ea typeface="宋体" pitchFamily="2" charset="-122"/>
                        </a:rPr>
                        <a:t>按国标编码进行字段值的映射</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若数据不合法，或者无法识别，形成非法数据表（含</a:t>
                      </a:r>
                      <a:r>
                        <a:rPr lang="en-US" sz="1600" kern="100">
                          <a:effectLst/>
                          <a:latin typeface="宋体" pitchFamily="2" charset="-122"/>
                          <a:ea typeface="宋体" pitchFamily="2" charset="-122"/>
                        </a:rPr>
                        <a:t>ID</a:t>
                      </a:r>
                      <a:r>
                        <a:rPr lang="zh-CN" sz="1600" kern="100">
                          <a:effectLst/>
                          <a:latin typeface="宋体" pitchFamily="2" charset="-122"/>
                          <a:ea typeface="宋体" pitchFamily="2" charset="-122"/>
                        </a:rPr>
                        <a:t>、字段项、当前值、非法原因），交由数据交换平台退回</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数据清洗过程</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把经过校验的增量数据传送到人口暂存库</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6300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1514863153"/>
              </p:ext>
            </p:extLst>
          </p:nvPr>
        </p:nvGraphicFramePr>
        <p:xfrm>
          <a:off x="539553" y="2204864"/>
          <a:ext cx="7957541" cy="2926080"/>
        </p:xfrm>
        <a:graphic>
          <a:graphicData uri="http://schemas.openxmlformats.org/drawingml/2006/table">
            <a:tbl>
              <a:tblPr firstRow="1" firstCol="1" bandRow="1">
                <a:tableStyleId>{5940675A-B579-460E-94D1-54222C63F5DA}</a:tableStyleId>
              </a:tblPr>
              <a:tblGrid>
                <a:gridCol w="1584175">
                  <a:extLst>
                    <a:ext uri="{9D8B030D-6E8A-4147-A177-3AD203B41FA5}">
                      <a16:colId xmlns:a16="http://schemas.microsoft.com/office/drawing/2014/main" val="20000"/>
                    </a:ext>
                  </a:extLst>
                </a:gridCol>
                <a:gridCol w="5000282">
                  <a:extLst>
                    <a:ext uri="{9D8B030D-6E8A-4147-A177-3AD203B41FA5}">
                      <a16:colId xmlns:a16="http://schemas.microsoft.com/office/drawing/2014/main" val="20001"/>
                    </a:ext>
                  </a:extLst>
                </a:gridCol>
                <a:gridCol w="532058">
                  <a:extLst>
                    <a:ext uri="{9D8B030D-6E8A-4147-A177-3AD203B41FA5}">
                      <a16:colId xmlns:a16="http://schemas.microsoft.com/office/drawing/2014/main" val="20002"/>
                    </a:ext>
                  </a:extLst>
                </a:gridCol>
                <a:gridCol w="841026">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地址标准化</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UC_203</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针对暂存库中的地址字段，结合公安地址库，将其标准化，再写回</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数据已入暂存库</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mj-lt"/>
                        <a:buAutoNum type="arabicPeriod"/>
                      </a:pPr>
                      <a:r>
                        <a:rPr lang="zh-CN" sz="1600" kern="100">
                          <a:effectLst/>
                          <a:latin typeface="宋体" pitchFamily="2" charset="-122"/>
                          <a:ea typeface="宋体" pitchFamily="2" charset="-122"/>
                        </a:rPr>
                        <a:t>取出地址字段，解析</a:t>
                      </a:r>
                    </a:p>
                    <a:p>
                      <a:pPr marL="342900" lvl="0" indent="-342900" algn="just">
                        <a:spcAft>
                          <a:spcPts val="0"/>
                        </a:spcAft>
                        <a:buFont typeface="+mj-lt"/>
                        <a:buAutoNum type="arabicPeriod"/>
                      </a:pPr>
                      <a:r>
                        <a:rPr lang="zh-CN" sz="1600" kern="100">
                          <a:effectLst/>
                          <a:latin typeface="宋体" pitchFamily="2" charset="-122"/>
                          <a:ea typeface="宋体" pitchFamily="2" charset="-122"/>
                        </a:rPr>
                        <a:t>根据公安地址库匹配</a:t>
                      </a:r>
                    </a:p>
                    <a:p>
                      <a:pPr marL="342900" lvl="0" indent="-342900" algn="just">
                        <a:spcAft>
                          <a:spcPts val="0"/>
                        </a:spcAft>
                        <a:buFont typeface="+mj-lt"/>
                        <a:buAutoNum type="arabicPeriod"/>
                      </a:pPr>
                      <a:r>
                        <a:rPr lang="zh-CN" sz="1600" kern="100">
                          <a:effectLst/>
                          <a:latin typeface="宋体" pitchFamily="2" charset="-122"/>
                          <a:ea typeface="宋体" pitchFamily="2" charset="-122"/>
                        </a:rPr>
                        <a:t>形成标准化格式，再写回</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无法解析，保持原状</a:t>
                      </a:r>
                    </a:p>
                    <a:p>
                      <a:pPr algn="just">
                        <a:spcAft>
                          <a:spcPts val="0"/>
                        </a:spcAft>
                      </a:pPr>
                      <a:r>
                        <a:rPr lang="zh-CN" sz="1600" kern="100">
                          <a:effectLst/>
                          <a:latin typeface="宋体" pitchFamily="2" charset="-122"/>
                          <a:ea typeface="宋体" pitchFamily="2" charset="-122"/>
                        </a:rPr>
                        <a:t>无法匹配，保持原状</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数据清洗过程</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078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692282389"/>
              </p:ext>
            </p:extLst>
          </p:nvPr>
        </p:nvGraphicFramePr>
        <p:xfrm>
          <a:off x="323528" y="1628800"/>
          <a:ext cx="8424935" cy="3169920"/>
        </p:xfrm>
        <a:graphic>
          <a:graphicData uri="http://schemas.openxmlformats.org/drawingml/2006/table">
            <a:tbl>
              <a:tblPr firstRow="1" firstCol="1" bandRow="1">
                <a:tableStyleId>{5940675A-B579-460E-94D1-54222C63F5DA}</a:tableStyleId>
              </a:tblPr>
              <a:tblGrid>
                <a:gridCol w="1429230">
                  <a:extLst>
                    <a:ext uri="{9D8B030D-6E8A-4147-A177-3AD203B41FA5}">
                      <a16:colId xmlns:a16="http://schemas.microsoft.com/office/drawing/2014/main" val="20000"/>
                    </a:ext>
                  </a:extLst>
                </a:gridCol>
                <a:gridCol w="5627554">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936103">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数据融合</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dirty="0">
                          <a:effectLst/>
                          <a:latin typeface="宋体" pitchFamily="2" charset="-122"/>
                          <a:ea typeface="宋体" pitchFamily="2" charset="-122"/>
                        </a:rPr>
                        <a:t>UC_204</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把经过预处理后的各部门增量数据按字段拼接到人口生产库中</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完成预处理（去重、校验）</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mj-lt"/>
                        <a:buAutoNum type="arabicPeriod"/>
                      </a:pPr>
                      <a:r>
                        <a:rPr lang="zh-CN" sz="1600" kern="100">
                          <a:effectLst/>
                          <a:latin typeface="宋体" pitchFamily="2" charset="-122"/>
                          <a:ea typeface="宋体" pitchFamily="2" charset="-122"/>
                        </a:rPr>
                        <a:t>增量数据按逐条取出，找出身份证号和实体</a:t>
                      </a:r>
                      <a:r>
                        <a:rPr lang="en-US" sz="1600" kern="100">
                          <a:effectLst/>
                          <a:latin typeface="宋体" pitchFamily="2" charset="-122"/>
                          <a:ea typeface="宋体" pitchFamily="2" charset="-122"/>
                        </a:rPr>
                        <a:t>ID</a:t>
                      </a:r>
                      <a:endParaRPr lang="zh-CN" sz="1600" kern="100">
                        <a:effectLst/>
                        <a:latin typeface="宋体" pitchFamily="2" charset="-122"/>
                        <a:ea typeface="宋体" pitchFamily="2" charset="-122"/>
                      </a:endParaRPr>
                    </a:p>
                    <a:p>
                      <a:pPr marL="342900" lvl="0" indent="-342900" algn="just">
                        <a:spcAft>
                          <a:spcPts val="0"/>
                        </a:spcAft>
                        <a:buFont typeface="+mj-lt"/>
                        <a:buAutoNum type="arabicPeriod"/>
                      </a:pPr>
                      <a:r>
                        <a:rPr lang="zh-CN" sz="1600" kern="100">
                          <a:effectLst/>
                          <a:latin typeface="宋体" pitchFamily="2" charset="-122"/>
                          <a:ea typeface="宋体" pitchFamily="2" charset="-122"/>
                        </a:rPr>
                        <a:t>逐个字段取出，若是人口基本信息和扩展信息，更新主表和各从表，保留多值和多版本。若是其它实体、实体关系、关联活动，则更新相关的表。</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mj-lt"/>
                        <a:buAutoNum type="arabicPeriod"/>
                      </a:pPr>
                      <a:r>
                        <a:rPr lang="zh-CN" sz="1600" kern="100">
                          <a:effectLst/>
                          <a:latin typeface="宋体" pitchFamily="2" charset="-122"/>
                          <a:ea typeface="宋体" pitchFamily="2" charset="-122"/>
                        </a:rPr>
                        <a:t>没有身份证号和实体</a:t>
                      </a:r>
                      <a:r>
                        <a:rPr lang="en-US" sz="1600" kern="100">
                          <a:effectLst/>
                          <a:latin typeface="宋体" pitchFamily="2" charset="-122"/>
                          <a:ea typeface="宋体" pitchFamily="2" charset="-122"/>
                        </a:rPr>
                        <a:t>ID</a:t>
                      </a:r>
                      <a:r>
                        <a:rPr lang="zh-CN" sz="1600" kern="100">
                          <a:effectLst/>
                          <a:latin typeface="宋体" pitchFamily="2" charset="-122"/>
                          <a:ea typeface="宋体" pitchFamily="2" charset="-122"/>
                        </a:rPr>
                        <a:t>，丢弃</a:t>
                      </a:r>
                    </a:p>
                    <a:p>
                      <a:pPr marL="342900" lvl="0" indent="-342900" algn="just">
                        <a:spcAft>
                          <a:spcPts val="0"/>
                        </a:spcAft>
                        <a:buFont typeface="+mj-lt"/>
                        <a:buAutoNum type="arabicPeriod"/>
                      </a:pPr>
                      <a:r>
                        <a:rPr lang="zh-CN" sz="1600" kern="100">
                          <a:effectLst/>
                          <a:latin typeface="宋体" pitchFamily="2" charset="-122"/>
                          <a:ea typeface="宋体" pitchFamily="2" charset="-122"/>
                        </a:rPr>
                        <a:t>通过身份证号查无此人，无法关联到人，成为坏数据</a:t>
                      </a:r>
                    </a:p>
                    <a:p>
                      <a:pPr marL="342900" lvl="0" indent="-342900" algn="just">
                        <a:spcAft>
                          <a:spcPts val="0"/>
                        </a:spcAft>
                        <a:buFont typeface="+mj-lt"/>
                        <a:buAutoNum type="arabicPeriod"/>
                      </a:pPr>
                      <a:r>
                        <a:rPr lang="zh-CN" sz="1600" kern="100">
                          <a:effectLst/>
                          <a:latin typeface="宋体" pitchFamily="2" charset="-122"/>
                          <a:ea typeface="宋体" pitchFamily="2" charset="-122"/>
                        </a:rPr>
                        <a:t>无法通过</a:t>
                      </a:r>
                      <a:r>
                        <a:rPr lang="en-US" sz="1600" kern="100">
                          <a:effectLst/>
                          <a:latin typeface="宋体" pitchFamily="2" charset="-122"/>
                          <a:ea typeface="宋体" pitchFamily="2" charset="-122"/>
                        </a:rPr>
                        <a:t>ID</a:t>
                      </a:r>
                      <a:r>
                        <a:rPr lang="zh-CN" sz="1600" kern="100">
                          <a:effectLst/>
                          <a:latin typeface="宋体" pitchFamily="2" charset="-122"/>
                          <a:ea typeface="宋体" pitchFamily="2" charset="-122"/>
                        </a:rPr>
                        <a:t>找到实体，创建实体</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定期采集数据后的预处理</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526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1672169034"/>
              </p:ext>
            </p:extLst>
          </p:nvPr>
        </p:nvGraphicFramePr>
        <p:xfrm>
          <a:off x="323528" y="2060848"/>
          <a:ext cx="8669660" cy="2194560"/>
        </p:xfrm>
        <a:graphic>
          <a:graphicData uri="http://schemas.openxmlformats.org/drawingml/2006/table">
            <a:tbl>
              <a:tblPr firstRow="1" firstCol="1" bandRow="1">
                <a:tableStyleId>{5940675A-B579-460E-94D1-54222C63F5DA}</a:tableStyleId>
              </a:tblPr>
              <a:tblGrid>
                <a:gridCol w="1259694">
                  <a:extLst>
                    <a:ext uri="{9D8B030D-6E8A-4147-A177-3AD203B41FA5}">
                      <a16:colId xmlns:a16="http://schemas.microsoft.com/office/drawing/2014/main" val="20000"/>
                    </a:ext>
                  </a:extLst>
                </a:gridCol>
                <a:gridCol w="5914004">
                  <a:extLst>
                    <a:ext uri="{9D8B030D-6E8A-4147-A177-3AD203B41FA5}">
                      <a16:colId xmlns:a16="http://schemas.microsoft.com/office/drawing/2014/main" val="20001"/>
                    </a:ext>
                  </a:extLst>
                </a:gridCol>
                <a:gridCol w="579673">
                  <a:extLst>
                    <a:ext uri="{9D8B030D-6E8A-4147-A177-3AD203B41FA5}">
                      <a16:colId xmlns:a16="http://schemas.microsoft.com/office/drawing/2014/main" val="20002"/>
                    </a:ext>
                  </a:extLst>
                </a:gridCol>
                <a:gridCol w="916289">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通知退回</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UC_205</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将问题数据交由数据交换平台退回</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清洗完毕</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将实体名称、实体</a:t>
                      </a:r>
                      <a:r>
                        <a:rPr lang="en-US" sz="1600" kern="100">
                          <a:effectLst/>
                          <a:latin typeface="宋体" pitchFamily="2" charset="-122"/>
                          <a:ea typeface="宋体" pitchFamily="2" charset="-122"/>
                        </a:rPr>
                        <a:t>ID</a:t>
                      </a:r>
                      <a:r>
                        <a:rPr lang="zh-CN" sz="1600" kern="100">
                          <a:effectLst/>
                          <a:latin typeface="宋体" pitchFamily="2" charset="-122"/>
                          <a:ea typeface="宋体" pitchFamily="2" charset="-122"/>
                        </a:rPr>
                        <a:t>、数据项、当前值、出错原因由数据交换平台退回到数据源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数据清洗过程</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738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1849750218"/>
              </p:ext>
            </p:extLst>
          </p:nvPr>
        </p:nvGraphicFramePr>
        <p:xfrm>
          <a:off x="539552" y="1844824"/>
          <a:ext cx="8136903" cy="3901440"/>
        </p:xfrm>
        <a:graphic>
          <a:graphicData uri="http://schemas.openxmlformats.org/drawingml/2006/table">
            <a:tbl>
              <a:tblPr>
                <a:tableStyleId>{5940675A-B579-460E-94D1-54222C63F5DA}</a:tableStyleId>
              </a:tblPr>
              <a:tblGrid>
                <a:gridCol w="1440160">
                  <a:extLst>
                    <a:ext uri="{9D8B030D-6E8A-4147-A177-3AD203B41FA5}">
                      <a16:colId xmlns:a16="http://schemas.microsoft.com/office/drawing/2014/main" val="20000"/>
                    </a:ext>
                  </a:extLst>
                </a:gridCol>
                <a:gridCol w="5292710">
                  <a:extLst>
                    <a:ext uri="{9D8B030D-6E8A-4147-A177-3AD203B41FA5}">
                      <a16:colId xmlns:a16="http://schemas.microsoft.com/office/drawing/2014/main" val="20001"/>
                    </a:ext>
                  </a:extLst>
                </a:gridCol>
                <a:gridCol w="544051">
                  <a:extLst>
                    <a:ext uri="{9D8B030D-6E8A-4147-A177-3AD203B41FA5}">
                      <a16:colId xmlns:a16="http://schemas.microsoft.com/office/drawing/2014/main" val="20002"/>
                    </a:ext>
                  </a:extLst>
                </a:gridCol>
                <a:gridCol w="859982">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账户开通</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UC_301</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部门公务员需要首先取得</a:t>
                      </a:r>
                      <a:r>
                        <a:rPr lang="en-US" sz="1600" kern="100">
                          <a:effectLst/>
                          <a:latin typeface="宋体" pitchFamily="2" charset="-122"/>
                          <a:ea typeface="宋体" pitchFamily="2" charset="-122"/>
                        </a:rPr>
                        <a:t>CA</a:t>
                      </a:r>
                      <a:r>
                        <a:rPr lang="zh-CN" sz="1600" kern="100">
                          <a:effectLst/>
                          <a:latin typeface="宋体" pitchFamily="2" charset="-122"/>
                          <a:ea typeface="宋体" pitchFamily="2" charset="-122"/>
                        </a:rPr>
                        <a:t>证书，由部门管理员将其注册到人口库中，分配相应的权限。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部门管理员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使用者登录</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dirty="0">
                          <a:effectLst/>
                          <a:latin typeface="宋体" pitchFamily="2" charset="-122"/>
                          <a:ea typeface="宋体" pitchFamily="2" charset="-122"/>
                        </a:rPr>
                        <a:t>注册过程：</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输入：部门公务员</a:t>
                      </a:r>
                      <a:r>
                        <a:rPr lang="en-US" sz="1600" kern="100" dirty="0">
                          <a:effectLst/>
                          <a:latin typeface="宋体" pitchFamily="2" charset="-122"/>
                          <a:ea typeface="宋体" pitchFamily="2" charset="-122"/>
                        </a:rPr>
                        <a:t>CA</a:t>
                      </a:r>
                      <a:r>
                        <a:rPr lang="zh-CN" sz="1600" kern="100" dirty="0">
                          <a:effectLst/>
                          <a:latin typeface="宋体" pitchFamily="2" charset="-122"/>
                          <a:ea typeface="宋体" pitchFamily="2" charset="-122"/>
                        </a:rPr>
                        <a:t>证书、用户身份证号、联系方式、单位名称</a:t>
                      </a:r>
                    </a:p>
                    <a:p>
                      <a:pPr algn="just">
                        <a:spcAft>
                          <a:spcPts val="0"/>
                        </a:spcAft>
                      </a:pPr>
                      <a:r>
                        <a:rPr lang="zh-CN" sz="1600" kern="100" dirty="0">
                          <a:effectLst/>
                          <a:latin typeface="宋体" pitchFamily="2" charset="-122"/>
                          <a:ea typeface="宋体" pitchFamily="2" charset="-122"/>
                        </a:rPr>
                        <a:t>自动记录角色为某部门公务员、账户状态为开通</a:t>
                      </a:r>
                    </a:p>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endParaRPr>
                    </a:p>
                    <a:p>
                      <a:pPr algn="just">
                        <a:spcAft>
                          <a:spcPts val="0"/>
                        </a:spcAft>
                      </a:pPr>
                      <a:r>
                        <a:rPr lang="zh-CN" sz="1600" u="sng" kern="100" cap="small" spc="25" dirty="0">
                          <a:effectLst/>
                          <a:latin typeface="宋体" pitchFamily="2" charset="-122"/>
                          <a:ea typeface="宋体" pitchFamily="2" charset="-122"/>
                        </a:rPr>
                        <a:t>授权过程：</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设置服务访问权限和数据访问权限，在权限列表中选，不得大于开放给部门公务员的权限</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部门管理员为部门公务员开通账户</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留下审计日志</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同时需要部门公务员和部门管理员的</a:t>
                      </a:r>
                      <a:r>
                        <a:rPr lang="en-US" sz="1600" kern="100" dirty="0">
                          <a:effectLst/>
                          <a:latin typeface="宋体" pitchFamily="2" charset="-122"/>
                          <a:ea typeface="宋体" pitchFamily="2" charset="-122"/>
                        </a:rPr>
                        <a:t>CA</a:t>
                      </a:r>
                      <a:r>
                        <a:rPr lang="zh-CN" sz="1600" kern="100" dirty="0">
                          <a:effectLst/>
                          <a:latin typeface="宋体" pitchFamily="2" charset="-122"/>
                          <a:ea typeface="宋体" pitchFamily="2" charset="-122"/>
                        </a:rPr>
                        <a:t>证书</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124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721916645"/>
              </p:ext>
            </p:extLst>
          </p:nvPr>
        </p:nvGraphicFramePr>
        <p:xfrm>
          <a:off x="467544" y="2348880"/>
          <a:ext cx="8280920" cy="2926080"/>
        </p:xfrm>
        <a:graphic>
          <a:graphicData uri="http://schemas.openxmlformats.org/drawingml/2006/table">
            <a:tbl>
              <a:tblPr>
                <a:tableStyleId>{5940675A-B579-460E-94D1-54222C63F5DA}</a:tableStyleId>
              </a:tblPr>
              <a:tblGrid>
                <a:gridCol w="1512169">
                  <a:extLst>
                    <a:ext uri="{9D8B030D-6E8A-4147-A177-3AD203B41FA5}">
                      <a16:colId xmlns:a16="http://schemas.microsoft.com/office/drawing/2014/main" val="20000"/>
                    </a:ext>
                  </a:extLst>
                </a:gridCol>
                <a:gridCol w="5339867">
                  <a:extLst>
                    <a:ext uri="{9D8B030D-6E8A-4147-A177-3AD203B41FA5}">
                      <a16:colId xmlns:a16="http://schemas.microsoft.com/office/drawing/2014/main" val="20001"/>
                    </a:ext>
                  </a:extLst>
                </a:gridCol>
                <a:gridCol w="553680">
                  <a:extLst>
                    <a:ext uri="{9D8B030D-6E8A-4147-A177-3AD203B41FA5}">
                      <a16:colId xmlns:a16="http://schemas.microsoft.com/office/drawing/2014/main" val="20002"/>
                    </a:ext>
                  </a:extLst>
                </a:gridCol>
                <a:gridCol w="875204">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b="1" kern="100" dirty="0">
                          <a:solidFill>
                            <a:srgbClr val="FF0000"/>
                          </a:solidFill>
                          <a:effectLst/>
                          <a:latin typeface="宋体" pitchFamily="2" charset="-122"/>
                          <a:ea typeface="宋体" pitchFamily="2" charset="-122"/>
                        </a:rPr>
                        <a:t>用户管理</a:t>
                      </a:r>
                      <a:endParaRPr lang="zh-CN" sz="1600" b="1" kern="100" dirty="0">
                        <a:solidFill>
                          <a:srgbClr val="FF0000"/>
                        </a:solidFill>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UC_302</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对使用系统的用户进行增加，删除，修改等操作</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r>
                        <a:rPr lang="en-US" altLang="zh-CN" sz="1600" kern="100" dirty="0">
                          <a:effectLst/>
                          <a:latin typeface="宋体" pitchFamily="2" charset="-122"/>
                          <a:ea typeface="宋体" pitchFamily="2" charset="-122"/>
                        </a:rPr>
                        <a:t>Actor</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b="1" kern="100" dirty="0">
                          <a:solidFill>
                            <a:srgbClr val="FF0000"/>
                          </a:solidFill>
                          <a:effectLst/>
                          <a:latin typeface="宋体" pitchFamily="2" charset="-122"/>
                          <a:ea typeface="宋体" pitchFamily="2" charset="-122"/>
                        </a:rPr>
                        <a:t>部门</a:t>
                      </a:r>
                      <a:r>
                        <a:rPr lang="zh-CN" sz="1600" kern="100" dirty="0">
                          <a:effectLst/>
                          <a:latin typeface="宋体" pitchFamily="2" charset="-122"/>
                          <a:ea typeface="宋体" pitchFamily="2" charset="-122"/>
                        </a:rPr>
                        <a:t>管理员</a:t>
                      </a:r>
                      <a:r>
                        <a:rPr lang="en-US" altLang="zh-CN" sz="1600" kern="100" dirty="0">
                          <a:effectLst/>
                          <a:latin typeface="宋体" pitchFamily="2" charset="-122"/>
                          <a:ea typeface="宋体" pitchFamily="2" charset="-122"/>
                        </a:rPr>
                        <a:t>(</a:t>
                      </a:r>
                      <a:r>
                        <a:rPr lang="zh-CN" altLang="en-US" sz="1600" kern="100" dirty="0">
                          <a:effectLst/>
                          <a:latin typeface="宋体" pitchFamily="2" charset="-122"/>
                          <a:ea typeface="宋体" pitchFamily="2" charset="-122"/>
                        </a:rPr>
                        <a:t>公务员）</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使用者登录</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b="1" u="sng" kern="100" cap="small" spc="25" dirty="0">
                          <a:solidFill>
                            <a:srgbClr val="FF0000"/>
                          </a:solidFill>
                          <a:effectLst/>
                          <a:latin typeface="宋体" pitchFamily="2" charset="-122"/>
                          <a:ea typeface="宋体" pitchFamily="2" charset="-122"/>
                        </a:rPr>
                        <a:t>用户：</a:t>
                      </a:r>
                      <a:r>
                        <a:rPr lang="zh-CN" sz="1600" b="1" kern="100" dirty="0">
                          <a:solidFill>
                            <a:srgbClr val="FF0000"/>
                          </a:solidFill>
                          <a:effectLst/>
                          <a:latin typeface="宋体" pitchFamily="2" charset="-122"/>
                          <a:ea typeface="宋体" pitchFamily="2" charset="-122"/>
                        </a:rPr>
                        <a:t>用户</a:t>
                      </a:r>
                      <a:r>
                        <a:rPr lang="en-US" sz="1600" b="1" kern="100" dirty="0">
                          <a:solidFill>
                            <a:srgbClr val="FF0000"/>
                          </a:solidFill>
                          <a:effectLst/>
                          <a:latin typeface="宋体" pitchFamily="2" charset="-122"/>
                          <a:ea typeface="宋体" pitchFamily="2" charset="-122"/>
                        </a:rPr>
                        <a:t>ID</a:t>
                      </a:r>
                      <a:r>
                        <a:rPr lang="zh-CN" sz="1600" b="1" kern="100" dirty="0">
                          <a:solidFill>
                            <a:srgbClr val="FF0000"/>
                          </a:solidFill>
                          <a:effectLst/>
                          <a:latin typeface="宋体" pitchFamily="2" charset="-122"/>
                          <a:ea typeface="宋体" pitchFamily="2" charset="-122"/>
                        </a:rPr>
                        <a:t>、用户名、描述、角色</a:t>
                      </a:r>
                    </a:p>
                    <a:p>
                      <a:pPr algn="just">
                        <a:spcAft>
                          <a:spcPts val="0"/>
                        </a:spcAft>
                      </a:pPr>
                      <a:r>
                        <a:rPr lang="zh-CN" sz="1600" b="1" kern="100" dirty="0">
                          <a:solidFill>
                            <a:srgbClr val="FF0000"/>
                          </a:solidFill>
                          <a:effectLst/>
                          <a:latin typeface="宋体" pitchFamily="2" charset="-122"/>
                          <a:ea typeface="宋体" pitchFamily="2" charset="-122"/>
                        </a:rPr>
                        <a:t>增、删、改</a:t>
                      </a:r>
                      <a:endParaRPr lang="zh-CN" sz="1600" b="1" kern="100" dirty="0">
                        <a:solidFill>
                          <a:srgbClr val="FF0000"/>
                        </a:solidFill>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用户未登录，返回登录页面，用户没有操作权限，返回未授权页面。</a:t>
                      </a:r>
                    </a:p>
                    <a:p>
                      <a:pPr algn="just">
                        <a:spcAft>
                          <a:spcPts val="0"/>
                        </a:spcAft>
                      </a:pPr>
                      <a:r>
                        <a:rPr lang="zh-CN" sz="1600" kern="100" dirty="0">
                          <a:effectLst/>
                          <a:latin typeface="宋体" pitchFamily="2" charset="-122"/>
                          <a:ea typeface="宋体" pitchFamily="2" charset="-122"/>
                        </a:rPr>
                        <a:t>登录名、登录密码格式不正确，提示登录名格式不正确！</a:t>
                      </a:r>
                    </a:p>
                    <a:p>
                      <a:pPr algn="just">
                        <a:spcAft>
                          <a:spcPts val="0"/>
                        </a:spcAft>
                      </a:pPr>
                      <a:r>
                        <a:rPr lang="zh-CN" sz="1600" kern="100" dirty="0">
                          <a:effectLst/>
                          <a:latin typeface="宋体" pitchFamily="2" charset="-122"/>
                          <a:ea typeface="宋体" pitchFamily="2" charset="-122"/>
                        </a:rPr>
                        <a:t>角色未选择，提示请至少选择一个角色！</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部门管理员管理用户</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留下审计日志</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需要验证登录名的唯一性，登录名不可修改</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201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2666190075"/>
              </p:ext>
            </p:extLst>
          </p:nvPr>
        </p:nvGraphicFramePr>
        <p:xfrm>
          <a:off x="184966" y="2492896"/>
          <a:ext cx="8813674" cy="2926080"/>
        </p:xfrm>
        <a:graphic>
          <a:graphicData uri="http://schemas.openxmlformats.org/drawingml/2006/table">
            <a:tbl>
              <a:tblPr>
                <a:tableStyleId>{5940675A-B579-460E-94D1-54222C63F5DA}</a:tableStyleId>
              </a:tblPr>
              <a:tblGrid>
                <a:gridCol w="2087449">
                  <a:extLst>
                    <a:ext uri="{9D8B030D-6E8A-4147-A177-3AD203B41FA5}">
                      <a16:colId xmlns:a16="http://schemas.microsoft.com/office/drawing/2014/main" val="20000"/>
                    </a:ext>
                  </a:extLst>
                </a:gridCol>
                <a:gridCol w="5113350">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1036811">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角色管理</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UC_303</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对使用系统的角色进行增加，删除，修改等操作</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成功登录</a:t>
                      </a:r>
                    </a:p>
                    <a:p>
                      <a:pPr algn="just">
                        <a:spcAft>
                          <a:spcPts val="0"/>
                        </a:spcAft>
                      </a:pPr>
                      <a:r>
                        <a:rPr lang="zh-CN" sz="1600" kern="100">
                          <a:effectLst/>
                          <a:latin typeface="宋体" pitchFamily="2" charset="-122"/>
                          <a:ea typeface="宋体" pitchFamily="2" charset="-122"/>
                        </a:rPr>
                        <a:t>使用者具有使用该服务的权限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a:effectLst/>
                          <a:latin typeface="宋体" pitchFamily="2" charset="-122"/>
                          <a:ea typeface="宋体" pitchFamily="2" charset="-122"/>
                        </a:rPr>
                        <a:t>角色：</a:t>
                      </a:r>
                      <a:r>
                        <a:rPr lang="zh-CN" sz="1600" kern="100">
                          <a:effectLst/>
                          <a:latin typeface="宋体" pitchFamily="2" charset="-122"/>
                          <a:ea typeface="宋体" pitchFamily="2" charset="-122"/>
                        </a:rPr>
                        <a:t>角色</a:t>
                      </a:r>
                      <a:r>
                        <a:rPr lang="en-US" sz="1600" kern="100">
                          <a:effectLst/>
                          <a:latin typeface="宋体" pitchFamily="2" charset="-122"/>
                          <a:ea typeface="宋体" pitchFamily="2" charset="-122"/>
                        </a:rPr>
                        <a:t>ID</a:t>
                      </a:r>
                      <a:r>
                        <a:rPr lang="zh-CN" sz="1600" kern="100">
                          <a:effectLst/>
                          <a:latin typeface="宋体" pitchFamily="2" charset="-122"/>
                          <a:ea typeface="宋体" pitchFamily="2" charset="-122"/>
                        </a:rPr>
                        <a:t>、名称、描述</a:t>
                      </a:r>
                    </a:p>
                    <a:p>
                      <a:pPr algn="just">
                        <a:spcAft>
                          <a:spcPts val="0"/>
                        </a:spcAft>
                      </a:pPr>
                      <a:r>
                        <a:rPr lang="zh-CN" sz="1600" kern="100">
                          <a:effectLst/>
                          <a:latin typeface="宋体" pitchFamily="2" charset="-122"/>
                          <a:ea typeface="宋体" pitchFamily="2" charset="-122"/>
                        </a:rPr>
                        <a:t>增、删、改</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用户未登录，返回登录页面，用户没有操作权限，返回未授权页面。</a:t>
                      </a:r>
                    </a:p>
                    <a:p>
                      <a:pPr algn="just">
                        <a:spcAft>
                          <a:spcPts val="0"/>
                        </a:spcAft>
                      </a:pPr>
                      <a:r>
                        <a:rPr lang="zh-CN" sz="1600" kern="100">
                          <a:effectLst/>
                          <a:latin typeface="宋体" pitchFamily="2" charset="-122"/>
                          <a:ea typeface="宋体" pitchFamily="2" charset="-122"/>
                        </a:rPr>
                        <a:t>角色名称格式不正确，提示角色名称不正确！</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管理用户时，用户需要选择一个角色</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567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4152062848"/>
              </p:ext>
            </p:extLst>
          </p:nvPr>
        </p:nvGraphicFramePr>
        <p:xfrm>
          <a:off x="323528" y="2204864"/>
          <a:ext cx="8424936" cy="3413760"/>
        </p:xfrm>
        <a:graphic>
          <a:graphicData uri="http://schemas.openxmlformats.org/drawingml/2006/table">
            <a:tbl>
              <a:tblPr>
                <a:tableStyleId>{5940675A-B579-460E-94D1-54222C63F5DA}</a:tableStyleId>
              </a:tblPr>
              <a:tblGrid>
                <a:gridCol w="1584177">
                  <a:extLst>
                    <a:ext uri="{9D8B030D-6E8A-4147-A177-3AD203B41FA5}">
                      <a16:colId xmlns:a16="http://schemas.microsoft.com/office/drawing/2014/main" val="20000"/>
                    </a:ext>
                  </a:extLst>
                </a:gridCol>
                <a:gridCol w="5387025">
                  <a:extLst>
                    <a:ext uri="{9D8B030D-6E8A-4147-A177-3AD203B41FA5}">
                      <a16:colId xmlns:a16="http://schemas.microsoft.com/office/drawing/2014/main" val="20001"/>
                    </a:ext>
                  </a:extLst>
                </a:gridCol>
                <a:gridCol w="563310">
                  <a:extLst>
                    <a:ext uri="{9D8B030D-6E8A-4147-A177-3AD203B41FA5}">
                      <a16:colId xmlns:a16="http://schemas.microsoft.com/office/drawing/2014/main" val="20002"/>
                    </a:ext>
                  </a:extLst>
                </a:gridCol>
                <a:gridCol w="890424">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操作项管理</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UC_304</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人机界面中操作项指系统中所有可操作的按钮或菜单</a:t>
                      </a:r>
                    </a:p>
                    <a:p>
                      <a:pPr algn="just">
                        <a:spcAft>
                          <a:spcPts val="0"/>
                        </a:spcAft>
                      </a:pPr>
                      <a:r>
                        <a:rPr lang="zh-CN" sz="1600" kern="100">
                          <a:effectLst/>
                          <a:latin typeface="宋体" pitchFamily="2" charset="-122"/>
                          <a:ea typeface="宋体" pitchFamily="2" charset="-122"/>
                        </a:rPr>
                        <a:t>机机界面中操作项指系统中所有可调用的服务操作</a:t>
                      </a:r>
                    </a:p>
                    <a:p>
                      <a:pPr algn="just">
                        <a:spcAft>
                          <a:spcPts val="0"/>
                        </a:spcAft>
                      </a:pPr>
                      <a:r>
                        <a:rPr lang="zh-CN" sz="1600" kern="100">
                          <a:effectLst/>
                          <a:latin typeface="宋体" pitchFamily="2" charset="-122"/>
                          <a:ea typeface="宋体" pitchFamily="2" charset="-122"/>
                        </a:rPr>
                        <a:t>形成树状菜单，操作资源分为按钮和菜单，操作和服务</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成功登录</a:t>
                      </a:r>
                    </a:p>
                    <a:p>
                      <a:pPr algn="just">
                        <a:spcAft>
                          <a:spcPts val="0"/>
                        </a:spcAft>
                      </a:pPr>
                      <a:r>
                        <a:rPr lang="zh-CN" sz="1600" kern="100">
                          <a:effectLst/>
                          <a:latin typeface="宋体" pitchFamily="2" charset="-122"/>
                          <a:ea typeface="宋体" pitchFamily="2" charset="-122"/>
                        </a:rPr>
                        <a:t>使用者具有使用该服务的权限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a:effectLst/>
                          <a:latin typeface="宋体" pitchFamily="2" charset="-122"/>
                          <a:ea typeface="宋体" pitchFamily="2" charset="-122"/>
                        </a:rPr>
                        <a:t>操作项：</a:t>
                      </a:r>
                      <a:r>
                        <a:rPr lang="zh-CN" sz="1600" kern="100">
                          <a:effectLst/>
                          <a:latin typeface="宋体" pitchFamily="2" charset="-122"/>
                          <a:ea typeface="宋体" pitchFamily="2" charset="-122"/>
                        </a:rPr>
                        <a:t>操作项代码、名称、类型、内容，上级操作项</a:t>
                      </a:r>
                      <a:r>
                        <a:rPr lang="en-US" sz="1600" kern="100">
                          <a:effectLst/>
                          <a:latin typeface="宋体" pitchFamily="2" charset="-122"/>
                          <a:ea typeface="宋体" pitchFamily="2" charset="-122"/>
                        </a:rPr>
                        <a:t>ID</a:t>
                      </a:r>
                      <a:endParaRPr lang="zh-CN" sz="1600" kern="100">
                        <a:effectLst/>
                        <a:latin typeface="宋体" pitchFamily="2" charset="-122"/>
                        <a:ea typeface="宋体" pitchFamily="2" charset="-122"/>
                      </a:endParaRPr>
                    </a:p>
                    <a:p>
                      <a:pPr algn="just">
                        <a:spcAft>
                          <a:spcPts val="0"/>
                        </a:spcAft>
                      </a:pPr>
                      <a:r>
                        <a:rPr lang="zh-CN" sz="1600" kern="100">
                          <a:effectLst/>
                          <a:latin typeface="宋体" pitchFamily="2" charset="-122"/>
                          <a:ea typeface="宋体" pitchFamily="2" charset="-122"/>
                        </a:rPr>
                        <a:t>增、删、改</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用户未登录，返回登录页面，用户没有操作权限，返回未授权页面。</a:t>
                      </a:r>
                    </a:p>
                    <a:p>
                      <a:pPr algn="just">
                        <a:spcAft>
                          <a:spcPts val="0"/>
                        </a:spcAft>
                      </a:pPr>
                      <a:r>
                        <a:rPr lang="zh-CN" sz="1600" kern="100" dirty="0">
                          <a:effectLst/>
                          <a:latin typeface="宋体" pitchFamily="2" charset="-122"/>
                          <a:ea typeface="宋体" pitchFamily="2" charset="-122"/>
                        </a:rPr>
                        <a:t>输入参数检验，不正确，提示错误信息</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角色授权时需要有操作资源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256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Critical Success Factors</a:t>
            </a:r>
            <a:endParaRPr lang="zh-CN" altLang="en-US" dirty="0"/>
          </a:p>
        </p:txBody>
      </p:sp>
      <p:sp>
        <p:nvSpPr>
          <p:cNvPr id="3" name="内容占位符 2"/>
          <p:cNvSpPr>
            <a:spLocks noGrp="1"/>
          </p:cNvSpPr>
          <p:nvPr>
            <p:ph idx="1"/>
          </p:nvPr>
        </p:nvSpPr>
        <p:spPr>
          <a:xfrm>
            <a:off x="182563" y="1219200"/>
            <a:ext cx="8686800" cy="5135563"/>
          </a:xfrm>
        </p:spPr>
        <p:txBody>
          <a:bodyPr/>
          <a:lstStyle/>
          <a:p>
            <a:pPr lvl="0"/>
            <a:r>
              <a:rPr lang="zh-CN" altLang="zh-CN" b="1" dirty="0"/>
              <a:t>能用起来</a:t>
            </a:r>
            <a:r>
              <a:rPr lang="zh-CN" altLang="zh-CN" dirty="0"/>
              <a:t>。建成后的人口库如果无人问津，将直接影响后续资金投入，整个项目难以为继，变成一次失败的尝试。政务在反思之后，对同类项目会更加谨慎。真的有人愿意用，真的能解决问题，是考核项目建设成败的首要因素。</a:t>
            </a:r>
            <a:endParaRPr lang="en-US" altLang="zh-CN" dirty="0"/>
          </a:p>
          <a:p>
            <a:pPr lvl="0"/>
            <a:endParaRPr lang="zh-CN" altLang="zh-CN" dirty="0"/>
          </a:p>
          <a:p>
            <a:pPr lvl="0"/>
            <a:r>
              <a:rPr lang="zh-CN" altLang="zh-CN" b="1" dirty="0"/>
              <a:t>信息安全</a:t>
            </a:r>
            <a:r>
              <a:rPr lang="zh-CN" altLang="zh-CN" dirty="0"/>
              <a:t>。如果人口库有安全漏洞，无论是外部黑客还是内部窃取（这种可能性更大），一旦发生公民隐私泄露事件，将导致政府公信力受损。由于本来就有顾虑，各部门与人口库共享数据将变得更加困难。若公众媒体持续关注，最坏的结果是人口库暂时关闭。</a:t>
            </a:r>
            <a:endParaRPr lang="en-US" altLang="zh-CN" dirty="0"/>
          </a:p>
          <a:p>
            <a:pPr lvl="0"/>
            <a:endParaRPr lang="zh-CN" altLang="zh-CN" dirty="0"/>
          </a:p>
          <a:p>
            <a:pPr lvl="0"/>
            <a:r>
              <a:rPr lang="zh-CN" altLang="zh-CN" b="1" dirty="0"/>
              <a:t>数据质量</a:t>
            </a:r>
            <a:r>
              <a:rPr lang="zh-CN" altLang="zh-CN" dirty="0"/>
              <a:t>。如果人口库收集的数据质量很差、可信度低、没有参考价值，会直接影响各部门使用人口库的热情。人口库的的数据在业务上并不具有权威信，如果再无参考价值，将一无是处。</a:t>
            </a:r>
            <a:endParaRPr lang="en-US" altLang="zh-CN" dirty="0"/>
          </a:p>
          <a:p>
            <a:pPr lvl="0"/>
            <a:endParaRPr lang="zh-CN" altLang="zh-CN" dirty="0"/>
          </a:p>
          <a:p>
            <a:r>
              <a:rPr lang="zh-CN" altLang="zh-CN" b="1" dirty="0"/>
              <a:t>性能问题</a:t>
            </a:r>
            <a:r>
              <a:rPr lang="zh-CN" altLang="zh-CN" dirty="0"/>
              <a:t>。由于数据量巨大，数据结构多变，复杂查询的响应时间可能会超过预期。如果人口库信息查询性能太慢造成实际使用不便，也会影响实施的最终效果。</a:t>
            </a:r>
            <a:endParaRPr lang="zh-CN" altLang="en-US" dirty="0"/>
          </a:p>
        </p:txBody>
      </p:sp>
      <p:sp>
        <p:nvSpPr>
          <p:cNvPr id="8"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BUS 411</a:t>
            </a:r>
          </a:p>
          <a:p>
            <a:pPr>
              <a:lnSpc>
                <a:spcPct val="85000"/>
              </a:lnSpc>
              <a:spcBef>
                <a:spcPct val="0"/>
              </a:spcBef>
            </a:pPr>
            <a:r>
              <a:rPr lang="en-US" altLang="zh-CN" sz="1200" dirty="0"/>
              <a:t>Business Direction</a:t>
            </a:r>
          </a:p>
        </p:txBody>
      </p:sp>
      <p:sp>
        <p:nvSpPr>
          <p:cNvPr id="4" name="TextBox 3"/>
          <p:cNvSpPr txBox="1"/>
          <p:nvPr/>
        </p:nvSpPr>
        <p:spPr>
          <a:xfrm>
            <a:off x="2483768" y="2276872"/>
            <a:ext cx="184731" cy="369332"/>
          </a:xfrm>
          <a:prstGeom prst="rect">
            <a:avLst/>
          </a:prstGeom>
          <a:noFill/>
        </p:spPr>
        <p:txBody>
          <a:bodyPr wrap="none" rtlCol="0">
            <a:spAutoFit/>
          </a:bodyPr>
          <a:lstStyle/>
          <a:p>
            <a:endParaRPr lang="zh-CN" altLang="en-US" dirty="0"/>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0231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2193043792"/>
              </p:ext>
            </p:extLst>
          </p:nvPr>
        </p:nvGraphicFramePr>
        <p:xfrm>
          <a:off x="251520" y="2132856"/>
          <a:ext cx="8496944" cy="2926080"/>
        </p:xfrm>
        <a:graphic>
          <a:graphicData uri="http://schemas.openxmlformats.org/drawingml/2006/table">
            <a:tbl>
              <a:tblPr>
                <a:tableStyleId>{5940675A-B579-460E-94D1-54222C63F5DA}</a:tableStyleId>
              </a:tblPr>
              <a:tblGrid>
                <a:gridCol w="1656184">
                  <a:extLst>
                    <a:ext uri="{9D8B030D-6E8A-4147-A177-3AD203B41FA5}">
                      <a16:colId xmlns:a16="http://schemas.microsoft.com/office/drawing/2014/main" val="20000"/>
                    </a:ext>
                  </a:extLst>
                </a:gridCol>
                <a:gridCol w="5374600">
                  <a:extLst>
                    <a:ext uri="{9D8B030D-6E8A-4147-A177-3AD203B41FA5}">
                      <a16:colId xmlns:a16="http://schemas.microsoft.com/office/drawing/2014/main" val="20001"/>
                    </a:ext>
                  </a:extLst>
                </a:gridCol>
                <a:gridCol w="568125">
                  <a:extLst>
                    <a:ext uri="{9D8B030D-6E8A-4147-A177-3AD203B41FA5}">
                      <a16:colId xmlns:a16="http://schemas.microsoft.com/office/drawing/2014/main" val="20002"/>
                    </a:ext>
                  </a:extLst>
                </a:gridCol>
                <a:gridCol w="898035">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数据项资源管理</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UC_305</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对系统所有元数据表字段进行管理，为数据权限提供数据资源列表</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成功登录</a:t>
                      </a:r>
                    </a:p>
                    <a:p>
                      <a:pPr algn="just">
                        <a:spcAft>
                          <a:spcPts val="0"/>
                        </a:spcAft>
                      </a:pPr>
                      <a:r>
                        <a:rPr lang="zh-CN" sz="1600" kern="100">
                          <a:effectLst/>
                          <a:latin typeface="宋体" pitchFamily="2" charset="-122"/>
                          <a:ea typeface="宋体" pitchFamily="2" charset="-122"/>
                        </a:rPr>
                        <a:t>使用者具有使用该服务的权限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a:effectLst/>
                          <a:latin typeface="宋体" pitchFamily="2" charset="-122"/>
                          <a:ea typeface="宋体" pitchFamily="2" charset="-122"/>
                        </a:rPr>
                        <a:t>数据项：</a:t>
                      </a:r>
                      <a:r>
                        <a:rPr lang="zh-CN" sz="1600" kern="100">
                          <a:effectLst/>
                          <a:latin typeface="宋体" pitchFamily="2" charset="-122"/>
                          <a:ea typeface="宋体" pitchFamily="2" charset="-122"/>
                        </a:rPr>
                        <a:t>元数据名、类型、描述、对应表名、对应字段名</a:t>
                      </a:r>
                    </a:p>
                    <a:p>
                      <a:pPr algn="just">
                        <a:spcAft>
                          <a:spcPts val="0"/>
                        </a:spcAft>
                      </a:pPr>
                      <a:r>
                        <a:rPr lang="zh-CN" sz="1600" kern="100">
                          <a:effectLst/>
                          <a:latin typeface="宋体" pitchFamily="2" charset="-122"/>
                          <a:ea typeface="宋体" pitchFamily="2" charset="-122"/>
                        </a:rPr>
                        <a:t>增、删、改</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用户未登录，返回登录页面，用户没有操作权限，返回未授权页面。</a:t>
                      </a:r>
                    </a:p>
                    <a:p>
                      <a:pPr algn="just">
                        <a:spcAft>
                          <a:spcPts val="0"/>
                        </a:spcAft>
                      </a:pPr>
                      <a:r>
                        <a:rPr lang="zh-CN" sz="1600" kern="100" dirty="0">
                          <a:effectLst/>
                          <a:latin typeface="宋体" pitchFamily="2" charset="-122"/>
                          <a:ea typeface="宋体" pitchFamily="2" charset="-122"/>
                        </a:rPr>
                        <a:t>输入参数检验，不正确，提示错误信息</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角色授权时需要有数据资源列表</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同一张表，字段必须唯一</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3981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1795083776"/>
              </p:ext>
            </p:extLst>
          </p:nvPr>
        </p:nvGraphicFramePr>
        <p:xfrm>
          <a:off x="395536" y="1412776"/>
          <a:ext cx="8208910" cy="4389120"/>
        </p:xfrm>
        <a:graphic>
          <a:graphicData uri="http://schemas.openxmlformats.org/drawingml/2006/table">
            <a:tbl>
              <a:tblPr>
                <a:tableStyleId>{5940675A-B579-460E-94D1-54222C63F5DA}</a:tableStyleId>
              </a:tblPr>
              <a:tblGrid>
                <a:gridCol w="1728192">
                  <a:extLst>
                    <a:ext uri="{9D8B030D-6E8A-4147-A177-3AD203B41FA5}">
                      <a16:colId xmlns:a16="http://schemas.microsoft.com/office/drawing/2014/main" val="20000"/>
                    </a:ext>
                  </a:extLst>
                </a:gridCol>
                <a:gridCol w="5064260">
                  <a:extLst>
                    <a:ext uri="{9D8B030D-6E8A-4147-A177-3AD203B41FA5}">
                      <a16:colId xmlns:a16="http://schemas.microsoft.com/office/drawing/2014/main" val="20001"/>
                    </a:ext>
                  </a:extLst>
                </a:gridCol>
                <a:gridCol w="548866">
                  <a:extLst>
                    <a:ext uri="{9D8B030D-6E8A-4147-A177-3AD203B41FA5}">
                      <a16:colId xmlns:a16="http://schemas.microsoft.com/office/drawing/2014/main" val="20002"/>
                    </a:ext>
                  </a:extLst>
                </a:gridCol>
                <a:gridCol w="867592">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权限管理</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UC_306</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对角色分配功能权限以及数据权限，功能权限即将角色与操作资源进行关联，数据权限则将角色跟数据字源进行关联，并控制可读，可写操作</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成功登录</a:t>
                      </a:r>
                    </a:p>
                    <a:p>
                      <a:pPr algn="just">
                        <a:spcAft>
                          <a:spcPts val="0"/>
                        </a:spcAft>
                      </a:pPr>
                      <a:r>
                        <a:rPr lang="zh-CN" sz="1600" kern="100">
                          <a:effectLst/>
                          <a:latin typeface="宋体" pitchFamily="2" charset="-122"/>
                          <a:ea typeface="宋体" pitchFamily="2" charset="-122"/>
                        </a:rPr>
                        <a:t>使用者具有使用该服务的权限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dirty="0">
                          <a:effectLst/>
                          <a:latin typeface="宋体" pitchFamily="2" charset="-122"/>
                          <a:ea typeface="宋体" pitchFamily="2" charset="-122"/>
                        </a:rPr>
                        <a:t>功能权限分配：</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输入：角色</a:t>
                      </a:r>
                      <a:r>
                        <a:rPr lang="en-US" sz="1600" kern="100" dirty="0">
                          <a:effectLst/>
                          <a:latin typeface="宋体" pitchFamily="2" charset="-122"/>
                          <a:ea typeface="宋体" pitchFamily="2" charset="-122"/>
                        </a:rPr>
                        <a:t>ID</a:t>
                      </a:r>
                      <a:r>
                        <a:rPr lang="zh-CN" sz="1600" kern="100" dirty="0">
                          <a:effectLst/>
                          <a:latin typeface="宋体" pitchFamily="2" charset="-122"/>
                          <a:ea typeface="宋体" pitchFamily="2" charset="-122"/>
                        </a:rPr>
                        <a:t>，操作资源</a:t>
                      </a: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输出：授权成功！</a:t>
                      </a:r>
                    </a:p>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endParaRPr>
                    </a:p>
                    <a:p>
                      <a:pPr algn="just">
                        <a:spcAft>
                          <a:spcPts val="0"/>
                        </a:spcAft>
                      </a:pPr>
                      <a:r>
                        <a:rPr lang="zh-CN" sz="1600" u="sng" kern="100" cap="small" spc="25" dirty="0">
                          <a:effectLst/>
                          <a:latin typeface="宋体" pitchFamily="2" charset="-122"/>
                          <a:ea typeface="宋体" pitchFamily="2" charset="-122"/>
                        </a:rPr>
                        <a:t>数据权限分配：</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输入：角色</a:t>
                      </a:r>
                      <a:r>
                        <a:rPr lang="en-US" sz="1600" kern="100" dirty="0">
                          <a:effectLst/>
                          <a:latin typeface="宋体" pitchFamily="2" charset="-122"/>
                          <a:ea typeface="宋体" pitchFamily="2" charset="-122"/>
                        </a:rPr>
                        <a:t>ID</a:t>
                      </a:r>
                      <a:r>
                        <a:rPr lang="zh-CN" sz="1600" kern="100" dirty="0">
                          <a:effectLst/>
                          <a:latin typeface="宋体" pitchFamily="2" charset="-122"/>
                          <a:ea typeface="宋体" pitchFamily="2" charset="-122"/>
                        </a:rPr>
                        <a:t>，数据资源</a:t>
                      </a:r>
                      <a:r>
                        <a:rPr lang="en-US" sz="1600" kern="100" dirty="0">
                          <a:effectLst/>
                          <a:latin typeface="宋体" pitchFamily="2" charset="-122"/>
                          <a:ea typeface="宋体" pitchFamily="2" charset="-122"/>
                        </a:rPr>
                        <a:t>ID</a:t>
                      </a:r>
                      <a:r>
                        <a:rPr lang="zh-CN" sz="1600" kern="100" dirty="0">
                          <a:effectLst/>
                          <a:latin typeface="宋体" pitchFamily="2" charset="-122"/>
                          <a:ea typeface="宋体" pitchFamily="2" charset="-122"/>
                        </a:rPr>
                        <a:t>，是否可读，是否可写</a:t>
                      </a:r>
                    </a:p>
                    <a:p>
                      <a:pPr algn="just">
                        <a:spcAft>
                          <a:spcPts val="0"/>
                        </a:spcAft>
                      </a:pPr>
                      <a:r>
                        <a:rPr lang="zh-CN" sz="1600" kern="100" dirty="0">
                          <a:effectLst/>
                          <a:latin typeface="宋体" pitchFamily="2" charset="-122"/>
                          <a:ea typeface="宋体" pitchFamily="2" charset="-122"/>
                        </a:rPr>
                        <a:t>输出：授权成功！</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用户未登录，返回登录页面，用户没有操作权限，返回未授权页面。</a:t>
                      </a:r>
                    </a:p>
                    <a:p>
                      <a:pPr algn="just">
                        <a:spcAft>
                          <a:spcPts val="0"/>
                        </a:spcAft>
                      </a:pPr>
                      <a:r>
                        <a:rPr lang="zh-CN" sz="1600" kern="100">
                          <a:effectLst/>
                          <a:latin typeface="宋体" pitchFamily="2" charset="-122"/>
                          <a:ea typeface="宋体" pitchFamily="2" charset="-122"/>
                        </a:rPr>
                        <a:t>输入参数错误，提示错误信息。</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角色必须有权限才能进行一系列操作</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2553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1487173372"/>
              </p:ext>
            </p:extLst>
          </p:nvPr>
        </p:nvGraphicFramePr>
        <p:xfrm>
          <a:off x="467544" y="1700808"/>
          <a:ext cx="8208910" cy="4389120"/>
        </p:xfrm>
        <a:graphic>
          <a:graphicData uri="http://schemas.openxmlformats.org/drawingml/2006/table">
            <a:tbl>
              <a:tblPr>
                <a:tableStyleId>{5940675A-B579-460E-94D1-54222C63F5DA}</a:tableStyleId>
              </a:tblPr>
              <a:tblGrid>
                <a:gridCol w="1656184">
                  <a:extLst>
                    <a:ext uri="{9D8B030D-6E8A-4147-A177-3AD203B41FA5}">
                      <a16:colId xmlns:a16="http://schemas.microsoft.com/office/drawing/2014/main" val="20000"/>
                    </a:ext>
                  </a:extLst>
                </a:gridCol>
                <a:gridCol w="5136268">
                  <a:extLst>
                    <a:ext uri="{9D8B030D-6E8A-4147-A177-3AD203B41FA5}">
                      <a16:colId xmlns:a16="http://schemas.microsoft.com/office/drawing/2014/main" val="20001"/>
                    </a:ext>
                  </a:extLst>
                </a:gridCol>
                <a:gridCol w="548865">
                  <a:extLst>
                    <a:ext uri="{9D8B030D-6E8A-4147-A177-3AD203B41FA5}">
                      <a16:colId xmlns:a16="http://schemas.microsoft.com/office/drawing/2014/main" val="20002"/>
                    </a:ext>
                  </a:extLst>
                </a:gridCol>
                <a:gridCol w="867593">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安全审计</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UC_307</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对系统操作进行监管，可查询某用户进行了某些操作</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成功登录</a:t>
                      </a:r>
                    </a:p>
                    <a:p>
                      <a:pPr algn="just">
                        <a:spcAft>
                          <a:spcPts val="0"/>
                        </a:spcAft>
                      </a:pPr>
                      <a:r>
                        <a:rPr lang="zh-CN" sz="1600" kern="100">
                          <a:effectLst/>
                          <a:latin typeface="宋体" pitchFamily="2" charset="-122"/>
                          <a:ea typeface="宋体" pitchFamily="2" charset="-122"/>
                        </a:rPr>
                        <a:t>使用者具有使用该服务的权限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dirty="0">
                          <a:effectLst/>
                          <a:latin typeface="宋体" pitchFamily="2" charset="-122"/>
                          <a:ea typeface="宋体" pitchFamily="2" charset="-122"/>
                        </a:rPr>
                        <a:t>正向审计：</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输入：操作时间段、操作人（用户或角色）、操作内容（操作项或数据项）</a:t>
                      </a:r>
                    </a:p>
                    <a:p>
                      <a:pPr algn="just">
                        <a:spcAft>
                          <a:spcPts val="0"/>
                        </a:spcAft>
                      </a:pPr>
                      <a:r>
                        <a:rPr lang="zh-CN" sz="1600" kern="100" dirty="0">
                          <a:effectLst/>
                          <a:latin typeface="宋体" pitchFamily="2" charset="-122"/>
                          <a:ea typeface="宋体" pitchFamily="2" charset="-122"/>
                        </a:rPr>
                        <a:t>输出：操作日志内容列表</a:t>
                      </a:r>
                    </a:p>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endParaRPr>
                    </a:p>
                    <a:p>
                      <a:pPr algn="just">
                        <a:spcAft>
                          <a:spcPts val="0"/>
                        </a:spcAft>
                      </a:pPr>
                      <a:r>
                        <a:rPr lang="zh-CN" sz="1600" u="sng" kern="100" cap="small" spc="25" dirty="0">
                          <a:effectLst/>
                          <a:latin typeface="宋体" pitchFamily="2" charset="-122"/>
                          <a:ea typeface="宋体" pitchFamily="2" charset="-122"/>
                        </a:rPr>
                        <a:t>反向审计：</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输入：被查询人、数据项</a:t>
                      </a:r>
                    </a:p>
                    <a:p>
                      <a:pPr algn="just">
                        <a:spcAft>
                          <a:spcPts val="0"/>
                        </a:spcAft>
                      </a:pPr>
                      <a:r>
                        <a:rPr lang="zh-CN" sz="1600" kern="100" dirty="0">
                          <a:effectLst/>
                          <a:latin typeface="宋体" pitchFamily="2" charset="-122"/>
                          <a:ea typeface="宋体" pitchFamily="2" charset="-122"/>
                        </a:rPr>
                        <a:t>输出：操作日志内容列表</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用户未登录，返回登录页面，用户没有操作权限，返回未授权页面。</a:t>
                      </a:r>
                    </a:p>
                    <a:p>
                      <a:pPr algn="just">
                        <a:spcAft>
                          <a:spcPts val="0"/>
                        </a:spcAft>
                      </a:pPr>
                      <a:r>
                        <a:rPr lang="zh-CN" sz="1600" kern="100">
                          <a:effectLst/>
                          <a:latin typeface="宋体" pitchFamily="2" charset="-122"/>
                          <a:ea typeface="宋体" pitchFamily="2" charset="-122"/>
                        </a:rPr>
                        <a:t>对输入参数不符合格式的进行校验，提示错误信息</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审计本身也要记录在案</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415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2147487528"/>
              </p:ext>
            </p:extLst>
          </p:nvPr>
        </p:nvGraphicFramePr>
        <p:xfrm>
          <a:off x="467544" y="1556792"/>
          <a:ext cx="8136903" cy="3901440"/>
        </p:xfrm>
        <a:graphic>
          <a:graphicData uri="http://schemas.openxmlformats.org/drawingml/2006/table">
            <a:tbl>
              <a:tblPr>
                <a:tableStyleId>{5940675A-B579-460E-94D1-54222C63F5DA}</a:tableStyleId>
              </a:tblPr>
              <a:tblGrid>
                <a:gridCol w="1512168">
                  <a:extLst>
                    <a:ext uri="{9D8B030D-6E8A-4147-A177-3AD203B41FA5}">
                      <a16:colId xmlns:a16="http://schemas.microsoft.com/office/drawing/2014/main" val="20000"/>
                    </a:ext>
                  </a:extLst>
                </a:gridCol>
                <a:gridCol w="5220701">
                  <a:extLst>
                    <a:ext uri="{9D8B030D-6E8A-4147-A177-3AD203B41FA5}">
                      <a16:colId xmlns:a16="http://schemas.microsoft.com/office/drawing/2014/main" val="20001"/>
                    </a:ext>
                  </a:extLst>
                </a:gridCol>
                <a:gridCol w="544051">
                  <a:extLst>
                    <a:ext uri="{9D8B030D-6E8A-4147-A177-3AD203B41FA5}">
                      <a16:colId xmlns:a16="http://schemas.microsoft.com/office/drawing/2014/main" val="20002"/>
                    </a:ext>
                  </a:extLst>
                </a:gridCol>
                <a:gridCol w="859983">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运行监控</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UC_308</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管理员可以查看到所有运行环境的资源使用率以及数据库资源占用率。</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成功登录</a:t>
                      </a:r>
                    </a:p>
                    <a:p>
                      <a:pPr algn="just">
                        <a:spcAft>
                          <a:spcPts val="0"/>
                        </a:spcAft>
                      </a:pPr>
                      <a:r>
                        <a:rPr lang="zh-CN" sz="1600" kern="100">
                          <a:effectLst/>
                          <a:latin typeface="宋体" pitchFamily="2" charset="-122"/>
                          <a:ea typeface="宋体" pitchFamily="2" charset="-122"/>
                        </a:rPr>
                        <a:t>使用者具有使用该服务的权限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dirty="0">
                          <a:effectLst/>
                          <a:latin typeface="宋体" pitchFamily="2" charset="-122"/>
                          <a:ea typeface="宋体" pitchFamily="2" charset="-122"/>
                        </a:rPr>
                        <a:t>服务器运行环境监控：</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输入：服务器</a:t>
                      </a: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输出：服务器</a:t>
                      </a:r>
                      <a:r>
                        <a:rPr lang="en-US" sz="1600" kern="100" dirty="0" err="1">
                          <a:effectLst/>
                          <a:latin typeface="宋体" pitchFamily="2" charset="-122"/>
                          <a:ea typeface="宋体" pitchFamily="2" charset="-122"/>
                        </a:rPr>
                        <a:t>cpu</a:t>
                      </a:r>
                      <a:r>
                        <a:rPr lang="zh-CN" sz="1600" kern="100" dirty="0">
                          <a:effectLst/>
                          <a:latin typeface="宋体" pitchFamily="2" charset="-122"/>
                          <a:ea typeface="宋体" pitchFamily="2" charset="-122"/>
                        </a:rPr>
                        <a:t>占用率，内存占用率等</a:t>
                      </a:r>
                    </a:p>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endParaRPr>
                    </a:p>
                    <a:p>
                      <a:pPr algn="just">
                        <a:spcAft>
                          <a:spcPts val="0"/>
                        </a:spcAft>
                      </a:pPr>
                      <a:r>
                        <a:rPr lang="zh-CN" sz="1600" u="sng" kern="100" cap="small" spc="25" dirty="0">
                          <a:effectLst/>
                          <a:latin typeface="宋体" pitchFamily="2" charset="-122"/>
                          <a:ea typeface="宋体" pitchFamily="2" charset="-122"/>
                        </a:rPr>
                        <a:t>数据库监控：</a:t>
                      </a:r>
                      <a:endParaRPr lang="zh-CN" sz="1600" kern="100" dirty="0">
                        <a:effectLst/>
                        <a:latin typeface="宋体" pitchFamily="2" charset="-122"/>
                        <a:ea typeface="宋体" pitchFamily="2" charset="-122"/>
                      </a:endParaRPr>
                    </a:p>
                    <a:p>
                      <a:pPr algn="just">
                        <a:spcAft>
                          <a:spcPts val="0"/>
                        </a:spcAft>
                      </a:pPr>
                      <a:r>
                        <a:rPr lang="zh-CN" sz="1600" kern="100" dirty="0">
                          <a:effectLst/>
                          <a:latin typeface="宋体" pitchFamily="2" charset="-122"/>
                          <a:ea typeface="宋体" pitchFamily="2" charset="-122"/>
                        </a:rPr>
                        <a:t>输入：数据库</a:t>
                      </a:r>
                      <a:r>
                        <a:rPr lang="en-US" sz="1600" kern="100" dirty="0">
                          <a:effectLst/>
                          <a:latin typeface="宋体" pitchFamily="2" charset="-122"/>
                          <a:ea typeface="宋体" pitchFamily="2" charset="-122"/>
                        </a:rPr>
                        <a:t>server</a:t>
                      </a:r>
                      <a:r>
                        <a:rPr lang="zh-CN" sz="1600" kern="100" dirty="0">
                          <a:effectLst/>
                          <a:latin typeface="宋体" pitchFamily="2" charset="-122"/>
                          <a:ea typeface="宋体" pitchFamily="2" charset="-122"/>
                        </a:rPr>
                        <a:t>名，数据库实例名</a:t>
                      </a:r>
                    </a:p>
                    <a:p>
                      <a:pPr algn="just">
                        <a:spcAft>
                          <a:spcPts val="0"/>
                        </a:spcAft>
                      </a:pPr>
                      <a:r>
                        <a:rPr lang="zh-CN" sz="1600" kern="100" dirty="0">
                          <a:effectLst/>
                          <a:latin typeface="宋体" pitchFamily="2" charset="-122"/>
                          <a:ea typeface="宋体" pitchFamily="2" charset="-122"/>
                        </a:rPr>
                        <a:t>输出：数当前数据连接异常信息，锁的情况，进程占用率，并发数等</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26248">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用户未登录，返回登录页面，用户没有操作权限，返回未授权页面。</a:t>
                      </a: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查找性能瓶颈，提高管理水平</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316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4123296686"/>
              </p:ext>
            </p:extLst>
          </p:nvPr>
        </p:nvGraphicFramePr>
        <p:xfrm>
          <a:off x="323528" y="1916832"/>
          <a:ext cx="8424936" cy="3413760"/>
        </p:xfrm>
        <a:graphic>
          <a:graphicData uri="http://schemas.openxmlformats.org/drawingml/2006/table">
            <a:tbl>
              <a:tblPr>
                <a:tableStyleId>{5940675A-B579-460E-94D1-54222C63F5DA}</a:tableStyleId>
              </a:tblPr>
              <a:tblGrid>
                <a:gridCol w="1584176">
                  <a:extLst>
                    <a:ext uri="{9D8B030D-6E8A-4147-A177-3AD203B41FA5}">
                      <a16:colId xmlns:a16="http://schemas.microsoft.com/office/drawing/2014/main" val="20000"/>
                    </a:ext>
                  </a:extLst>
                </a:gridCol>
                <a:gridCol w="5387026">
                  <a:extLst>
                    <a:ext uri="{9D8B030D-6E8A-4147-A177-3AD203B41FA5}">
                      <a16:colId xmlns:a16="http://schemas.microsoft.com/office/drawing/2014/main" val="20001"/>
                    </a:ext>
                  </a:extLst>
                </a:gridCol>
                <a:gridCol w="563310">
                  <a:extLst>
                    <a:ext uri="{9D8B030D-6E8A-4147-A177-3AD203B41FA5}">
                      <a16:colId xmlns:a16="http://schemas.microsoft.com/office/drawing/2014/main" val="20002"/>
                    </a:ext>
                  </a:extLst>
                </a:gridCol>
                <a:gridCol w="890424">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a:effectLst/>
                          <a:latin typeface="宋体" pitchFamily="2" charset="-122"/>
                          <a:ea typeface="宋体" pitchFamily="2" charset="-122"/>
                        </a:rPr>
                        <a:t>数据字典管理</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UC_309</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为基础数据中国标字段（如：民族、性别、学历等），建立一个编号到名称的映射关系表，进行管理</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成功登录</a:t>
                      </a:r>
                    </a:p>
                    <a:p>
                      <a:pPr algn="just">
                        <a:spcAft>
                          <a:spcPts val="0"/>
                        </a:spcAft>
                      </a:pPr>
                      <a:r>
                        <a:rPr lang="zh-CN" sz="1600" kern="100">
                          <a:effectLst/>
                          <a:latin typeface="宋体" pitchFamily="2" charset="-122"/>
                          <a:ea typeface="宋体" pitchFamily="2" charset="-122"/>
                        </a:rPr>
                        <a:t>使用者具有使用该服务的权限</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u="sng" kern="100" cap="small" spc="25" dirty="0">
                          <a:effectLst/>
                          <a:latin typeface="宋体" pitchFamily="2" charset="-122"/>
                          <a:ea typeface="宋体" pitchFamily="2" charset="-122"/>
                        </a:rPr>
                        <a:t>映射关系表：</a:t>
                      </a:r>
                      <a:r>
                        <a:rPr lang="zh-CN" sz="1600" kern="100" dirty="0">
                          <a:effectLst/>
                          <a:latin typeface="宋体" pitchFamily="2" charset="-122"/>
                          <a:ea typeface="宋体" pitchFamily="2" charset="-122"/>
                        </a:rPr>
                        <a:t>编号、名称</a:t>
                      </a:r>
                    </a:p>
                    <a:p>
                      <a:pPr algn="just">
                        <a:spcAft>
                          <a:spcPts val="0"/>
                        </a:spcAft>
                      </a:pPr>
                      <a:r>
                        <a:rPr lang="zh-CN" sz="1600" kern="100" dirty="0">
                          <a:effectLst/>
                          <a:latin typeface="宋体" pitchFamily="2" charset="-122"/>
                          <a:ea typeface="宋体" pitchFamily="2" charset="-122"/>
                        </a:rPr>
                        <a:t>增、删、改</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用户未登录，返回登录页面，用户没有操作权限，返回未授权页面。</a:t>
                      </a:r>
                    </a:p>
                    <a:p>
                      <a:pPr algn="just">
                        <a:spcAft>
                          <a:spcPts val="0"/>
                        </a:spcAft>
                      </a:pPr>
                      <a:r>
                        <a:rPr lang="zh-CN" sz="1600" kern="100">
                          <a:effectLst/>
                          <a:latin typeface="宋体" pitchFamily="2" charset="-122"/>
                          <a:ea typeface="宋体" pitchFamily="2" charset="-122"/>
                        </a:rPr>
                        <a:t>对输入参数不符合格式的进行校验，提示错误信息，对于同一类型重复的代码，提示代码重复信息</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0424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Description</a:t>
            </a:r>
            <a:endParaRPr lang="zh-CN" altLang="en-US" dirty="0"/>
          </a:p>
        </p:txBody>
      </p:sp>
      <p:sp>
        <p:nvSpPr>
          <p:cNvPr id="6"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0510</a:t>
            </a:r>
          </a:p>
          <a:p>
            <a:pPr>
              <a:lnSpc>
                <a:spcPct val="85000"/>
              </a:lnSpc>
              <a:spcBef>
                <a:spcPct val="0"/>
              </a:spcBef>
            </a:pPr>
            <a:r>
              <a:rPr lang="en-US" altLang="zh-CN" sz="1200" dirty="0"/>
              <a:t>Use Case</a:t>
            </a:r>
          </a:p>
        </p:txBody>
      </p:sp>
      <p:graphicFrame>
        <p:nvGraphicFramePr>
          <p:cNvPr id="3" name="表格 2"/>
          <p:cNvGraphicFramePr>
            <a:graphicFrameLocks noGrp="1"/>
          </p:cNvGraphicFramePr>
          <p:nvPr>
            <p:extLst>
              <p:ext uri="{D42A27DB-BD31-4B8C-83A1-F6EECF244321}">
                <p14:modId xmlns:p14="http://schemas.microsoft.com/office/powerpoint/2010/main" val="4159870001"/>
              </p:ext>
            </p:extLst>
          </p:nvPr>
        </p:nvGraphicFramePr>
        <p:xfrm>
          <a:off x="467544" y="2060848"/>
          <a:ext cx="8208912" cy="3413760"/>
        </p:xfrm>
        <a:graphic>
          <a:graphicData uri="http://schemas.openxmlformats.org/drawingml/2006/table">
            <a:tbl>
              <a:tblPr>
                <a:tableStyleId>{5940675A-B579-460E-94D1-54222C63F5DA}</a:tableStyleId>
              </a:tblPr>
              <a:tblGrid>
                <a:gridCol w="1440161">
                  <a:extLst>
                    <a:ext uri="{9D8B030D-6E8A-4147-A177-3AD203B41FA5}">
                      <a16:colId xmlns:a16="http://schemas.microsoft.com/office/drawing/2014/main" val="20000"/>
                    </a:ext>
                  </a:extLst>
                </a:gridCol>
                <a:gridCol w="5352292">
                  <a:extLst>
                    <a:ext uri="{9D8B030D-6E8A-4147-A177-3AD203B41FA5}">
                      <a16:colId xmlns:a16="http://schemas.microsoft.com/office/drawing/2014/main" val="20001"/>
                    </a:ext>
                  </a:extLst>
                </a:gridCol>
                <a:gridCol w="548866">
                  <a:extLst>
                    <a:ext uri="{9D8B030D-6E8A-4147-A177-3AD203B41FA5}">
                      <a16:colId xmlns:a16="http://schemas.microsoft.com/office/drawing/2014/main" val="20002"/>
                    </a:ext>
                  </a:extLst>
                </a:gridCol>
                <a:gridCol w="867593">
                  <a:extLst>
                    <a:ext uri="{9D8B030D-6E8A-4147-A177-3AD203B41FA5}">
                      <a16:colId xmlns:a16="http://schemas.microsoft.com/office/drawing/2014/main" val="20003"/>
                    </a:ext>
                  </a:extLst>
                </a:gridCol>
              </a:tblGrid>
              <a:tr h="0">
                <a:tc>
                  <a:txBody>
                    <a:bodyPr/>
                    <a:lstStyle/>
                    <a:p>
                      <a:pPr algn="just">
                        <a:spcAft>
                          <a:spcPts val="0"/>
                        </a:spcAft>
                      </a:pPr>
                      <a:r>
                        <a:rPr lang="zh-CN" sz="1600" kern="100" dirty="0">
                          <a:effectLst/>
                          <a:latin typeface="宋体" pitchFamily="2" charset="-122"/>
                          <a:ea typeface="宋体" pitchFamily="2" charset="-122"/>
                        </a:rPr>
                        <a:t>名称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600" kern="100" dirty="0">
                          <a:effectLst/>
                          <a:latin typeface="宋体" pitchFamily="2" charset="-122"/>
                          <a:ea typeface="宋体" pitchFamily="2" charset="-122"/>
                        </a:rPr>
                        <a:t>绩效考核</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dirty="0">
                          <a:effectLst/>
                          <a:latin typeface="宋体" pitchFamily="2" charset="-122"/>
                          <a:ea typeface="宋体" pitchFamily="2" charset="-122"/>
                        </a:rPr>
                        <a:t>ID</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600" kern="100">
                          <a:effectLst/>
                          <a:latin typeface="宋体" pitchFamily="2" charset="-122"/>
                          <a:ea typeface="宋体" pitchFamily="2" charset="-122"/>
                        </a:rPr>
                        <a:t>UC_310</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600" kern="100" dirty="0">
                          <a:effectLst/>
                          <a:latin typeface="宋体" pitchFamily="2" charset="-122"/>
                          <a:ea typeface="宋体" pitchFamily="2" charset="-122"/>
                        </a:rPr>
                        <a:t>概述</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系统要定期进行绩效考核，评估人口库项目的社会效益，统计各部门的配合度与贡献度</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600" kern="100" dirty="0">
                          <a:effectLst/>
                          <a:latin typeface="宋体" pitchFamily="2" charset="-122"/>
                          <a:ea typeface="宋体" pitchFamily="2" charset="-122"/>
                        </a:rPr>
                        <a:t>发起者</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系统管理员</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600" kern="100" dirty="0">
                          <a:effectLst/>
                          <a:latin typeface="宋体" pitchFamily="2" charset="-122"/>
                          <a:ea typeface="宋体" pitchFamily="2" charset="-122"/>
                        </a:rPr>
                        <a:t>前置条件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dirty="0">
                          <a:effectLst/>
                          <a:latin typeface="宋体" pitchFamily="2" charset="-122"/>
                          <a:ea typeface="宋体" pitchFamily="2" charset="-122"/>
                        </a:rPr>
                        <a:t> </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600" kern="100" dirty="0">
                          <a:effectLst/>
                          <a:latin typeface="宋体" pitchFamily="2" charset="-122"/>
                          <a:ea typeface="宋体" pitchFamily="2" charset="-122"/>
                        </a:rPr>
                        <a:t>正常流程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定期形成报告，上报</a:t>
                      </a:r>
                      <a:r>
                        <a:rPr lang="en-US" altLang="zh-CN" sz="1600" kern="100" dirty="0">
                          <a:effectLst/>
                          <a:latin typeface="宋体" pitchFamily="2" charset="-122"/>
                          <a:ea typeface="宋体" pitchFamily="2" charset="-122"/>
                        </a:rPr>
                        <a:t>XX</a:t>
                      </a:r>
                      <a:r>
                        <a:rPr lang="zh-CN" sz="1600" kern="100" dirty="0">
                          <a:effectLst/>
                          <a:latin typeface="宋体" pitchFamily="2" charset="-122"/>
                          <a:ea typeface="宋体" pitchFamily="2" charset="-122"/>
                        </a:rPr>
                        <a:t>市人口库领导小组（市政府、发改委</a:t>
                      </a:r>
                      <a:r>
                        <a:rPr lang="en-US" sz="1600" kern="100" dirty="0">
                          <a:effectLst/>
                          <a:latin typeface="宋体" pitchFamily="2" charset="-122"/>
                          <a:ea typeface="宋体" pitchFamily="2" charset="-122"/>
                        </a:rPr>
                        <a:t>...</a:t>
                      </a:r>
                      <a:r>
                        <a:rPr lang="zh-CN" sz="1600" kern="100" dirty="0">
                          <a:effectLst/>
                          <a:latin typeface="宋体" pitchFamily="2" charset="-122"/>
                          <a:ea typeface="宋体" pitchFamily="2" charset="-122"/>
                        </a:rPr>
                        <a:t>）</a:t>
                      </a:r>
                    </a:p>
                    <a:p>
                      <a:pPr marL="342900" lvl="0" indent="-342900" algn="just">
                        <a:spcAft>
                          <a:spcPts val="0"/>
                        </a:spcAft>
                        <a:buFont typeface="Wingdings"/>
                        <a:buChar char=""/>
                      </a:pPr>
                      <a:r>
                        <a:rPr lang="zh-CN" sz="1600" kern="100" dirty="0">
                          <a:effectLst/>
                          <a:latin typeface="宋体" pitchFamily="2" charset="-122"/>
                          <a:ea typeface="宋体" pitchFamily="2" charset="-122"/>
                        </a:rPr>
                        <a:t>各部门提供的数据质量统计，通知退回后的更正情况统计，对人口库数据的贡献度</a:t>
                      </a:r>
                    </a:p>
                    <a:p>
                      <a:pPr marL="342900" lvl="0" indent="-342900" algn="just">
                        <a:spcAft>
                          <a:spcPts val="0"/>
                        </a:spcAft>
                        <a:buFont typeface="Wingdings"/>
                        <a:buChar char=""/>
                      </a:pPr>
                      <a:r>
                        <a:rPr lang="zh-CN" sz="1600" kern="100" dirty="0">
                          <a:effectLst/>
                          <a:latin typeface="宋体" pitchFamily="2" charset="-122"/>
                          <a:ea typeface="宋体" pitchFamily="2" charset="-122"/>
                        </a:rPr>
                        <a:t>各部门使用人口库的情况统计，社会效益评估</a:t>
                      </a:r>
                    </a:p>
                    <a:p>
                      <a:pPr marL="342900" lvl="0" indent="-342900" algn="just">
                        <a:spcAft>
                          <a:spcPts val="0"/>
                        </a:spcAft>
                        <a:buFont typeface="Wingdings"/>
                        <a:buChar char=""/>
                      </a:pPr>
                      <a:r>
                        <a:rPr lang="zh-CN" sz="1600" kern="100" dirty="0">
                          <a:effectLst/>
                          <a:latin typeface="宋体" pitchFamily="2" charset="-122"/>
                          <a:ea typeface="宋体" pitchFamily="2" charset="-122"/>
                        </a:rPr>
                        <a:t>市民使用人口库的情况统计</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600" kern="100" dirty="0">
                          <a:effectLst/>
                          <a:latin typeface="宋体" pitchFamily="2" charset="-122"/>
                          <a:ea typeface="宋体" pitchFamily="2" charset="-122"/>
                        </a:rPr>
                        <a:t>异常流程</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600" kern="100" dirty="0">
                          <a:effectLst/>
                          <a:latin typeface="宋体" pitchFamily="2" charset="-122"/>
                          <a:ea typeface="宋体" pitchFamily="2" charset="-122"/>
                        </a:rPr>
                        <a:t>主要场景</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a:effectLst/>
                          <a:latin typeface="宋体" pitchFamily="2" charset="-122"/>
                          <a:ea typeface="宋体" pitchFamily="2" charset="-122"/>
                        </a:rPr>
                        <a:t>定期工作汇报</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600" kern="100" dirty="0">
                          <a:effectLst/>
                          <a:latin typeface="宋体" pitchFamily="2" charset="-122"/>
                          <a:ea typeface="宋体" pitchFamily="2" charset="-122"/>
                        </a:rPr>
                        <a:t>后置条件</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600" kern="100">
                          <a:effectLst/>
                          <a:latin typeface="宋体" pitchFamily="2" charset="-122"/>
                          <a:ea typeface="宋体" pitchFamily="2" charset="-122"/>
                        </a:rPr>
                        <a:t> </a:t>
                      </a:r>
                      <a:endParaRPr lang="zh-CN" sz="16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600" kern="100" dirty="0">
                          <a:effectLst/>
                          <a:latin typeface="宋体" pitchFamily="2" charset="-122"/>
                          <a:ea typeface="宋体" pitchFamily="2" charset="-122"/>
                        </a:rPr>
                        <a:t>特别说明</a:t>
                      </a:r>
                      <a:endParaRPr lang="zh-CN" sz="16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600" kern="100" dirty="0">
                          <a:effectLst/>
                          <a:latin typeface="宋体" pitchFamily="2" charset="-122"/>
                          <a:ea typeface="宋体" pitchFamily="2" charset="-122"/>
                        </a:rPr>
                        <a:t>形成激励机制</a:t>
                      </a:r>
                      <a:endParaRPr lang="zh-CN" sz="16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02979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Matrix</a:t>
            </a:r>
            <a:endParaRPr lang="zh-CN" altLang="en-US" dirty="0"/>
          </a:p>
        </p:txBody>
      </p:sp>
      <p:sp>
        <p:nvSpPr>
          <p:cNvPr id="5"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BUS 011</a:t>
            </a:r>
          </a:p>
          <a:p>
            <a:pPr>
              <a:lnSpc>
                <a:spcPct val="85000"/>
              </a:lnSpc>
              <a:spcBef>
                <a:spcPct val="0"/>
              </a:spcBef>
            </a:pPr>
            <a:r>
              <a:rPr lang="en-US" altLang="zh-CN" sz="1200" dirty="0"/>
              <a:t>Requirements Matrix</a:t>
            </a:r>
          </a:p>
        </p:txBody>
      </p:sp>
      <p:graphicFrame>
        <p:nvGraphicFramePr>
          <p:cNvPr id="4" name="表格 3"/>
          <p:cNvGraphicFramePr>
            <a:graphicFrameLocks noGrp="1"/>
          </p:cNvGraphicFramePr>
          <p:nvPr>
            <p:extLst>
              <p:ext uri="{D42A27DB-BD31-4B8C-83A1-F6EECF244321}">
                <p14:modId xmlns:p14="http://schemas.microsoft.com/office/powerpoint/2010/main" val="1040762393"/>
              </p:ext>
            </p:extLst>
          </p:nvPr>
        </p:nvGraphicFramePr>
        <p:xfrm>
          <a:off x="265872" y="1412776"/>
          <a:ext cx="8741668" cy="4876800"/>
        </p:xfrm>
        <a:graphic>
          <a:graphicData uri="http://schemas.openxmlformats.org/drawingml/2006/table">
            <a:tbl>
              <a:tblPr firstRow="1" firstCol="1" bandRow="1">
                <a:tableStyleId>{5940675A-B579-460E-94D1-54222C63F5DA}</a:tableStyleId>
              </a:tblPr>
              <a:tblGrid>
                <a:gridCol w="738349">
                  <a:extLst>
                    <a:ext uri="{9D8B030D-6E8A-4147-A177-3AD203B41FA5}">
                      <a16:colId xmlns:a16="http://schemas.microsoft.com/office/drawing/2014/main" val="20000"/>
                    </a:ext>
                  </a:extLst>
                </a:gridCol>
                <a:gridCol w="1335531">
                  <a:extLst>
                    <a:ext uri="{9D8B030D-6E8A-4147-A177-3AD203B41FA5}">
                      <a16:colId xmlns:a16="http://schemas.microsoft.com/office/drawing/2014/main" val="20001"/>
                    </a:ext>
                  </a:extLst>
                </a:gridCol>
                <a:gridCol w="2732204">
                  <a:extLst>
                    <a:ext uri="{9D8B030D-6E8A-4147-A177-3AD203B41FA5}">
                      <a16:colId xmlns:a16="http://schemas.microsoft.com/office/drawing/2014/main" val="20002"/>
                    </a:ext>
                  </a:extLst>
                </a:gridCol>
                <a:gridCol w="1341987">
                  <a:extLst>
                    <a:ext uri="{9D8B030D-6E8A-4147-A177-3AD203B41FA5}">
                      <a16:colId xmlns:a16="http://schemas.microsoft.com/office/drawing/2014/main" val="20003"/>
                    </a:ext>
                  </a:extLst>
                </a:gridCol>
                <a:gridCol w="2593597">
                  <a:extLst>
                    <a:ext uri="{9D8B030D-6E8A-4147-A177-3AD203B41FA5}">
                      <a16:colId xmlns:a16="http://schemas.microsoft.com/office/drawing/2014/main" val="20004"/>
                    </a:ext>
                  </a:extLst>
                </a:gridCol>
              </a:tblGrid>
              <a:tr h="0">
                <a:tc>
                  <a:txBody>
                    <a:bodyPr/>
                    <a:lstStyle/>
                    <a:p>
                      <a:pPr algn="ctr">
                        <a:spcAft>
                          <a:spcPts val="0"/>
                        </a:spcAft>
                      </a:pPr>
                      <a:r>
                        <a:rPr lang="zh-CN" sz="1600" b="1" kern="100" dirty="0">
                          <a:effectLst/>
                          <a:latin typeface="宋体" pitchFamily="2" charset="-122"/>
                          <a:ea typeface="宋体" pitchFamily="2" charset="-122"/>
                        </a:rPr>
                        <a:t>编号</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名称</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描述</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支持的组件</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建议</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en-US" sz="1600" kern="100">
                          <a:effectLst/>
                          <a:latin typeface="宋体" pitchFamily="2" charset="-122"/>
                          <a:ea typeface="宋体" pitchFamily="2" charset="-122"/>
                        </a:rPr>
                        <a:t>FR001</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多值</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多数据源皆可信，数据要有出处</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标准库</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数据结构设计，主从表</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en-US" sz="1600" kern="100">
                          <a:effectLst/>
                          <a:latin typeface="宋体" pitchFamily="2" charset="-122"/>
                          <a:ea typeface="宋体" pitchFamily="2" charset="-122"/>
                        </a:rPr>
                        <a:t>FR002</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多版本</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数据变化追溯</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标准库</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数据结构设计，主从表</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en-US" sz="1600" kern="100">
                          <a:effectLst/>
                          <a:latin typeface="宋体" pitchFamily="2" charset="-122"/>
                          <a:ea typeface="宋体" pitchFamily="2" charset="-122"/>
                        </a:rPr>
                        <a:t>FR003</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黑名单</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限制查询者恶意操作</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访问控制</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登录控制</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en-US" sz="1600" kern="100">
                          <a:effectLst/>
                          <a:latin typeface="宋体" pitchFamily="2" charset="-122"/>
                          <a:ea typeface="宋体" pitchFamily="2" charset="-122"/>
                        </a:rPr>
                        <a:t>FR004</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红名单</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限制被查者信息泄露</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访问控制</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过滤功能</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spcAft>
                          <a:spcPts val="0"/>
                        </a:spcAft>
                      </a:pPr>
                      <a:r>
                        <a:rPr lang="en-US" sz="1600" kern="100">
                          <a:effectLst/>
                          <a:latin typeface="宋体" pitchFamily="2" charset="-122"/>
                          <a:ea typeface="宋体" pitchFamily="2" charset="-122"/>
                        </a:rPr>
                        <a:t>FR005</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两级授权</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系统管理员对部门管理员授权</a:t>
                      </a:r>
                    </a:p>
                    <a:p>
                      <a:pPr algn="just">
                        <a:spcAft>
                          <a:spcPts val="0"/>
                        </a:spcAft>
                      </a:pPr>
                      <a:r>
                        <a:rPr lang="zh-CN" sz="1600" kern="100">
                          <a:effectLst/>
                          <a:latin typeface="宋体" pitchFamily="2" charset="-122"/>
                          <a:ea typeface="宋体" pitchFamily="2" charset="-122"/>
                        </a:rPr>
                        <a:t>部门管理员对部门公务员授权</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访问控制</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模仿数据库</a:t>
                      </a:r>
                      <a:r>
                        <a:rPr lang="en-US" sz="1600" kern="100">
                          <a:effectLst/>
                          <a:latin typeface="宋体" pitchFamily="2" charset="-122"/>
                          <a:ea typeface="宋体" pitchFamily="2" charset="-122"/>
                        </a:rPr>
                        <a:t>Grant/Deny</a:t>
                      </a:r>
                      <a:r>
                        <a:rPr lang="zh-CN" sz="1600" kern="100">
                          <a:effectLst/>
                          <a:latin typeface="宋体" pitchFamily="2" charset="-122"/>
                          <a:ea typeface="宋体" pitchFamily="2" charset="-122"/>
                        </a:rPr>
                        <a:t>权限</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5"/>
                  </a:ext>
                </a:extLst>
              </a:tr>
              <a:tr h="0">
                <a:tc>
                  <a:txBody>
                    <a:bodyPr/>
                    <a:lstStyle/>
                    <a:p>
                      <a:pPr algn="just">
                        <a:spcAft>
                          <a:spcPts val="0"/>
                        </a:spcAft>
                      </a:pPr>
                      <a:r>
                        <a:rPr lang="en-US" sz="1600" kern="100">
                          <a:effectLst/>
                          <a:latin typeface="宋体" pitchFamily="2" charset="-122"/>
                          <a:ea typeface="宋体" pitchFamily="2" charset="-122"/>
                        </a:rPr>
                        <a:t>FR006</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两级访问控制</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角色</a:t>
                      </a:r>
                      <a:r>
                        <a:rPr lang="en-US" sz="1600" kern="100">
                          <a:effectLst/>
                          <a:latin typeface="宋体" pitchFamily="2" charset="-122"/>
                          <a:ea typeface="宋体" pitchFamily="2" charset="-122"/>
                        </a:rPr>
                        <a:t>-</a:t>
                      </a:r>
                      <a:r>
                        <a:rPr lang="zh-CN" sz="1600" kern="100">
                          <a:effectLst/>
                          <a:latin typeface="宋体" pitchFamily="2" charset="-122"/>
                          <a:ea typeface="宋体" pitchFamily="2" charset="-122"/>
                        </a:rPr>
                        <a:t>服务之间的访问控制</a:t>
                      </a:r>
                    </a:p>
                    <a:p>
                      <a:pPr algn="just">
                        <a:spcAft>
                          <a:spcPts val="0"/>
                        </a:spcAft>
                      </a:pPr>
                      <a:r>
                        <a:rPr lang="zh-CN" sz="1600" kern="100">
                          <a:effectLst/>
                          <a:latin typeface="宋体" pitchFamily="2" charset="-122"/>
                          <a:ea typeface="宋体" pitchFamily="2" charset="-122"/>
                        </a:rPr>
                        <a:t>用户</a:t>
                      </a:r>
                      <a:r>
                        <a:rPr lang="en-US" sz="1600" kern="100">
                          <a:effectLst/>
                          <a:latin typeface="宋体" pitchFamily="2" charset="-122"/>
                          <a:ea typeface="宋体" pitchFamily="2" charset="-122"/>
                        </a:rPr>
                        <a:t>-</a:t>
                      </a:r>
                      <a:r>
                        <a:rPr lang="zh-CN" sz="1600" kern="100">
                          <a:effectLst/>
                          <a:latin typeface="宋体" pitchFamily="2" charset="-122"/>
                          <a:ea typeface="宋体" pitchFamily="2" charset="-122"/>
                        </a:rPr>
                        <a:t>数据项之间的访问控制 </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访问控制</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安全控制到服务再到数据项</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6"/>
                  </a:ext>
                </a:extLst>
              </a:tr>
              <a:tr h="0">
                <a:tc>
                  <a:txBody>
                    <a:bodyPr/>
                    <a:lstStyle/>
                    <a:p>
                      <a:pPr algn="just">
                        <a:spcAft>
                          <a:spcPts val="0"/>
                        </a:spcAft>
                      </a:pPr>
                      <a:r>
                        <a:rPr lang="en-US" sz="1600" kern="100">
                          <a:effectLst/>
                          <a:latin typeface="宋体" pitchFamily="2" charset="-122"/>
                          <a:ea typeface="宋体" pitchFamily="2" charset="-122"/>
                        </a:rPr>
                        <a:t>FR007</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数据校验</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根据校验规则把不符合条件的脏数据挑出来</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数据清洗</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在规则很多的情况下，专业工具比较容易</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7"/>
                  </a:ext>
                </a:extLst>
              </a:tr>
              <a:tr h="0">
                <a:tc>
                  <a:txBody>
                    <a:bodyPr/>
                    <a:lstStyle/>
                    <a:p>
                      <a:pPr algn="just">
                        <a:spcAft>
                          <a:spcPts val="0"/>
                        </a:spcAft>
                      </a:pPr>
                      <a:r>
                        <a:rPr lang="en-US" sz="1600" kern="100">
                          <a:effectLst/>
                          <a:latin typeface="宋体" pitchFamily="2" charset="-122"/>
                          <a:ea typeface="宋体" pitchFamily="2" charset="-122"/>
                        </a:rPr>
                        <a:t>FR008</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地址标准化</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把五花八门的地址转换成标准格式或代码</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数据清洗</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专业工具效果比较好</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8"/>
                  </a:ext>
                </a:extLst>
              </a:tr>
              <a:tr h="0">
                <a:tc>
                  <a:txBody>
                    <a:bodyPr/>
                    <a:lstStyle/>
                    <a:p>
                      <a:pPr algn="just">
                        <a:spcAft>
                          <a:spcPts val="0"/>
                        </a:spcAft>
                      </a:pPr>
                      <a:r>
                        <a:rPr lang="en-US" sz="1600" kern="100">
                          <a:effectLst/>
                          <a:latin typeface="宋体" pitchFamily="2" charset="-122"/>
                          <a:ea typeface="宋体" pitchFamily="2" charset="-122"/>
                        </a:rPr>
                        <a:t>FR009</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照片管理</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一个人可能有多张照片，来自不同数据源，照片索引多值多版本，照片实体可同项合并</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内容管理</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用</a:t>
                      </a:r>
                      <a:r>
                        <a:rPr lang="en-US" sz="1600" kern="100" dirty="0">
                          <a:effectLst/>
                          <a:latin typeface="宋体" pitchFamily="2" charset="-122"/>
                          <a:ea typeface="宋体" pitchFamily="2" charset="-122"/>
                        </a:rPr>
                        <a:t>MD5</a:t>
                      </a:r>
                      <a:r>
                        <a:rPr lang="zh-CN" sz="1600" kern="100" dirty="0">
                          <a:effectLst/>
                          <a:latin typeface="宋体" pitchFamily="2" charset="-122"/>
                          <a:ea typeface="宋体" pitchFamily="2" charset="-122"/>
                        </a:rPr>
                        <a:t>摘要来比较照片</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9"/>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6939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Matrix (Cont.)</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1169864973"/>
              </p:ext>
            </p:extLst>
          </p:nvPr>
        </p:nvGraphicFramePr>
        <p:xfrm>
          <a:off x="35496" y="1160864"/>
          <a:ext cx="8993187" cy="5364480"/>
        </p:xfrm>
        <a:graphic>
          <a:graphicData uri="http://schemas.openxmlformats.org/drawingml/2006/table">
            <a:tbl>
              <a:tblPr firstRow="1" firstCol="1" bandRow="1">
                <a:tableStyleId>{5940675A-B579-460E-94D1-54222C63F5DA}</a:tableStyleId>
              </a:tblPr>
              <a:tblGrid>
                <a:gridCol w="759593">
                  <a:extLst>
                    <a:ext uri="{9D8B030D-6E8A-4147-A177-3AD203B41FA5}">
                      <a16:colId xmlns:a16="http://schemas.microsoft.com/office/drawing/2014/main" val="20000"/>
                    </a:ext>
                  </a:extLst>
                </a:gridCol>
                <a:gridCol w="1077271">
                  <a:extLst>
                    <a:ext uri="{9D8B030D-6E8A-4147-A177-3AD203B41FA5}">
                      <a16:colId xmlns:a16="http://schemas.microsoft.com/office/drawing/2014/main" val="20001"/>
                    </a:ext>
                  </a:extLst>
                </a:gridCol>
                <a:gridCol w="3107503">
                  <a:extLst>
                    <a:ext uri="{9D8B030D-6E8A-4147-A177-3AD203B41FA5}">
                      <a16:colId xmlns:a16="http://schemas.microsoft.com/office/drawing/2014/main" val="20002"/>
                    </a:ext>
                  </a:extLst>
                </a:gridCol>
                <a:gridCol w="1380599">
                  <a:extLst>
                    <a:ext uri="{9D8B030D-6E8A-4147-A177-3AD203B41FA5}">
                      <a16:colId xmlns:a16="http://schemas.microsoft.com/office/drawing/2014/main" val="20003"/>
                    </a:ext>
                  </a:extLst>
                </a:gridCol>
                <a:gridCol w="2668221">
                  <a:extLst>
                    <a:ext uri="{9D8B030D-6E8A-4147-A177-3AD203B41FA5}">
                      <a16:colId xmlns:a16="http://schemas.microsoft.com/office/drawing/2014/main" val="20004"/>
                    </a:ext>
                  </a:extLst>
                </a:gridCol>
              </a:tblGrid>
              <a:tr h="0">
                <a:tc>
                  <a:txBody>
                    <a:bodyPr/>
                    <a:lstStyle/>
                    <a:p>
                      <a:pPr algn="ctr">
                        <a:spcAft>
                          <a:spcPts val="0"/>
                        </a:spcAft>
                      </a:pPr>
                      <a:r>
                        <a:rPr lang="zh-CN" sz="1600" b="1" kern="100" dirty="0">
                          <a:effectLst/>
                          <a:latin typeface="宋体" pitchFamily="2" charset="-122"/>
                          <a:ea typeface="宋体" pitchFamily="2" charset="-122"/>
                        </a:rPr>
                        <a:t>编号</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名称</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描述</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支持的组件</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建议</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en-US" sz="1600" kern="100">
                          <a:effectLst/>
                          <a:latin typeface="宋体" pitchFamily="2" charset="-122"/>
                          <a:ea typeface="宋体" pitchFamily="2" charset="-122"/>
                        </a:rPr>
                        <a:t>FR010</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按时排序</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主表中人口扩展信息会变更，从表中数据只增不减不变，自然按时间排序、时间段汇总、超时归档</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标准库</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所有表中都设计有“更新时间”字段</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en-US" sz="1600" kern="100">
                          <a:effectLst/>
                          <a:latin typeface="宋体" pitchFamily="2" charset="-122"/>
                          <a:ea typeface="宋体" pitchFamily="2" charset="-122"/>
                        </a:rPr>
                        <a:t>FR011</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时钟同步</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所有服务器记录的机器时间要同步，易于管理日志，追溯事件</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操作系统</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网络中所有机器时钟同步</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en-US" sz="1600" kern="100">
                          <a:effectLst/>
                          <a:latin typeface="宋体" pitchFamily="2" charset="-122"/>
                          <a:ea typeface="宋体" pitchFamily="2" charset="-122"/>
                        </a:rPr>
                        <a:t>FR012</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信息共享</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公务员可以查询人口库信息，实现人口信息共享</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查询应用</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数据质量要好，可信度高，信息量大，才有人会用</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en-US" sz="1600" kern="100">
                          <a:effectLst/>
                          <a:latin typeface="宋体" pitchFamily="2" charset="-122"/>
                          <a:ea typeface="宋体" pitchFamily="2" charset="-122"/>
                        </a:rPr>
                        <a:t>FR013</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业务联动</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各部门业务需要实名信息验证时都可以调用人口库来完成业务上的联动</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a:effectLst/>
                          <a:latin typeface="宋体" pitchFamily="2" charset="-122"/>
                          <a:ea typeface="宋体" pitchFamily="2" charset="-122"/>
                        </a:rPr>
                        <a:t>Web</a:t>
                      </a:r>
                      <a:r>
                        <a:rPr lang="zh-CN" sz="1600" kern="100">
                          <a:effectLst/>
                          <a:latin typeface="宋体" pitchFamily="2" charset="-122"/>
                          <a:ea typeface="宋体" pitchFamily="2" charset="-122"/>
                        </a:rPr>
                        <a:t>服务</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也要有身份认证的过程</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spcAft>
                          <a:spcPts val="0"/>
                        </a:spcAft>
                      </a:pPr>
                      <a:r>
                        <a:rPr lang="en-US" sz="1600" kern="100">
                          <a:effectLst/>
                          <a:latin typeface="宋体" pitchFamily="2" charset="-122"/>
                          <a:ea typeface="宋体" pitchFamily="2" charset="-122"/>
                        </a:rPr>
                        <a:t>FR014</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市民服务</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向互联网网站（中国</a:t>
                      </a:r>
                      <a:r>
                        <a:rPr lang="en-US" altLang="zh-CN" sz="1600" kern="100" dirty="0">
                          <a:effectLst/>
                          <a:latin typeface="宋体" pitchFamily="2" charset="-122"/>
                          <a:ea typeface="宋体" pitchFamily="2" charset="-122"/>
                        </a:rPr>
                        <a:t>XX</a:t>
                      </a:r>
                      <a:r>
                        <a:rPr lang="zh-CN" sz="1600" kern="100" dirty="0">
                          <a:effectLst/>
                          <a:latin typeface="宋体" pitchFamily="2" charset="-122"/>
                          <a:ea typeface="宋体" pitchFamily="2" charset="-122"/>
                        </a:rPr>
                        <a:t>）提供身份证核对功能</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a:effectLst/>
                          <a:latin typeface="宋体" pitchFamily="2" charset="-122"/>
                          <a:ea typeface="宋体" pitchFamily="2" charset="-122"/>
                        </a:rPr>
                        <a:t>Web</a:t>
                      </a:r>
                      <a:r>
                        <a:rPr lang="zh-CN" sz="1600" kern="100">
                          <a:effectLst/>
                          <a:latin typeface="宋体" pitchFamily="2" charset="-122"/>
                          <a:ea typeface="宋体" pitchFamily="2" charset="-122"/>
                        </a:rPr>
                        <a:t>服务</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匿名访问，记录</a:t>
                      </a:r>
                      <a:r>
                        <a:rPr lang="en-US" sz="1600" kern="100">
                          <a:effectLst/>
                          <a:latin typeface="宋体" pitchFamily="2" charset="-122"/>
                          <a:ea typeface="宋体" pitchFamily="2" charset="-122"/>
                        </a:rPr>
                        <a:t>IP</a:t>
                      </a:r>
                      <a:r>
                        <a:rPr lang="zh-CN" sz="1600" kern="100">
                          <a:effectLst/>
                          <a:latin typeface="宋体" pitchFamily="2" charset="-122"/>
                          <a:ea typeface="宋体" pitchFamily="2" charset="-122"/>
                        </a:rPr>
                        <a:t>地址，有一定规则保护恶意攻击</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5"/>
                  </a:ext>
                </a:extLst>
              </a:tr>
              <a:tr h="0">
                <a:tc>
                  <a:txBody>
                    <a:bodyPr/>
                    <a:lstStyle/>
                    <a:p>
                      <a:pPr algn="just">
                        <a:spcAft>
                          <a:spcPts val="0"/>
                        </a:spcAft>
                      </a:pPr>
                      <a:r>
                        <a:rPr lang="en-US" sz="1600" kern="100">
                          <a:effectLst/>
                          <a:latin typeface="宋体" pitchFamily="2" charset="-122"/>
                          <a:ea typeface="宋体" pitchFamily="2" charset="-122"/>
                        </a:rPr>
                        <a:t>FR015</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a:effectLst/>
                          <a:latin typeface="宋体" pitchFamily="2" charset="-122"/>
                          <a:ea typeface="宋体" pitchFamily="2" charset="-122"/>
                        </a:rPr>
                        <a:t>CA</a:t>
                      </a:r>
                      <a:r>
                        <a:rPr lang="zh-CN" sz="1600" kern="100">
                          <a:effectLst/>
                          <a:latin typeface="宋体" pitchFamily="2" charset="-122"/>
                          <a:ea typeface="宋体" pitchFamily="2" charset="-122"/>
                        </a:rPr>
                        <a:t>认证</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采用</a:t>
                      </a:r>
                      <a:r>
                        <a:rPr lang="en-US" altLang="zh-CN" sz="1600" kern="100" dirty="0">
                          <a:effectLst/>
                          <a:latin typeface="宋体" pitchFamily="2" charset="-122"/>
                          <a:ea typeface="宋体" pitchFamily="2" charset="-122"/>
                        </a:rPr>
                        <a:t>XX</a:t>
                      </a:r>
                      <a:r>
                        <a:rPr lang="en-US" sz="1600" kern="100" dirty="0">
                          <a:effectLst/>
                          <a:latin typeface="宋体" pitchFamily="2" charset="-122"/>
                          <a:ea typeface="宋体" pitchFamily="2" charset="-122"/>
                        </a:rPr>
                        <a:t>CA</a:t>
                      </a:r>
                      <a:r>
                        <a:rPr lang="zh-CN" sz="1600" kern="100" dirty="0">
                          <a:effectLst/>
                          <a:latin typeface="宋体" pitchFamily="2" charset="-122"/>
                          <a:ea typeface="宋体" pitchFamily="2" charset="-122"/>
                        </a:rPr>
                        <a:t>认证中心的</a:t>
                      </a:r>
                      <a:r>
                        <a:rPr lang="en-US" sz="1600" kern="100" dirty="0" err="1">
                          <a:effectLst/>
                          <a:latin typeface="宋体" pitchFamily="2" charset="-122"/>
                          <a:ea typeface="宋体" pitchFamily="2" charset="-122"/>
                        </a:rPr>
                        <a:t>UKey</a:t>
                      </a:r>
                      <a:r>
                        <a:rPr lang="zh-CN" sz="1600" kern="100" dirty="0">
                          <a:effectLst/>
                          <a:latin typeface="宋体" pitchFamily="2" charset="-122"/>
                          <a:ea typeface="宋体" pitchFamily="2" charset="-122"/>
                        </a:rPr>
                        <a:t>验证用户身份</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a:effectLst/>
                          <a:latin typeface="宋体" pitchFamily="2" charset="-122"/>
                          <a:ea typeface="宋体" pitchFamily="2" charset="-122"/>
                        </a:rPr>
                        <a:t>CA</a:t>
                      </a:r>
                      <a:r>
                        <a:rPr lang="zh-CN" sz="1600" kern="100">
                          <a:effectLst/>
                          <a:latin typeface="宋体" pitchFamily="2" charset="-122"/>
                          <a:ea typeface="宋体" pitchFamily="2" charset="-122"/>
                        </a:rPr>
                        <a:t>认证工具</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需要把公务员的</a:t>
                      </a:r>
                      <a:r>
                        <a:rPr lang="en-US" sz="1600" kern="100">
                          <a:effectLst/>
                          <a:latin typeface="宋体" pitchFamily="2" charset="-122"/>
                          <a:ea typeface="宋体" pitchFamily="2" charset="-122"/>
                        </a:rPr>
                        <a:t>UKey</a:t>
                      </a:r>
                      <a:r>
                        <a:rPr lang="zh-CN" sz="1600" kern="100">
                          <a:effectLst/>
                          <a:latin typeface="宋体" pitchFamily="2" charset="-122"/>
                          <a:ea typeface="宋体" pitchFamily="2" charset="-122"/>
                        </a:rPr>
                        <a:t>注册到系统中，业务需要设计开通账户</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6"/>
                  </a:ext>
                </a:extLst>
              </a:tr>
              <a:tr h="0">
                <a:tc>
                  <a:txBody>
                    <a:bodyPr/>
                    <a:lstStyle/>
                    <a:p>
                      <a:pPr algn="just">
                        <a:spcAft>
                          <a:spcPts val="0"/>
                        </a:spcAft>
                      </a:pPr>
                      <a:r>
                        <a:rPr lang="en-US" sz="1600" kern="100">
                          <a:effectLst/>
                          <a:latin typeface="宋体" pitchFamily="2" charset="-122"/>
                          <a:ea typeface="宋体" pitchFamily="2" charset="-122"/>
                        </a:rPr>
                        <a:t>FR016</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审计功能</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防止内部人员盗取数据</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审计工具</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针对</a:t>
                      </a:r>
                      <a:r>
                        <a:rPr lang="en-US" sz="1600" kern="100">
                          <a:effectLst/>
                          <a:latin typeface="宋体" pitchFamily="2" charset="-122"/>
                          <a:ea typeface="宋体" pitchFamily="2" charset="-122"/>
                        </a:rPr>
                        <a:t>DBA</a:t>
                      </a:r>
                      <a:r>
                        <a:rPr lang="zh-CN" sz="1600" kern="100">
                          <a:effectLst/>
                          <a:latin typeface="宋体" pitchFamily="2" charset="-122"/>
                          <a:ea typeface="宋体" pitchFamily="2" charset="-122"/>
                        </a:rPr>
                        <a:t>，独立于数据库之外的审计功能</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7"/>
                  </a:ext>
                </a:extLst>
              </a:tr>
              <a:tr h="0">
                <a:tc>
                  <a:txBody>
                    <a:bodyPr/>
                    <a:lstStyle/>
                    <a:p>
                      <a:pPr algn="just">
                        <a:spcAft>
                          <a:spcPts val="0"/>
                        </a:spcAft>
                      </a:pPr>
                      <a:r>
                        <a:rPr lang="en-US" sz="1600" kern="100">
                          <a:effectLst/>
                          <a:latin typeface="宋体" pitchFamily="2" charset="-122"/>
                          <a:ea typeface="宋体" pitchFamily="2" charset="-122"/>
                        </a:rPr>
                        <a:t>FR017</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网络安全</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防病毒、防攻击、防黑客</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网络安全产品</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防火墙、网闸、入侵检测</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8"/>
                  </a:ext>
                </a:extLst>
              </a:tr>
              <a:tr h="0">
                <a:tc>
                  <a:txBody>
                    <a:bodyPr/>
                    <a:lstStyle/>
                    <a:p>
                      <a:pPr algn="just">
                        <a:spcAft>
                          <a:spcPts val="0"/>
                        </a:spcAft>
                      </a:pPr>
                      <a:r>
                        <a:rPr lang="en-US" sz="1600" kern="100">
                          <a:effectLst/>
                          <a:latin typeface="宋体" pitchFamily="2" charset="-122"/>
                          <a:ea typeface="宋体" pitchFamily="2" charset="-122"/>
                        </a:rPr>
                        <a:t>FR018</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系统监控</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全面掌握人口库系统的运行情况，提高运维水平</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系统监控工具</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可以先监控操作系统、网络，再监控平台软件和数据库</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9"/>
                  </a:ext>
                </a:extLst>
              </a:tr>
            </a:tbl>
          </a:graphicData>
        </a:graphic>
      </p:graphicFrame>
      <p:sp>
        <p:nvSpPr>
          <p:cNvPr id="4"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BUS 011</a:t>
            </a:r>
          </a:p>
          <a:p>
            <a:pPr>
              <a:lnSpc>
                <a:spcPct val="85000"/>
              </a:lnSpc>
              <a:spcBef>
                <a:spcPct val="0"/>
              </a:spcBef>
            </a:pPr>
            <a:r>
              <a:rPr lang="en-US" altLang="zh-CN" sz="1200" dirty="0"/>
              <a:t>Requirements Matrix</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783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Matrix (Cont.)</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2980588347"/>
              </p:ext>
            </p:extLst>
          </p:nvPr>
        </p:nvGraphicFramePr>
        <p:xfrm>
          <a:off x="107504" y="1484784"/>
          <a:ext cx="8885684" cy="4876800"/>
        </p:xfrm>
        <a:graphic>
          <a:graphicData uri="http://schemas.openxmlformats.org/drawingml/2006/table">
            <a:tbl>
              <a:tblPr firstRow="1" firstCol="1" bandRow="1">
                <a:tableStyleId>{5940675A-B579-460E-94D1-54222C63F5DA}</a:tableStyleId>
              </a:tblPr>
              <a:tblGrid>
                <a:gridCol w="750513">
                  <a:extLst>
                    <a:ext uri="{9D8B030D-6E8A-4147-A177-3AD203B41FA5}">
                      <a16:colId xmlns:a16="http://schemas.microsoft.com/office/drawing/2014/main" val="20000"/>
                    </a:ext>
                  </a:extLst>
                </a:gridCol>
                <a:gridCol w="1265711">
                  <a:extLst>
                    <a:ext uri="{9D8B030D-6E8A-4147-A177-3AD203B41FA5}">
                      <a16:colId xmlns:a16="http://schemas.microsoft.com/office/drawing/2014/main" val="20001"/>
                    </a:ext>
                  </a:extLst>
                </a:gridCol>
                <a:gridCol w="2869039">
                  <a:extLst>
                    <a:ext uri="{9D8B030D-6E8A-4147-A177-3AD203B41FA5}">
                      <a16:colId xmlns:a16="http://schemas.microsoft.com/office/drawing/2014/main" val="20002"/>
                    </a:ext>
                  </a:extLst>
                </a:gridCol>
                <a:gridCol w="1364095">
                  <a:extLst>
                    <a:ext uri="{9D8B030D-6E8A-4147-A177-3AD203B41FA5}">
                      <a16:colId xmlns:a16="http://schemas.microsoft.com/office/drawing/2014/main" val="20003"/>
                    </a:ext>
                  </a:extLst>
                </a:gridCol>
                <a:gridCol w="2636326">
                  <a:extLst>
                    <a:ext uri="{9D8B030D-6E8A-4147-A177-3AD203B41FA5}">
                      <a16:colId xmlns:a16="http://schemas.microsoft.com/office/drawing/2014/main" val="20004"/>
                    </a:ext>
                  </a:extLst>
                </a:gridCol>
              </a:tblGrid>
              <a:tr h="0">
                <a:tc>
                  <a:txBody>
                    <a:bodyPr/>
                    <a:lstStyle/>
                    <a:p>
                      <a:pPr algn="ctr">
                        <a:spcAft>
                          <a:spcPts val="0"/>
                        </a:spcAft>
                      </a:pPr>
                      <a:r>
                        <a:rPr lang="zh-CN" sz="1600" b="1" kern="100" dirty="0">
                          <a:effectLst/>
                          <a:latin typeface="宋体" pitchFamily="2" charset="-122"/>
                          <a:ea typeface="宋体" pitchFamily="2" charset="-122"/>
                        </a:rPr>
                        <a:t>编号</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名称</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描述</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支持的组件</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600" b="1" kern="100" dirty="0">
                          <a:effectLst/>
                          <a:latin typeface="宋体" pitchFamily="2" charset="-122"/>
                          <a:ea typeface="宋体" pitchFamily="2" charset="-122"/>
                        </a:rPr>
                        <a:t>建议</a:t>
                      </a:r>
                      <a:endParaRPr lang="zh-CN" sz="16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en-US" sz="1600" kern="100" dirty="0">
                          <a:effectLst/>
                          <a:latin typeface="宋体" pitchFamily="2" charset="-122"/>
                          <a:ea typeface="宋体" pitchFamily="2" charset="-122"/>
                        </a:rPr>
                        <a:t>FR019</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交换接入</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与“数据交换平台”对接</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暂存管理</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支持</a:t>
                      </a:r>
                      <a:r>
                        <a:rPr lang="en-US" sz="1600" kern="100" dirty="0">
                          <a:effectLst/>
                          <a:latin typeface="宋体" pitchFamily="2" charset="-122"/>
                          <a:ea typeface="宋体" pitchFamily="2" charset="-122"/>
                        </a:rPr>
                        <a:t>MQ</a:t>
                      </a:r>
                      <a:r>
                        <a:rPr lang="zh-CN" sz="1600" kern="100" dirty="0">
                          <a:effectLst/>
                          <a:latin typeface="宋体" pitchFamily="2" charset="-122"/>
                          <a:ea typeface="宋体" pitchFamily="2" charset="-122"/>
                        </a:rPr>
                        <a:t>、</a:t>
                      </a:r>
                      <a:r>
                        <a:rPr lang="en-US" sz="1600" kern="100" dirty="0">
                          <a:effectLst/>
                          <a:latin typeface="宋体" pitchFamily="2" charset="-122"/>
                          <a:ea typeface="宋体" pitchFamily="2" charset="-122"/>
                        </a:rPr>
                        <a:t>FTP</a:t>
                      </a:r>
                      <a:r>
                        <a:rPr lang="zh-CN" sz="1600" kern="100" dirty="0">
                          <a:effectLst/>
                          <a:latin typeface="宋体" pitchFamily="2" charset="-122"/>
                          <a:ea typeface="宋体" pitchFamily="2" charset="-122"/>
                        </a:rPr>
                        <a:t>两种协议</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en-US" sz="1600" kern="100">
                          <a:effectLst/>
                          <a:latin typeface="宋体" pitchFamily="2" charset="-122"/>
                          <a:ea typeface="宋体" pitchFamily="2" charset="-122"/>
                        </a:rPr>
                        <a:t>FR020</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去重功能</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相邻的两个全量相减，得出增量部分。Σ</a:t>
                      </a:r>
                      <a:r>
                        <a:rPr lang="en-US" sz="1600" kern="100" dirty="0">
                          <a:effectLst/>
                          <a:latin typeface="宋体" pitchFamily="2" charset="-122"/>
                          <a:ea typeface="宋体" pitchFamily="2" charset="-122"/>
                        </a:rPr>
                        <a:t>1-</a:t>
                      </a:r>
                      <a:r>
                        <a:rPr lang="zh-CN" sz="1600" kern="100" dirty="0">
                          <a:effectLst/>
                          <a:latin typeface="宋体" pitchFamily="2" charset="-122"/>
                          <a:ea typeface="宋体" pitchFamily="2" charset="-122"/>
                        </a:rPr>
                        <a:t>Σ</a:t>
                      </a:r>
                      <a:r>
                        <a:rPr lang="en-US" sz="1600" kern="100" dirty="0">
                          <a:effectLst/>
                          <a:latin typeface="宋体" pitchFamily="2" charset="-122"/>
                          <a:ea typeface="宋体" pitchFamily="2" charset="-122"/>
                        </a:rPr>
                        <a:t>2=</a:t>
                      </a:r>
                      <a:r>
                        <a:rPr lang="zh-CN" sz="1600" kern="100" dirty="0">
                          <a:effectLst/>
                          <a:latin typeface="宋体" pitchFamily="2" charset="-122"/>
                          <a:ea typeface="宋体" pitchFamily="2" charset="-122"/>
                        </a:rPr>
                        <a:t>Δ</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前置机</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去重功能应由各部门自行完成，并送到暂存数据中</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en-US" sz="1600" kern="100">
                          <a:effectLst/>
                          <a:latin typeface="宋体" pitchFamily="2" charset="-122"/>
                          <a:ea typeface="宋体" pitchFamily="2" charset="-122"/>
                        </a:rPr>
                        <a:t>FR021</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统计报表</a:t>
                      </a:r>
                      <a:endParaRPr lang="zh-CN" sz="16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对关键指标进行固定报表展示</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报表工具</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速度要快，有钻取功能</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en-US" sz="1600" kern="100">
                          <a:effectLst/>
                          <a:latin typeface="宋体" pitchFamily="2" charset="-122"/>
                          <a:ea typeface="宋体" pitchFamily="2" charset="-122"/>
                        </a:rPr>
                        <a:t>FR022</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自助式报表</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统计、发改、经信等对宏观数据要求高、对报表操作能力强的部门</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报表工具</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需要事先设计好足够多的维度</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spcAft>
                          <a:spcPts val="0"/>
                        </a:spcAft>
                      </a:pPr>
                      <a:r>
                        <a:rPr lang="en-US" sz="1600" kern="100">
                          <a:effectLst/>
                          <a:latin typeface="宋体" pitchFamily="2" charset="-122"/>
                          <a:ea typeface="宋体" pitchFamily="2" charset="-122"/>
                        </a:rPr>
                        <a:t>FR023</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决策支持</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人口分布、人口结构情况，可以对学校、医院等公共事业单位布点进行有效规划。促进公共社会资源的合理配置</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分析预测</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对数据质量要求高</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5"/>
                  </a:ext>
                </a:extLst>
              </a:tr>
              <a:tr h="0">
                <a:tc>
                  <a:txBody>
                    <a:bodyPr/>
                    <a:lstStyle/>
                    <a:p>
                      <a:pPr algn="just">
                        <a:spcAft>
                          <a:spcPts val="0"/>
                        </a:spcAft>
                      </a:pPr>
                      <a:r>
                        <a:rPr lang="en-US" sz="1600" kern="100">
                          <a:effectLst/>
                          <a:latin typeface="宋体" pitchFamily="2" charset="-122"/>
                          <a:ea typeface="宋体" pitchFamily="2" charset="-122"/>
                        </a:rPr>
                        <a:t>FR024</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存储安全</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在极少数硬盘损坏时，数据不丢失</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硬件存储</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a:effectLst/>
                          <a:latin typeface="宋体" pitchFamily="2" charset="-122"/>
                          <a:ea typeface="宋体" pitchFamily="2" charset="-122"/>
                        </a:rPr>
                        <a:t>RAID 6</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6"/>
                  </a:ext>
                </a:extLst>
              </a:tr>
              <a:tr h="0">
                <a:tc>
                  <a:txBody>
                    <a:bodyPr/>
                    <a:lstStyle/>
                    <a:p>
                      <a:pPr algn="just">
                        <a:spcAft>
                          <a:spcPts val="0"/>
                        </a:spcAft>
                      </a:pPr>
                      <a:r>
                        <a:rPr lang="en-US" sz="1600" kern="100">
                          <a:effectLst/>
                          <a:latin typeface="宋体" pitchFamily="2" charset="-122"/>
                          <a:ea typeface="宋体" pitchFamily="2" charset="-122"/>
                        </a:rPr>
                        <a:t>FR025</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数据备份</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在数据库损坏时，能够恢复</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数据备份工具</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备份策略：一周全备，夜夜增备</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7"/>
                  </a:ext>
                </a:extLst>
              </a:tr>
              <a:tr h="0">
                <a:tc>
                  <a:txBody>
                    <a:bodyPr/>
                    <a:lstStyle/>
                    <a:p>
                      <a:pPr algn="just">
                        <a:spcAft>
                          <a:spcPts val="0"/>
                        </a:spcAft>
                      </a:pPr>
                      <a:r>
                        <a:rPr lang="en-US" sz="1600" kern="100">
                          <a:effectLst/>
                          <a:latin typeface="宋体" pitchFamily="2" charset="-122"/>
                          <a:ea typeface="宋体" pitchFamily="2" charset="-122"/>
                        </a:rPr>
                        <a:t>FR026</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600" kern="100">
                          <a:effectLst/>
                          <a:latin typeface="宋体" pitchFamily="2" charset="-122"/>
                          <a:ea typeface="宋体" pitchFamily="2" charset="-122"/>
                        </a:rPr>
                        <a:t>XML</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大量复杂的活动，需要用</a:t>
                      </a:r>
                      <a:r>
                        <a:rPr lang="en-US" sz="1600" kern="100">
                          <a:effectLst/>
                          <a:latin typeface="宋体" pitchFamily="2" charset="-122"/>
                          <a:ea typeface="宋体" pitchFamily="2" charset="-122"/>
                        </a:rPr>
                        <a:t>XML</a:t>
                      </a:r>
                      <a:r>
                        <a:rPr lang="zh-CN" sz="1600" kern="100">
                          <a:effectLst/>
                          <a:latin typeface="宋体" pitchFamily="2" charset="-122"/>
                          <a:ea typeface="宋体" pitchFamily="2" charset="-122"/>
                        </a:rPr>
                        <a:t>方式保存</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标准库</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数据库要支持</a:t>
                      </a:r>
                      <a:r>
                        <a:rPr lang="en-US" sz="1600" kern="100">
                          <a:effectLst/>
                          <a:latin typeface="宋体" pitchFamily="2" charset="-122"/>
                          <a:ea typeface="宋体" pitchFamily="2" charset="-122"/>
                        </a:rPr>
                        <a:t>XML</a:t>
                      </a:r>
                      <a:r>
                        <a:rPr lang="zh-CN" sz="1600" kern="100">
                          <a:effectLst/>
                          <a:latin typeface="宋体" pitchFamily="2" charset="-122"/>
                          <a:ea typeface="宋体" pitchFamily="2" charset="-122"/>
                        </a:rPr>
                        <a:t>字段</a:t>
                      </a:r>
                      <a:endParaRPr lang="zh-CN" sz="16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8"/>
                  </a:ext>
                </a:extLst>
              </a:tr>
              <a:tr h="0">
                <a:tc>
                  <a:txBody>
                    <a:bodyPr/>
                    <a:lstStyle/>
                    <a:p>
                      <a:pPr algn="just">
                        <a:spcAft>
                          <a:spcPts val="0"/>
                        </a:spcAft>
                      </a:pPr>
                      <a:r>
                        <a:rPr lang="en-US" sz="1600" kern="100">
                          <a:effectLst/>
                          <a:latin typeface="宋体" pitchFamily="2" charset="-122"/>
                          <a:ea typeface="宋体" pitchFamily="2" charset="-122"/>
                        </a:rPr>
                        <a:t>FR027</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长表分区</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人口扩展信息的从表都是长表，用分区的方法保证性能</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a:effectLst/>
                          <a:latin typeface="宋体" pitchFamily="2" charset="-122"/>
                          <a:ea typeface="宋体" pitchFamily="2" charset="-122"/>
                        </a:rPr>
                        <a:t>标准库</a:t>
                      </a:r>
                      <a:endParaRPr lang="zh-CN" sz="16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600" kern="100" dirty="0">
                          <a:effectLst/>
                          <a:latin typeface="宋体" pitchFamily="2" charset="-122"/>
                          <a:ea typeface="宋体" pitchFamily="2" charset="-122"/>
                        </a:rPr>
                        <a:t>与数据库物理设计有关</a:t>
                      </a:r>
                      <a:endParaRPr lang="zh-CN" sz="16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9"/>
                  </a:ext>
                </a:extLst>
              </a:tr>
            </a:tbl>
          </a:graphicData>
        </a:graphic>
      </p:graphicFrame>
      <p:sp>
        <p:nvSpPr>
          <p:cNvPr id="4"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BUS 011</a:t>
            </a:r>
          </a:p>
          <a:p>
            <a:pPr>
              <a:lnSpc>
                <a:spcPct val="85000"/>
              </a:lnSpc>
              <a:spcBef>
                <a:spcPct val="0"/>
              </a:spcBef>
            </a:pPr>
            <a:r>
              <a:rPr lang="en-US" altLang="zh-CN" sz="1200" dirty="0"/>
              <a:t>Requirements Matrix</a:t>
            </a:r>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8098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Performance</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4266239553"/>
              </p:ext>
            </p:extLst>
          </p:nvPr>
        </p:nvGraphicFramePr>
        <p:xfrm>
          <a:off x="280221" y="1239973"/>
          <a:ext cx="8712967" cy="5486400"/>
        </p:xfrm>
        <a:graphic>
          <a:graphicData uri="http://schemas.openxmlformats.org/drawingml/2006/table">
            <a:tbl>
              <a:tblPr firstRow="1" firstCol="1" bandRow="1">
                <a:tableStyleId>{5940675A-B579-460E-94D1-54222C63F5DA}</a:tableStyleId>
              </a:tblPr>
              <a:tblGrid>
                <a:gridCol w="1269832">
                  <a:extLst>
                    <a:ext uri="{9D8B030D-6E8A-4147-A177-3AD203B41FA5}">
                      <a16:colId xmlns:a16="http://schemas.microsoft.com/office/drawing/2014/main" val="20000"/>
                    </a:ext>
                  </a:extLst>
                </a:gridCol>
                <a:gridCol w="7443135">
                  <a:extLst>
                    <a:ext uri="{9D8B030D-6E8A-4147-A177-3AD203B41FA5}">
                      <a16:colId xmlns:a16="http://schemas.microsoft.com/office/drawing/2014/main" val="20001"/>
                    </a:ext>
                  </a:extLst>
                </a:gridCol>
              </a:tblGrid>
              <a:tr h="109266">
                <a:tc>
                  <a:txBody>
                    <a:bodyPr/>
                    <a:lstStyle/>
                    <a:p>
                      <a:pPr algn="ctr">
                        <a:spcAft>
                          <a:spcPts val="0"/>
                        </a:spcAft>
                      </a:pPr>
                      <a:r>
                        <a:rPr lang="zh-CN" sz="1800" b="1" kern="100" dirty="0">
                          <a:effectLst/>
                          <a:latin typeface="宋体" pitchFamily="2" charset="-122"/>
                          <a:ea typeface="宋体" pitchFamily="2" charset="-122"/>
                        </a:rPr>
                        <a:t>性能指标</a:t>
                      </a:r>
                      <a:endParaRPr lang="zh-CN" sz="1800" b="1" kern="100" dirty="0">
                        <a:effectLst/>
                        <a:latin typeface="宋体" pitchFamily="2" charset="-122"/>
                        <a:ea typeface="宋体" pitchFamily="2" charset="-122"/>
                        <a:cs typeface="Times New Roman"/>
                      </a:endParaRPr>
                    </a:p>
                  </a:txBody>
                  <a:tcPr marL="46828" marR="46828"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估算值</a:t>
                      </a:r>
                      <a:endParaRPr lang="zh-CN" sz="1800" b="1" kern="100" dirty="0">
                        <a:effectLst/>
                        <a:latin typeface="宋体" pitchFamily="2" charset="-122"/>
                        <a:ea typeface="宋体" pitchFamily="2" charset="-122"/>
                        <a:cs typeface="Times New Roman"/>
                      </a:endParaRPr>
                    </a:p>
                  </a:txBody>
                  <a:tcPr marL="46828" marR="46828" marT="0" marB="0">
                    <a:solidFill>
                      <a:srgbClr val="EAEAEA"/>
                    </a:solidFill>
                  </a:tcPr>
                </a:tc>
                <a:extLst>
                  <a:ext uri="{0D108BD9-81ED-4DB2-BD59-A6C34878D82A}">
                    <a16:rowId xmlns:a16="http://schemas.microsoft.com/office/drawing/2014/main" val="10000"/>
                  </a:ext>
                </a:extLst>
              </a:tr>
              <a:tr h="546332">
                <a:tc>
                  <a:txBody>
                    <a:bodyPr/>
                    <a:lstStyle/>
                    <a:p>
                      <a:pPr algn="just">
                        <a:spcAft>
                          <a:spcPts val="0"/>
                        </a:spcAft>
                      </a:pPr>
                      <a:r>
                        <a:rPr lang="zh-CN" sz="1800" kern="100">
                          <a:effectLst/>
                          <a:latin typeface="宋体" pitchFamily="2" charset="-122"/>
                          <a:ea typeface="宋体" pitchFamily="2" charset="-122"/>
                        </a:rPr>
                        <a:t>交易总量</a:t>
                      </a:r>
                      <a:endParaRPr lang="zh-CN" sz="18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800" u="none" kern="100" cap="small" spc="25" dirty="0">
                          <a:effectLst/>
                          <a:latin typeface="宋体" pitchFamily="2" charset="-122"/>
                          <a:ea typeface="宋体" pitchFamily="2" charset="-122"/>
                        </a:rPr>
                        <a:t>政务外网（公务员）</a:t>
                      </a:r>
                      <a:r>
                        <a:rPr lang="en-US" altLang="zh-CN" sz="1800" u="none" kern="100" cap="small" spc="25" dirty="0">
                          <a:effectLst/>
                          <a:latin typeface="宋体" pitchFamily="2" charset="-122"/>
                          <a:ea typeface="宋体" pitchFamily="2" charset="-122"/>
                        </a:rPr>
                        <a:t>	</a:t>
                      </a:r>
                      <a:r>
                        <a:rPr lang="en-US" altLang="zh-CN" sz="1800" kern="100" dirty="0">
                          <a:effectLst/>
                          <a:latin typeface="宋体" pitchFamily="2" charset="-122"/>
                          <a:ea typeface="宋体" pitchFamily="2" charset="-122"/>
                        </a:rPr>
                        <a:t>390</a:t>
                      </a:r>
                      <a:r>
                        <a:rPr lang="zh-CN" altLang="zh-CN" sz="1800" kern="100" dirty="0">
                          <a:effectLst/>
                          <a:latin typeface="宋体" pitchFamily="2" charset="-122"/>
                          <a:ea typeface="宋体" pitchFamily="2" charset="-122"/>
                        </a:rPr>
                        <a:t>万笔</a:t>
                      </a:r>
                      <a:r>
                        <a:rPr lang="en-US" altLang="zh-CN" sz="1800" kern="100" dirty="0">
                          <a:effectLst/>
                          <a:latin typeface="宋体" pitchFamily="2" charset="-122"/>
                          <a:ea typeface="宋体" pitchFamily="2" charset="-122"/>
                        </a:rPr>
                        <a:t>/</a:t>
                      </a:r>
                      <a:r>
                        <a:rPr lang="zh-CN" altLang="zh-CN" sz="1800" kern="100" dirty="0">
                          <a:effectLst/>
                          <a:latin typeface="宋体" pitchFamily="2" charset="-122"/>
                          <a:ea typeface="宋体" pitchFamily="2" charset="-122"/>
                        </a:rPr>
                        <a:t>年</a:t>
                      </a:r>
                      <a:endParaRPr lang="zh-CN" sz="1800" kern="100" dirty="0">
                        <a:effectLst/>
                        <a:latin typeface="宋体" pitchFamily="2" charset="-122"/>
                        <a:ea typeface="宋体" pitchFamily="2" charset="-122"/>
                      </a:endParaRPr>
                    </a:p>
                    <a:p>
                      <a:pPr algn="just">
                        <a:spcAft>
                          <a:spcPts val="0"/>
                        </a:spcAft>
                      </a:pPr>
                      <a:r>
                        <a:rPr lang="zh-CN" sz="1800" u="none" kern="100" cap="small" spc="25" dirty="0">
                          <a:effectLst/>
                          <a:latin typeface="宋体" pitchFamily="2" charset="-122"/>
                          <a:ea typeface="宋体" pitchFamily="2" charset="-122"/>
                        </a:rPr>
                        <a:t>互联网（市民）</a:t>
                      </a:r>
                      <a:r>
                        <a:rPr lang="en-US" altLang="zh-CN" sz="1800" u="none" kern="100" cap="small" spc="25" dirty="0">
                          <a:effectLst/>
                          <a:latin typeface="宋体" pitchFamily="2" charset="-122"/>
                          <a:ea typeface="宋体" pitchFamily="2" charset="-122"/>
                        </a:rPr>
                        <a:t>		</a:t>
                      </a:r>
                      <a:r>
                        <a:rPr lang="en-US" altLang="zh-CN" sz="1800" kern="100" dirty="0">
                          <a:effectLst/>
                          <a:latin typeface="宋体" pitchFamily="2" charset="-122"/>
                          <a:ea typeface="宋体" pitchFamily="2" charset="-122"/>
                        </a:rPr>
                        <a:t>1300</a:t>
                      </a:r>
                      <a:r>
                        <a:rPr lang="zh-CN" altLang="zh-CN" sz="1800" kern="100" dirty="0">
                          <a:effectLst/>
                          <a:latin typeface="宋体" pitchFamily="2" charset="-122"/>
                          <a:ea typeface="宋体" pitchFamily="2" charset="-122"/>
                        </a:rPr>
                        <a:t>万笔</a:t>
                      </a:r>
                      <a:r>
                        <a:rPr lang="en-US" altLang="zh-CN" sz="1800" kern="100" dirty="0">
                          <a:effectLst/>
                          <a:latin typeface="宋体" pitchFamily="2" charset="-122"/>
                          <a:ea typeface="宋体" pitchFamily="2" charset="-122"/>
                        </a:rPr>
                        <a:t>/</a:t>
                      </a:r>
                      <a:r>
                        <a:rPr lang="zh-CN" altLang="zh-CN" sz="1800" kern="100" dirty="0">
                          <a:effectLst/>
                          <a:latin typeface="宋体" pitchFamily="2" charset="-122"/>
                          <a:ea typeface="宋体" pitchFamily="2" charset="-122"/>
                        </a:rPr>
                        <a:t>年</a:t>
                      </a:r>
                      <a:endParaRPr lang="zh-CN" sz="1800" kern="100" dirty="0">
                        <a:effectLst/>
                        <a:latin typeface="宋体" pitchFamily="2" charset="-122"/>
                        <a:ea typeface="宋体" pitchFamily="2" charset="-122"/>
                      </a:endParaRPr>
                    </a:p>
                  </a:txBody>
                  <a:tcPr marL="46828" marR="46828" marT="0" marB="0"/>
                </a:tc>
                <a:extLst>
                  <a:ext uri="{0D108BD9-81ED-4DB2-BD59-A6C34878D82A}">
                    <a16:rowId xmlns:a16="http://schemas.microsoft.com/office/drawing/2014/main" val="10001"/>
                  </a:ext>
                </a:extLst>
              </a:tr>
              <a:tr h="61183">
                <a:tc>
                  <a:txBody>
                    <a:bodyPr/>
                    <a:lstStyle/>
                    <a:p>
                      <a:pPr algn="just">
                        <a:spcAft>
                          <a:spcPts val="0"/>
                        </a:spcAft>
                      </a:pPr>
                      <a:r>
                        <a:rPr lang="zh-CN" sz="1800" kern="100">
                          <a:effectLst/>
                          <a:latin typeface="宋体" pitchFamily="2" charset="-122"/>
                          <a:ea typeface="宋体" pitchFamily="2" charset="-122"/>
                        </a:rPr>
                        <a:t>交易率</a:t>
                      </a:r>
                      <a:endParaRPr lang="zh-CN" sz="18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800" u="none" kern="100" cap="small" spc="25" dirty="0">
                          <a:effectLst/>
                          <a:latin typeface="宋体" pitchFamily="2" charset="-122"/>
                          <a:ea typeface="宋体" pitchFamily="2" charset="-122"/>
                        </a:rPr>
                        <a:t>政务外网（公务员）</a:t>
                      </a:r>
                      <a:r>
                        <a:rPr lang="en-US" altLang="zh-CN" sz="1800" u="none" kern="100" cap="small" spc="25" dirty="0">
                          <a:effectLst/>
                          <a:latin typeface="宋体" pitchFamily="2" charset="-122"/>
                          <a:ea typeface="宋体" pitchFamily="2" charset="-122"/>
                        </a:rPr>
                        <a:t>	</a:t>
                      </a:r>
                      <a:r>
                        <a:rPr lang="en-US" altLang="zh-CN" sz="1800" kern="100" dirty="0">
                          <a:effectLst/>
                          <a:latin typeface="宋体" pitchFamily="2" charset="-122"/>
                          <a:ea typeface="宋体" pitchFamily="2" charset="-122"/>
                        </a:rPr>
                        <a:t>100/2/3600=5.42</a:t>
                      </a:r>
                      <a:r>
                        <a:rPr lang="zh-CN" altLang="zh-CN" sz="1800" kern="100" dirty="0">
                          <a:effectLst/>
                          <a:latin typeface="宋体" pitchFamily="2" charset="-122"/>
                          <a:ea typeface="宋体" pitchFamily="2" charset="-122"/>
                        </a:rPr>
                        <a:t>笔</a:t>
                      </a:r>
                      <a:r>
                        <a:rPr lang="en-US" altLang="zh-CN" sz="1800" kern="100" dirty="0">
                          <a:effectLst/>
                          <a:latin typeface="宋体" pitchFamily="2" charset="-122"/>
                          <a:ea typeface="宋体" pitchFamily="2" charset="-122"/>
                        </a:rPr>
                        <a:t>/</a:t>
                      </a:r>
                      <a:r>
                        <a:rPr lang="zh-CN" altLang="zh-CN" sz="1800" kern="100" dirty="0">
                          <a:effectLst/>
                          <a:latin typeface="宋体" pitchFamily="2" charset="-122"/>
                          <a:ea typeface="宋体" pitchFamily="2" charset="-122"/>
                        </a:rPr>
                        <a:t>秒</a:t>
                      </a:r>
                      <a:endParaRPr lang="zh-CN" sz="1800" kern="100" dirty="0">
                        <a:effectLst/>
                        <a:latin typeface="宋体" pitchFamily="2" charset="-122"/>
                        <a:ea typeface="宋体" pitchFamily="2" charset="-122"/>
                      </a:endParaRPr>
                    </a:p>
                    <a:p>
                      <a:pPr algn="just">
                        <a:spcAft>
                          <a:spcPts val="0"/>
                        </a:spcAft>
                      </a:pPr>
                      <a:r>
                        <a:rPr lang="zh-CN" sz="1800" u="none" kern="100" cap="small" spc="25" dirty="0">
                          <a:effectLst/>
                          <a:latin typeface="宋体" pitchFamily="2" charset="-122"/>
                          <a:ea typeface="宋体" pitchFamily="2" charset="-122"/>
                        </a:rPr>
                        <a:t>互联网（市民）</a:t>
                      </a:r>
                      <a:r>
                        <a:rPr lang="en-US" altLang="zh-CN" sz="1800" u="none" kern="100" cap="small" spc="25" dirty="0">
                          <a:effectLst/>
                          <a:latin typeface="宋体" pitchFamily="2" charset="-122"/>
                          <a:ea typeface="宋体" pitchFamily="2" charset="-122"/>
                        </a:rPr>
                        <a:t>		</a:t>
                      </a:r>
                      <a:r>
                        <a:rPr lang="en-US" altLang="zh-CN" sz="1800" u="none" kern="100" dirty="0">
                          <a:effectLst/>
                          <a:latin typeface="宋体" pitchFamily="2" charset="-122"/>
                          <a:ea typeface="宋体" pitchFamily="2" charset="-122"/>
                        </a:rPr>
                        <a:t>13</a:t>
                      </a:r>
                      <a:r>
                        <a:rPr lang="zh-CN" altLang="zh-CN" sz="1800" u="none" kern="100" dirty="0">
                          <a:effectLst/>
                          <a:latin typeface="宋体" pitchFamily="2" charset="-122"/>
                          <a:ea typeface="宋体" pitchFamily="2" charset="-122"/>
                        </a:rPr>
                        <a:t>笔</a:t>
                      </a:r>
                      <a:r>
                        <a:rPr lang="en-US" altLang="zh-CN" sz="1800" u="none" kern="100" dirty="0">
                          <a:effectLst/>
                          <a:latin typeface="宋体" pitchFamily="2" charset="-122"/>
                          <a:ea typeface="宋体" pitchFamily="2" charset="-122"/>
                        </a:rPr>
                        <a:t>/</a:t>
                      </a:r>
                      <a:r>
                        <a:rPr lang="zh-CN" altLang="zh-CN" sz="1800" u="none" kern="100" dirty="0">
                          <a:effectLst/>
                          <a:latin typeface="宋体" pitchFamily="2" charset="-122"/>
                          <a:ea typeface="宋体" pitchFamily="2" charset="-122"/>
                        </a:rPr>
                        <a:t>秒</a:t>
                      </a:r>
                      <a:endParaRPr lang="zh-CN" sz="1800" u="none" kern="100" dirty="0">
                        <a:effectLst/>
                        <a:latin typeface="宋体" pitchFamily="2" charset="-122"/>
                        <a:ea typeface="宋体" pitchFamily="2" charset="-122"/>
                      </a:endParaRPr>
                    </a:p>
                  </a:txBody>
                  <a:tcPr marL="46828" marR="46828" marT="0" marB="0"/>
                </a:tc>
                <a:extLst>
                  <a:ext uri="{0D108BD9-81ED-4DB2-BD59-A6C34878D82A}">
                    <a16:rowId xmlns:a16="http://schemas.microsoft.com/office/drawing/2014/main" val="10002"/>
                  </a:ext>
                </a:extLst>
              </a:tr>
              <a:tr h="546332">
                <a:tc>
                  <a:txBody>
                    <a:bodyPr/>
                    <a:lstStyle/>
                    <a:p>
                      <a:pPr algn="just">
                        <a:spcAft>
                          <a:spcPts val="0"/>
                        </a:spcAft>
                      </a:pPr>
                      <a:r>
                        <a:rPr lang="zh-CN" sz="1800" kern="100">
                          <a:effectLst/>
                          <a:latin typeface="宋体" pitchFamily="2" charset="-122"/>
                          <a:ea typeface="宋体" pitchFamily="2" charset="-122"/>
                        </a:rPr>
                        <a:t>交易大小</a:t>
                      </a:r>
                      <a:endParaRPr lang="zh-CN" sz="18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800" u="none" kern="100" cap="small" spc="25" dirty="0">
                          <a:effectLst/>
                          <a:latin typeface="宋体" pitchFamily="2" charset="-122"/>
                          <a:ea typeface="宋体" pitchFamily="2" charset="-122"/>
                        </a:rPr>
                        <a:t>政务外网（公务员）</a:t>
                      </a:r>
                      <a:r>
                        <a:rPr lang="en-US" altLang="zh-CN" sz="1800" u="none" kern="100" cap="small" spc="25" dirty="0">
                          <a:effectLst/>
                          <a:latin typeface="宋体" pitchFamily="2" charset="-122"/>
                          <a:ea typeface="宋体" pitchFamily="2" charset="-122"/>
                        </a:rPr>
                        <a:t>	</a:t>
                      </a:r>
                      <a:r>
                        <a:rPr lang="zh-CN" altLang="zh-CN" sz="1800" u="none" kern="100" dirty="0">
                          <a:effectLst/>
                          <a:latin typeface="宋体" pitchFamily="2" charset="-122"/>
                          <a:ea typeface="宋体" pitchFamily="2" charset="-122"/>
                        </a:rPr>
                        <a:t>平</a:t>
                      </a:r>
                      <a:r>
                        <a:rPr lang="zh-CN" altLang="zh-CN" sz="1800" kern="100" dirty="0">
                          <a:effectLst/>
                          <a:latin typeface="宋体" pitchFamily="2" charset="-122"/>
                          <a:ea typeface="宋体" pitchFamily="2" charset="-122"/>
                        </a:rPr>
                        <a:t>均每笔返回</a:t>
                      </a:r>
                      <a:r>
                        <a:rPr lang="en-US" altLang="zh-CN" sz="1800" kern="100" dirty="0">
                          <a:effectLst/>
                          <a:latin typeface="宋体" pitchFamily="2" charset="-122"/>
                          <a:ea typeface="宋体" pitchFamily="2" charset="-122"/>
                        </a:rPr>
                        <a:t>2</a:t>
                      </a:r>
                      <a:r>
                        <a:rPr lang="zh-CN" altLang="zh-CN" sz="1800" kern="100" dirty="0">
                          <a:effectLst/>
                          <a:latin typeface="宋体" pitchFamily="2" charset="-122"/>
                          <a:ea typeface="宋体" pitchFamily="2" charset="-122"/>
                        </a:rPr>
                        <a:t>页，每页容量</a:t>
                      </a:r>
                      <a:r>
                        <a:rPr lang="en-US" altLang="zh-CN" sz="1800" kern="100" dirty="0">
                          <a:effectLst/>
                          <a:latin typeface="宋体" pitchFamily="2" charset="-122"/>
                          <a:ea typeface="宋体" pitchFamily="2" charset="-122"/>
                        </a:rPr>
                        <a:t>50K</a:t>
                      </a:r>
                      <a:endParaRPr lang="zh-CN" sz="1800" kern="100" dirty="0">
                        <a:effectLst/>
                        <a:latin typeface="宋体" pitchFamily="2" charset="-122"/>
                        <a:ea typeface="宋体" pitchFamily="2" charset="-122"/>
                      </a:endParaRPr>
                    </a:p>
                    <a:p>
                      <a:pPr algn="just">
                        <a:spcAft>
                          <a:spcPts val="0"/>
                        </a:spcAft>
                      </a:pPr>
                      <a:r>
                        <a:rPr lang="zh-CN" sz="1800" u="none" kern="100" cap="small" spc="25" dirty="0">
                          <a:effectLst/>
                          <a:latin typeface="宋体" pitchFamily="2" charset="-122"/>
                          <a:ea typeface="宋体" pitchFamily="2" charset="-122"/>
                        </a:rPr>
                        <a:t>互联网（市民）</a:t>
                      </a:r>
                      <a:r>
                        <a:rPr lang="en-US" altLang="zh-CN" sz="1800" u="none" kern="100" cap="small" spc="25" dirty="0">
                          <a:effectLst/>
                          <a:latin typeface="宋体" pitchFamily="2" charset="-122"/>
                          <a:ea typeface="宋体" pitchFamily="2" charset="-122"/>
                        </a:rPr>
                        <a:t>		</a:t>
                      </a:r>
                      <a:r>
                        <a:rPr lang="zh-CN" altLang="zh-CN" sz="1800" u="none" kern="100" dirty="0">
                          <a:effectLst/>
                          <a:latin typeface="宋体" pitchFamily="2" charset="-122"/>
                          <a:ea typeface="宋体" pitchFamily="2" charset="-122"/>
                        </a:rPr>
                        <a:t>每笔返回</a:t>
                      </a:r>
                      <a:r>
                        <a:rPr lang="en-US" altLang="zh-CN" sz="1800" u="none" kern="100" dirty="0">
                          <a:effectLst/>
                          <a:latin typeface="宋体" pitchFamily="2" charset="-122"/>
                          <a:ea typeface="宋体" pitchFamily="2" charset="-122"/>
                        </a:rPr>
                        <a:t>200</a:t>
                      </a:r>
                      <a:r>
                        <a:rPr lang="zh-CN" altLang="zh-CN" sz="1800" kern="100" dirty="0">
                          <a:effectLst/>
                          <a:latin typeface="宋体" pitchFamily="2" charset="-122"/>
                          <a:ea typeface="宋体" pitchFamily="2" charset="-122"/>
                        </a:rPr>
                        <a:t>字节</a:t>
                      </a:r>
                      <a:endParaRPr lang="zh-CN" sz="1800" kern="100" dirty="0">
                        <a:effectLst/>
                        <a:latin typeface="宋体" pitchFamily="2" charset="-122"/>
                        <a:ea typeface="宋体" pitchFamily="2" charset="-122"/>
                      </a:endParaRPr>
                    </a:p>
                  </a:txBody>
                  <a:tcPr marL="46828" marR="46828" marT="0" marB="0"/>
                </a:tc>
                <a:extLst>
                  <a:ext uri="{0D108BD9-81ED-4DB2-BD59-A6C34878D82A}">
                    <a16:rowId xmlns:a16="http://schemas.microsoft.com/office/drawing/2014/main" val="10003"/>
                  </a:ext>
                </a:extLst>
              </a:tr>
              <a:tr h="1311198">
                <a:tc>
                  <a:txBody>
                    <a:bodyPr/>
                    <a:lstStyle/>
                    <a:p>
                      <a:pPr algn="just">
                        <a:spcAft>
                          <a:spcPts val="0"/>
                        </a:spcAft>
                      </a:pPr>
                      <a:r>
                        <a:rPr lang="zh-CN" sz="1800" kern="100">
                          <a:effectLst/>
                          <a:latin typeface="宋体" pitchFamily="2" charset="-122"/>
                          <a:ea typeface="宋体" pitchFamily="2" charset="-122"/>
                        </a:rPr>
                        <a:t>响应时间</a:t>
                      </a:r>
                      <a:endParaRPr lang="zh-CN" sz="18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800" u="none" kern="100" cap="small" spc="25" dirty="0">
                          <a:effectLst/>
                          <a:latin typeface="宋体" pitchFamily="2" charset="-122"/>
                          <a:ea typeface="宋体" pitchFamily="2" charset="-122"/>
                        </a:rPr>
                        <a:t>网页访问</a:t>
                      </a:r>
                      <a:r>
                        <a:rPr lang="en-US" altLang="zh-CN" sz="1800" u="none" kern="100" cap="small" spc="25" dirty="0">
                          <a:effectLst/>
                          <a:latin typeface="宋体" pitchFamily="2" charset="-122"/>
                          <a:ea typeface="宋体" pitchFamily="2" charset="-122"/>
                        </a:rPr>
                        <a:t>		</a:t>
                      </a:r>
                    </a:p>
                    <a:p>
                      <a:pPr marL="285750" indent="-285750" algn="just">
                        <a:spcAft>
                          <a:spcPts val="0"/>
                        </a:spcAft>
                        <a:buFont typeface="Arial" pitchFamily="34" charset="0"/>
                        <a:buChar char="•"/>
                      </a:pPr>
                      <a:r>
                        <a:rPr lang="zh-CN" altLang="zh-CN" sz="1800" kern="100" dirty="0">
                          <a:effectLst/>
                          <a:latin typeface="宋体" pitchFamily="2" charset="-122"/>
                          <a:ea typeface="宋体" pitchFamily="2" charset="-122"/>
                        </a:rPr>
                        <a:t>简单查询类</a:t>
                      </a:r>
                      <a:r>
                        <a:rPr lang="zh-CN" altLang="en-US" sz="1800" kern="100" dirty="0">
                          <a:effectLst/>
                          <a:latin typeface="宋体" pitchFamily="2" charset="-122"/>
                          <a:ea typeface="宋体" pitchFamily="2" charset="-122"/>
                        </a:rPr>
                        <a:t>：</a:t>
                      </a:r>
                      <a:r>
                        <a:rPr lang="zh-CN" altLang="zh-CN" sz="1800" kern="100" dirty="0">
                          <a:effectLst/>
                          <a:latin typeface="宋体" pitchFamily="2" charset="-122"/>
                          <a:ea typeface="宋体" pitchFamily="2" charset="-122"/>
                        </a:rPr>
                        <a:t>响应时间≤</a:t>
                      </a:r>
                      <a:r>
                        <a:rPr lang="en-US" altLang="zh-CN" sz="1800" kern="100" dirty="0">
                          <a:effectLst/>
                          <a:latin typeface="宋体" pitchFamily="2" charset="-122"/>
                          <a:ea typeface="宋体" pitchFamily="2" charset="-122"/>
                        </a:rPr>
                        <a:t>5s</a:t>
                      </a:r>
                      <a:endParaRPr lang="zh-CN" altLang="zh-CN" sz="1800"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altLang="zh-CN" sz="1800" kern="100" dirty="0">
                          <a:effectLst/>
                          <a:latin typeface="宋体" pitchFamily="2" charset="-122"/>
                          <a:ea typeface="宋体" pitchFamily="2" charset="-122"/>
                        </a:rPr>
                        <a:t>复杂查询类</a:t>
                      </a:r>
                      <a:r>
                        <a:rPr lang="zh-CN" altLang="en-US" sz="1800" kern="100" dirty="0">
                          <a:effectLst/>
                          <a:latin typeface="宋体" pitchFamily="2" charset="-122"/>
                          <a:ea typeface="宋体" pitchFamily="2" charset="-122"/>
                        </a:rPr>
                        <a:t>：</a:t>
                      </a:r>
                      <a:r>
                        <a:rPr lang="zh-CN" altLang="zh-CN" sz="1800" kern="100" dirty="0">
                          <a:effectLst/>
                          <a:latin typeface="宋体" pitchFamily="2" charset="-122"/>
                          <a:ea typeface="宋体" pitchFamily="2" charset="-122"/>
                        </a:rPr>
                        <a:t>响应时间≤</a:t>
                      </a:r>
                      <a:r>
                        <a:rPr lang="en-US" altLang="zh-CN" sz="1800" kern="100" dirty="0">
                          <a:effectLst/>
                          <a:latin typeface="宋体" pitchFamily="2" charset="-122"/>
                          <a:ea typeface="宋体" pitchFamily="2" charset="-122"/>
                        </a:rPr>
                        <a:t>10s</a:t>
                      </a:r>
                      <a:endParaRPr lang="zh-CN" altLang="zh-CN" sz="1800"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altLang="zh-CN" sz="1800" kern="100" dirty="0">
                          <a:effectLst/>
                          <a:latin typeface="宋体" pitchFamily="2" charset="-122"/>
                          <a:ea typeface="宋体" pitchFamily="2" charset="-122"/>
                        </a:rPr>
                        <a:t>整体性统计表单张形成时间≤</a:t>
                      </a:r>
                      <a:r>
                        <a:rPr lang="en-US" altLang="zh-CN" sz="1800" kern="100" dirty="0">
                          <a:effectLst/>
                          <a:latin typeface="宋体" pitchFamily="2" charset="-122"/>
                          <a:ea typeface="宋体" pitchFamily="2" charset="-122"/>
                        </a:rPr>
                        <a:t>1min</a:t>
                      </a:r>
                      <a:endParaRPr lang="zh-CN" altLang="zh-CN" sz="1800" kern="100" dirty="0">
                        <a:effectLst/>
                        <a:latin typeface="宋体" pitchFamily="2" charset="-122"/>
                        <a:ea typeface="宋体" pitchFamily="2" charset="-122"/>
                      </a:endParaRPr>
                    </a:p>
                    <a:p>
                      <a:pPr algn="just">
                        <a:spcAft>
                          <a:spcPts val="0"/>
                        </a:spcAft>
                      </a:pPr>
                      <a:r>
                        <a:rPr lang="zh-CN" sz="1800" u="none" kern="100" cap="small" spc="25" dirty="0">
                          <a:effectLst/>
                          <a:latin typeface="宋体" pitchFamily="2" charset="-122"/>
                          <a:ea typeface="宋体" pitchFamily="2" charset="-122"/>
                        </a:rPr>
                        <a:t>服务访问</a:t>
                      </a:r>
                      <a:endParaRPr lang="zh-CN" sz="1800"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sz="1800" kern="100" dirty="0">
                          <a:effectLst/>
                          <a:latin typeface="宋体" pitchFamily="2" charset="-122"/>
                          <a:ea typeface="宋体" pitchFamily="2" charset="-122"/>
                        </a:rPr>
                        <a:t>查询类服务访问响应时间≤</a:t>
                      </a:r>
                      <a:r>
                        <a:rPr lang="en-US" sz="1800" kern="100" dirty="0">
                          <a:effectLst/>
                          <a:latin typeface="宋体" pitchFamily="2" charset="-122"/>
                          <a:ea typeface="宋体" pitchFamily="2" charset="-122"/>
                        </a:rPr>
                        <a:t>5s</a:t>
                      </a:r>
                      <a:endParaRPr lang="zh-CN" sz="1800"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sz="1800" kern="100" dirty="0">
                          <a:effectLst/>
                          <a:latin typeface="宋体" pitchFamily="2" charset="-122"/>
                          <a:ea typeface="宋体" pitchFamily="2" charset="-122"/>
                        </a:rPr>
                        <a:t>复杂查询类</a:t>
                      </a:r>
                      <a:r>
                        <a:rPr lang="en-US" sz="1800" kern="100" dirty="0">
                          <a:effectLst/>
                          <a:latin typeface="宋体" pitchFamily="2" charset="-122"/>
                          <a:ea typeface="宋体" pitchFamily="2" charset="-122"/>
                        </a:rPr>
                        <a:t>1</a:t>
                      </a:r>
                      <a:r>
                        <a:rPr lang="zh-CN" sz="1800" kern="100" dirty="0">
                          <a:effectLst/>
                          <a:latin typeface="宋体" pitchFamily="2" charset="-122"/>
                          <a:ea typeface="宋体" pitchFamily="2" charset="-122"/>
                        </a:rPr>
                        <a:t>服务访问响应时间≤</a:t>
                      </a:r>
                      <a:r>
                        <a:rPr lang="en-US" sz="1800" kern="100" dirty="0">
                          <a:effectLst/>
                          <a:latin typeface="宋体" pitchFamily="2" charset="-122"/>
                          <a:ea typeface="宋体" pitchFamily="2" charset="-122"/>
                        </a:rPr>
                        <a:t>10s</a:t>
                      </a:r>
                      <a:endParaRPr lang="zh-CN" sz="1800"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sz="1800" kern="100" dirty="0">
                          <a:effectLst/>
                          <a:latin typeface="宋体" pitchFamily="2" charset="-122"/>
                          <a:ea typeface="宋体" pitchFamily="2" charset="-122"/>
                        </a:rPr>
                        <a:t>复杂查询类</a:t>
                      </a:r>
                      <a:r>
                        <a:rPr lang="en-US" sz="1800" kern="100" dirty="0">
                          <a:effectLst/>
                          <a:latin typeface="宋体" pitchFamily="2" charset="-122"/>
                          <a:ea typeface="宋体" pitchFamily="2" charset="-122"/>
                        </a:rPr>
                        <a:t>2</a:t>
                      </a:r>
                      <a:r>
                        <a:rPr lang="zh-CN" sz="1800" kern="100" dirty="0">
                          <a:effectLst/>
                          <a:latin typeface="宋体" pitchFamily="2" charset="-122"/>
                          <a:ea typeface="宋体" pitchFamily="2" charset="-122"/>
                        </a:rPr>
                        <a:t>服务访问响应时间≤</a:t>
                      </a:r>
                      <a:r>
                        <a:rPr lang="en-US" sz="1800" kern="100" dirty="0">
                          <a:effectLst/>
                          <a:latin typeface="宋体" pitchFamily="2" charset="-122"/>
                          <a:ea typeface="宋体" pitchFamily="2" charset="-122"/>
                        </a:rPr>
                        <a:t>10s</a:t>
                      </a:r>
                      <a:endParaRPr lang="zh-CN" sz="1800" kern="100" dirty="0">
                        <a:effectLst/>
                        <a:latin typeface="宋体" pitchFamily="2" charset="-122"/>
                        <a:ea typeface="宋体" pitchFamily="2" charset="-122"/>
                        <a:cs typeface="Times New Roman"/>
                      </a:endParaRPr>
                    </a:p>
                  </a:txBody>
                  <a:tcPr marL="46828" marR="46828" marT="0" marB="0"/>
                </a:tc>
                <a:extLst>
                  <a:ext uri="{0D108BD9-81ED-4DB2-BD59-A6C34878D82A}">
                    <a16:rowId xmlns:a16="http://schemas.microsoft.com/office/drawing/2014/main" val="10004"/>
                  </a:ext>
                </a:extLst>
              </a:tr>
              <a:tr h="49315">
                <a:tc>
                  <a:txBody>
                    <a:bodyPr/>
                    <a:lstStyle/>
                    <a:p>
                      <a:pPr algn="just">
                        <a:spcAft>
                          <a:spcPts val="0"/>
                        </a:spcAft>
                      </a:pPr>
                      <a:r>
                        <a:rPr lang="zh-CN" sz="1800" kern="100">
                          <a:effectLst/>
                          <a:latin typeface="宋体" pitchFamily="2" charset="-122"/>
                          <a:ea typeface="宋体" pitchFamily="2" charset="-122"/>
                        </a:rPr>
                        <a:t>吞吐量</a:t>
                      </a:r>
                      <a:endParaRPr lang="zh-CN" sz="18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800" u="none" kern="100" cap="small" spc="25" dirty="0">
                          <a:effectLst/>
                          <a:latin typeface="宋体" pitchFamily="2" charset="-122"/>
                          <a:ea typeface="宋体" pitchFamily="2" charset="-122"/>
                        </a:rPr>
                        <a:t>数据清洗</a:t>
                      </a:r>
                      <a:endParaRPr lang="zh-CN" sz="1800" u="none" kern="100" dirty="0">
                        <a:effectLst/>
                        <a:latin typeface="宋体" pitchFamily="2" charset="-122"/>
                        <a:ea typeface="宋体" pitchFamily="2" charset="-122"/>
                      </a:endParaRPr>
                    </a:p>
                    <a:p>
                      <a:pPr algn="just">
                        <a:spcAft>
                          <a:spcPts val="0"/>
                        </a:spcAft>
                      </a:pPr>
                      <a:r>
                        <a:rPr lang="zh-CN" sz="1800" kern="100" dirty="0">
                          <a:effectLst/>
                          <a:latin typeface="宋体" pitchFamily="2" charset="-122"/>
                          <a:ea typeface="宋体" pitchFamily="2" charset="-122"/>
                        </a:rPr>
                        <a:t>数据清洗吞吐量≥</a:t>
                      </a:r>
                      <a:r>
                        <a:rPr lang="en-US" sz="1800" kern="100" dirty="0">
                          <a:effectLst/>
                          <a:latin typeface="宋体" pitchFamily="2" charset="-122"/>
                          <a:ea typeface="宋体" pitchFamily="2" charset="-122"/>
                        </a:rPr>
                        <a:t>250</a:t>
                      </a:r>
                      <a:r>
                        <a:rPr lang="zh-CN" sz="1800" kern="100" dirty="0">
                          <a:effectLst/>
                          <a:latin typeface="宋体" pitchFamily="2" charset="-122"/>
                          <a:ea typeface="宋体" pitchFamily="2" charset="-122"/>
                        </a:rPr>
                        <a:t>条</a:t>
                      </a:r>
                      <a:r>
                        <a:rPr lang="en-US" sz="1800" kern="100" dirty="0">
                          <a:effectLst/>
                          <a:latin typeface="宋体" pitchFamily="2" charset="-122"/>
                          <a:ea typeface="宋体" pitchFamily="2" charset="-122"/>
                        </a:rPr>
                        <a:t>/</a:t>
                      </a:r>
                      <a:r>
                        <a:rPr lang="zh-CN" sz="1800" kern="100" dirty="0">
                          <a:effectLst/>
                          <a:latin typeface="宋体" pitchFamily="2" charset="-122"/>
                          <a:ea typeface="宋体" pitchFamily="2" charset="-122"/>
                        </a:rPr>
                        <a:t>秒</a:t>
                      </a:r>
                      <a:endParaRPr lang="zh-CN" sz="1800" kern="100" dirty="0">
                        <a:effectLst/>
                        <a:latin typeface="宋体" pitchFamily="2" charset="-122"/>
                        <a:ea typeface="宋体" pitchFamily="2" charset="-122"/>
                        <a:cs typeface="Times New Roman"/>
                      </a:endParaRPr>
                    </a:p>
                  </a:txBody>
                  <a:tcPr marL="46828" marR="46828" marT="0" marB="0"/>
                </a:tc>
                <a:extLst>
                  <a:ext uri="{0D108BD9-81ED-4DB2-BD59-A6C34878D82A}">
                    <a16:rowId xmlns:a16="http://schemas.microsoft.com/office/drawing/2014/main" val="10005"/>
                  </a:ext>
                </a:extLst>
              </a:tr>
              <a:tr h="327799">
                <a:tc>
                  <a:txBody>
                    <a:bodyPr/>
                    <a:lstStyle/>
                    <a:p>
                      <a:pPr algn="just">
                        <a:spcAft>
                          <a:spcPts val="0"/>
                        </a:spcAft>
                      </a:pPr>
                      <a:r>
                        <a:rPr lang="zh-CN" sz="1800" kern="100">
                          <a:effectLst/>
                          <a:latin typeface="宋体" pitchFamily="2" charset="-122"/>
                          <a:ea typeface="宋体" pitchFamily="2" charset="-122"/>
                        </a:rPr>
                        <a:t>网络性能</a:t>
                      </a:r>
                      <a:endParaRPr lang="zh-CN" sz="18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800" kern="100" dirty="0">
                          <a:effectLst/>
                          <a:latin typeface="宋体" pitchFamily="2" charset="-122"/>
                          <a:ea typeface="宋体" pitchFamily="2" charset="-122"/>
                        </a:rPr>
                        <a:t>网络带宽≥</a:t>
                      </a:r>
                      <a:r>
                        <a:rPr lang="en-US" sz="1800" kern="100" dirty="0">
                          <a:effectLst/>
                          <a:latin typeface="宋体" pitchFamily="2" charset="-122"/>
                          <a:ea typeface="宋体" pitchFamily="2" charset="-122"/>
                        </a:rPr>
                        <a:t>10M</a:t>
                      </a:r>
                      <a:r>
                        <a:rPr lang="zh-CN" sz="1800" kern="100" dirty="0">
                          <a:effectLst/>
                          <a:latin typeface="宋体" pitchFamily="2" charset="-122"/>
                          <a:ea typeface="宋体" pitchFamily="2" charset="-122"/>
                        </a:rPr>
                        <a:t>；</a:t>
                      </a:r>
                    </a:p>
                    <a:p>
                      <a:pPr algn="just">
                        <a:spcAft>
                          <a:spcPts val="0"/>
                        </a:spcAft>
                      </a:pPr>
                      <a:r>
                        <a:rPr lang="zh-CN" sz="1800" kern="100" dirty="0">
                          <a:effectLst/>
                          <a:latin typeface="宋体" pitchFamily="2" charset="-122"/>
                          <a:ea typeface="宋体" pitchFamily="2" charset="-122"/>
                        </a:rPr>
                        <a:t>网络延时≤</a:t>
                      </a:r>
                      <a:r>
                        <a:rPr lang="en-US" sz="1800" kern="100" dirty="0">
                          <a:effectLst/>
                          <a:latin typeface="宋体" pitchFamily="2" charset="-122"/>
                          <a:ea typeface="宋体" pitchFamily="2" charset="-122"/>
                        </a:rPr>
                        <a:t>10ms</a:t>
                      </a:r>
                      <a:r>
                        <a:rPr lang="zh-CN" sz="1800" kern="100" dirty="0">
                          <a:effectLst/>
                          <a:latin typeface="宋体" pitchFamily="2" charset="-122"/>
                          <a:ea typeface="宋体" pitchFamily="2" charset="-122"/>
                        </a:rPr>
                        <a:t>；</a:t>
                      </a:r>
                    </a:p>
                    <a:p>
                      <a:pPr algn="just">
                        <a:spcAft>
                          <a:spcPts val="0"/>
                        </a:spcAft>
                      </a:pPr>
                      <a:r>
                        <a:rPr lang="zh-CN" sz="1800" kern="100" dirty="0">
                          <a:effectLst/>
                          <a:latin typeface="宋体" pitchFamily="2" charset="-122"/>
                          <a:ea typeface="宋体" pitchFamily="2" charset="-122"/>
                        </a:rPr>
                        <a:t>丢包率≤</a:t>
                      </a:r>
                      <a:r>
                        <a:rPr lang="en-US" sz="1800" kern="100" dirty="0">
                          <a:effectLst/>
                          <a:latin typeface="宋体" pitchFamily="2" charset="-122"/>
                          <a:ea typeface="宋体" pitchFamily="2" charset="-122"/>
                        </a:rPr>
                        <a:t>1/1000</a:t>
                      </a:r>
                      <a:r>
                        <a:rPr lang="zh-CN" sz="1800" kern="100" dirty="0">
                          <a:effectLst/>
                          <a:latin typeface="宋体" pitchFamily="2" charset="-122"/>
                          <a:ea typeface="宋体" pitchFamily="2" charset="-122"/>
                        </a:rPr>
                        <a:t>；</a:t>
                      </a:r>
                      <a:endParaRPr lang="zh-CN" sz="1800" kern="100" dirty="0">
                        <a:effectLst/>
                        <a:latin typeface="宋体" pitchFamily="2" charset="-122"/>
                        <a:ea typeface="宋体" pitchFamily="2" charset="-122"/>
                        <a:cs typeface="Times New Roman"/>
                      </a:endParaRPr>
                    </a:p>
                  </a:txBody>
                  <a:tcPr marL="46828" marR="46828" marT="0" marB="0"/>
                </a:tc>
                <a:extLst>
                  <a:ext uri="{0D108BD9-81ED-4DB2-BD59-A6C34878D82A}">
                    <a16:rowId xmlns:a16="http://schemas.microsoft.com/office/drawing/2014/main" val="10006"/>
                  </a:ext>
                </a:extLst>
              </a:tr>
            </a:tbl>
          </a:graphicData>
        </a:graphic>
      </p:graphicFrame>
      <p:sp>
        <p:nvSpPr>
          <p:cNvPr id="5"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sp>
        <p:nvSpPr>
          <p:cNvPr id="4" name="圆角矩形标注 3"/>
          <p:cNvSpPr/>
          <p:nvPr/>
        </p:nvSpPr>
        <p:spPr bwMode="auto">
          <a:xfrm>
            <a:off x="1302940" y="2125979"/>
            <a:ext cx="6221388" cy="1512168"/>
          </a:xfrm>
          <a:prstGeom prst="wedgeRoundRectCallout">
            <a:avLst>
              <a:gd name="adj1" fmla="val -2550"/>
              <a:gd name="adj2" fmla="val -68762"/>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u="sng" kern="100" cap="small" spc="25" dirty="0">
                <a:latin typeface="宋体" pitchFamily="2" charset="-122"/>
                <a:ea typeface="宋体" pitchFamily="2" charset="-122"/>
              </a:rPr>
              <a:t>政务外网（公务员）</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按业务经办查询量占总人口数量</a:t>
            </a:r>
            <a:r>
              <a:rPr lang="en-US" altLang="zh-CN" sz="1600" kern="100" dirty="0">
                <a:latin typeface="宋体" pitchFamily="2" charset="-122"/>
                <a:ea typeface="宋体" pitchFamily="2" charset="-122"/>
              </a:rPr>
              <a:t>30%</a:t>
            </a:r>
            <a:r>
              <a:rPr lang="zh-CN" altLang="zh-CN" sz="1600" kern="100" dirty="0">
                <a:latin typeface="宋体" pitchFamily="2" charset="-122"/>
                <a:ea typeface="宋体" pitchFamily="2" charset="-122"/>
              </a:rPr>
              <a:t>估算，</a:t>
            </a:r>
            <a:r>
              <a:rPr lang="en-US" altLang="zh-CN" sz="1600" kern="100" dirty="0">
                <a:latin typeface="宋体" pitchFamily="2" charset="-122"/>
                <a:ea typeface="宋体" pitchFamily="2" charset="-122"/>
              </a:rPr>
              <a:t>1300x30%=390</a:t>
            </a:r>
            <a:r>
              <a:rPr lang="zh-CN" altLang="zh-CN" sz="1600" kern="100" dirty="0">
                <a:latin typeface="宋体" pitchFamily="2" charset="-122"/>
                <a:ea typeface="宋体" pitchFamily="2" charset="-122"/>
              </a:rPr>
              <a:t>万笔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年</a:t>
            </a:r>
          </a:p>
          <a:p>
            <a:pPr algn="just">
              <a:spcAft>
                <a:spcPts val="0"/>
              </a:spcAft>
            </a:pPr>
            <a:r>
              <a:rPr lang="en-US" altLang="zh-CN" sz="1600" kern="100" dirty="0">
                <a:latin typeface="宋体" pitchFamily="2" charset="-122"/>
                <a:ea typeface="宋体" pitchFamily="2" charset="-122"/>
              </a:rPr>
              <a:t> </a:t>
            </a:r>
            <a:endParaRPr lang="zh-CN" altLang="zh-CN" sz="1600" kern="100" dirty="0">
              <a:latin typeface="宋体" pitchFamily="2" charset="-122"/>
              <a:ea typeface="宋体" pitchFamily="2" charset="-122"/>
            </a:endParaRPr>
          </a:p>
          <a:p>
            <a:pPr algn="just">
              <a:spcAft>
                <a:spcPts val="0"/>
              </a:spcAft>
            </a:pPr>
            <a:r>
              <a:rPr lang="zh-CN" altLang="zh-CN" sz="1600" u="sng" kern="100" cap="small" spc="25" dirty="0">
                <a:latin typeface="宋体" pitchFamily="2" charset="-122"/>
                <a:ea typeface="宋体" pitchFamily="2" charset="-122"/>
              </a:rPr>
              <a:t>互联网（市民）</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按人均每年有一次访问需求，共</a:t>
            </a: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年。</a:t>
            </a:r>
            <a:endParaRPr lang="zh-CN" altLang="zh-CN" sz="1600" kern="100" dirty="0">
              <a:latin typeface="宋体" pitchFamily="2" charset="-122"/>
              <a:ea typeface="宋体" pitchFamily="2" charset="-122"/>
              <a:cs typeface="Times New Roman"/>
            </a:endParaRPr>
          </a:p>
        </p:txBody>
      </p:sp>
      <p:sp>
        <p:nvSpPr>
          <p:cNvPr id="6" name="圆角矩形标注 5"/>
          <p:cNvSpPr/>
          <p:nvPr/>
        </p:nvSpPr>
        <p:spPr bwMode="auto">
          <a:xfrm>
            <a:off x="1115616" y="2708920"/>
            <a:ext cx="6624736" cy="2484276"/>
          </a:xfrm>
          <a:prstGeom prst="wedgeRoundRectCallout">
            <a:avLst>
              <a:gd name="adj1" fmla="val -1219"/>
              <a:gd name="adj2" fmla="val -67480"/>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u="sng" kern="100" cap="small" spc="25" dirty="0">
                <a:latin typeface="宋体" pitchFamily="2" charset="-122"/>
                <a:ea typeface="宋体" pitchFamily="2" charset="-122"/>
              </a:rPr>
              <a:t>政务外网（公务员）</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公务交易比较平稳，按上限计算，不再放大。</a:t>
            </a:r>
          </a:p>
          <a:p>
            <a:pPr algn="just">
              <a:spcAft>
                <a:spcPts val="0"/>
              </a:spcAft>
            </a:pPr>
            <a:r>
              <a:rPr lang="zh-CN" altLang="zh-CN" sz="1600" kern="100" dirty="0">
                <a:latin typeface="宋体" pitchFamily="2" charset="-122"/>
                <a:ea typeface="宋体" pitchFamily="2" charset="-122"/>
              </a:rPr>
              <a:t>交易总量</a:t>
            </a:r>
            <a:r>
              <a:rPr lang="en-US" altLang="zh-CN" sz="1600" kern="100" dirty="0">
                <a:latin typeface="宋体" pitchFamily="2" charset="-122"/>
                <a:ea typeface="宋体" pitchFamily="2" charset="-122"/>
              </a:rPr>
              <a:t>390</a:t>
            </a:r>
            <a:r>
              <a:rPr lang="zh-CN" altLang="zh-CN" sz="1600" kern="100" dirty="0">
                <a:latin typeface="宋体" pitchFamily="2" charset="-122"/>
                <a:ea typeface="宋体" pitchFamily="2" charset="-122"/>
              </a:rPr>
              <a:t>万笔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年，业务高峰期按</a:t>
            </a:r>
            <a:r>
              <a:rPr lang="en-US" altLang="zh-CN" sz="1600" kern="100" dirty="0">
                <a:latin typeface="宋体" pitchFamily="2" charset="-122"/>
                <a:ea typeface="宋体" pitchFamily="2" charset="-122"/>
              </a:rPr>
              <a:t>100</a:t>
            </a:r>
            <a:r>
              <a:rPr lang="zh-CN" altLang="zh-CN" sz="1600" kern="100" dirty="0">
                <a:latin typeface="宋体" pitchFamily="2" charset="-122"/>
                <a:ea typeface="宋体" pitchFamily="2" charset="-122"/>
              </a:rPr>
              <a:t>天计算，每天集中在</a:t>
            </a:r>
            <a:r>
              <a:rPr lang="en-US" altLang="zh-CN" sz="1600" kern="100" dirty="0">
                <a:latin typeface="宋体" pitchFamily="2" charset="-122"/>
                <a:ea typeface="宋体" pitchFamily="2" charset="-122"/>
              </a:rPr>
              <a:t>2</a:t>
            </a:r>
            <a:r>
              <a:rPr lang="zh-CN" altLang="zh-CN" sz="1600" kern="100" dirty="0">
                <a:latin typeface="宋体" pitchFamily="2" charset="-122"/>
                <a:ea typeface="宋体" pitchFamily="2" charset="-122"/>
              </a:rPr>
              <a:t>小时，</a:t>
            </a:r>
            <a:r>
              <a:rPr lang="en-US" altLang="zh-CN" sz="1600" kern="100" dirty="0">
                <a:latin typeface="宋体" pitchFamily="2" charset="-122"/>
                <a:ea typeface="宋体" pitchFamily="2" charset="-122"/>
              </a:rPr>
              <a:t>390</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/100/2/3600=5.42</a:t>
            </a:r>
            <a:r>
              <a:rPr lang="zh-CN" altLang="zh-CN" sz="1600" kern="100" dirty="0">
                <a:latin typeface="宋体" pitchFamily="2" charset="-122"/>
                <a:ea typeface="宋体" pitchFamily="2" charset="-122"/>
              </a:rPr>
              <a:t>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秒。</a:t>
            </a:r>
          </a:p>
          <a:p>
            <a:pPr algn="just">
              <a:spcAft>
                <a:spcPts val="0"/>
              </a:spcAft>
            </a:pPr>
            <a:r>
              <a:rPr lang="en-US" altLang="zh-CN" sz="1600" kern="100" dirty="0">
                <a:latin typeface="宋体" pitchFamily="2" charset="-122"/>
                <a:ea typeface="宋体" pitchFamily="2" charset="-122"/>
              </a:rPr>
              <a:t> </a:t>
            </a:r>
            <a:endParaRPr lang="zh-CN" altLang="zh-CN" sz="1600" kern="100" dirty="0">
              <a:latin typeface="宋体" pitchFamily="2" charset="-122"/>
              <a:ea typeface="宋体" pitchFamily="2" charset="-122"/>
            </a:endParaRPr>
          </a:p>
          <a:p>
            <a:pPr algn="just">
              <a:spcAft>
                <a:spcPts val="0"/>
              </a:spcAft>
            </a:pPr>
            <a:r>
              <a:rPr lang="zh-CN" altLang="zh-CN" sz="1600" u="sng" kern="100" cap="small" spc="25" dirty="0">
                <a:latin typeface="宋体" pitchFamily="2" charset="-122"/>
                <a:ea typeface="宋体" pitchFamily="2" charset="-122"/>
              </a:rPr>
              <a:t>互联网（市民）</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按人均每年有一次访问需求，按</a:t>
            </a:r>
            <a:r>
              <a:rPr lang="en-US" altLang="zh-CN" sz="1600" kern="100" dirty="0">
                <a:latin typeface="宋体" pitchFamily="2" charset="-122"/>
                <a:ea typeface="宋体" pitchFamily="2" charset="-122"/>
              </a:rPr>
              <a:t>7x24</a:t>
            </a:r>
            <a:r>
              <a:rPr lang="zh-CN" altLang="zh-CN" sz="1600" kern="100" dirty="0">
                <a:latin typeface="宋体" pitchFamily="2" charset="-122"/>
                <a:ea typeface="宋体" pitchFamily="2" charset="-122"/>
              </a:rPr>
              <a:t>和</a:t>
            </a:r>
            <a:r>
              <a:rPr lang="en-US" altLang="zh-CN" sz="1600" kern="100" dirty="0">
                <a:latin typeface="宋体" pitchFamily="2" charset="-122"/>
                <a:ea typeface="宋体" pitchFamily="2" charset="-122"/>
              </a:rPr>
              <a:t>5x8</a:t>
            </a:r>
            <a:r>
              <a:rPr lang="zh-CN" altLang="zh-CN" sz="1600" kern="100" dirty="0">
                <a:latin typeface="宋体" pitchFamily="2" charset="-122"/>
                <a:ea typeface="宋体" pitchFamily="2" charset="-122"/>
              </a:rPr>
              <a:t>两种上网方式估算：</a:t>
            </a: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/365/24/3600=0.41</a:t>
            </a:r>
            <a:r>
              <a:rPr lang="zh-CN" altLang="zh-CN" sz="1600" kern="100" dirty="0">
                <a:latin typeface="宋体" pitchFamily="2" charset="-122"/>
                <a:ea typeface="宋体" pitchFamily="2" charset="-122"/>
              </a:rPr>
              <a:t>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秒，</a:t>
            </a: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/200/8/3600=2.26</a:t>
            </a:r>
            <a:r>
              <a:rPr lang="zh-CN" altLang="zh-CN" sz="1600" kern="100" dirty="0">
                <a:latin typeface="宋体" pitchFamily="2" charset="-122"/>
                <a:ea typeface="宋体" pitchFamily="2" charset="-122"/>
              </a:rPr>
              <a:t>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秒，取中间值</a:t>
            </a:r>
            <a:r>
              <a:rPr lang="en-US" altLang="zh-CN" sz="1600" kern="100" dirty="0">
                <a:latin typeface="宋体" pitchFamily="2" charset="-122"/>
                <a:ea typeface="宋体" pitchFamily="2" charset="-122"/>
              </a:rPr>
              <a:t>1.3</a:t>
            </a:r>
            <a:r>
              <a:rPr lang="zh-CN" altLang="zh-CN" sz="1600" kern="100" dirty="0">
                <a:latin typeface="宋体" pitchFamily="2" charset="-122"/>
                <a:ea typeface="宋体" pitchFamily="2" charset="-122"/>
              </a:rPr>
              <a:t>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秒。峰值放大（按</a:t>
            </a:r>
            <a:r>
              <a:rPr lang="en-US" altLang="zh-CN" sz="1600" kern="100" dirty="0">
                <a:latin typeface="宋体" pitchFamily="2" charset="-122"/>
                <a:ea typeface="宋体" pitchFamily="2" charset="-122"/>
              </a:rPr>
              <a:t>10</a:t>
            </a:r>
            <a:r>
              <a:rPr lang="zh-CN" altLang="zh-CN" sz="1600" kern="100" dirty="0">
                <a:latin typeface="宋体" pitchFamily="2" charset="-122"/>
                <a:ea typeface="宋体" pitchFamily="2" charset="-122"/>
              </a:rPr>
              <a:t>倍）为</a:t>
            </a:r>
            <a:r>
              <a:rPr lang="en-US" altLang="zh-CN" sz="1600" kern="100" dirty="0">
                <a:latin typeface="宋体" pitchFamily="2" charset="-122"/>
                <a:ea typeface="宋体" pitchFamily="2" charset="-122"/>
              </a:rPr>
              <a:t>13</a:t>
            </a:r>
            <a:r>
              <a:rPr lang="zh-CN" altLang="zh-CN" sz="1600" kern="100" dirty="0">
                <a:latin typeface="宋体" pitchFamily="2" charset="-122"/>
                <a:ea typeface="宋体" pitchFamily="2" charset="-122"/>
              </a:rPr>
              <a:t>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秒。</a:t>
            </a:r>
            <a:endParaRPr lang="zh-CN" altLang="zh-CN" sz="1600" kern="100" dirty="0">
              <a:latin typeface="宋体" pitchFamily="2" charset="-122"/>
              <a:ea typeface="宋体" pitchFamily="2" charset="-122"/>
              <a:cs typeface="Times New Roman"/>
            </a:endParaRPr>
          </a:p>
          <a:p>
            <a:pPr algn="just">
              <a:spcAft>
                <a:spcPts val="0"/>
              </a:spcAft>
            </a:pPr>
            <a:r>
              <a:rPr lang="zh-CN" altLang="zh-CN" sz="1600" kern="100" dirty="0">
                <a:latin typeface="宋体" pitchFamily="2" charset="-122"/>
                <a:ea typeface="宋体" pitchFamily="2" charset="-122"/>
              </a:rPr>
              <a:t>。</a:t>
            </a:r>
            <a:endParaRPr lang="zh-CN" altLang="zh-CN" sz="1600" kern="100" dirty="0">
              <a:latin typeface="宋体" pitchFamily="2" charset="-122"/>
              <a:ea typeface="宋体" pitchFamily="2" charset="-122"/>
              <a:cs typeface="Times New Roman"/>
            </a:endParaRPr>
          </a:p>
        </p:txBody>
      </p:sp>
      <p:sp>
        <p:nvSpPr>
          <p:cNvPr id="8" name="圆角矩形标注 7"/>
          <p:cNvSpPr/>
          <p:nvPr/>
        </p:nvSpPr>
        <p:spPr bwMode="auto">
          <a:xfrm>
            <a:off x="971600" y="67072"/>
            <a:ext cx="8064896" cy="3073896"/>
          </a:xfrm>
          <a:prstGeom prst="wedgeRoundRectCallout">
            <a:avLst>
              <a:gd name="adj1" fmla="val 21477"/>
              <a:gd name="adj2" fmla="val 55970"/>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u="sng" kern="100" cap="small" spc="25" dirty="0">
                <a:latin typeface="宋体" pitchFamily="2" charset="-122"/>
                <a:ea typeface="宋体" pitchFamily="2" charset="-122"/>
              </a:rPr>
              <a:t>网页访问</a:t>
            </a:r>
            <a:endParaRPr lang="zh-CN" altLang="zh-CN" sz="1600" kern="100" dirty="0">
              <a:latin typeface="宋体" pitchFamily="2" charset="-122"/>
              <a:ea typeface="宋体" pitchFamily="2" charset="-122"/>
            </a:endParaRPr>
          </a:p>
          <a:p>
            <a:pPr marL="285750" indent="-285750" algn="just">
              <a:spcAft>
                <a:spcPts val="0"/>
              </a:spcAft>
              <a:buFont typeface="Arial" pitchFamily="34" charset="0"/>
              <a:buChar char="•"/>
            </a:pPr>
            <a:r>
              <a:rPr lang="zh-CN" altLang="zh-CN" sz="1600" kern="100" dirty="0">
                <a:latin typeface="宋体" pitchFamily="2" charset="-122"/>
                <a:ea typeface="宋体" pitchFamily="2" charset="-122"/>
              </a:rPr>
              <a:t>简单查询类（含身份证号、单笔，约含</a:t>
            </a:r>
            <a:r>
              <a:rPr lang="en-US" altLang="zh-CN" sz="1600" kern="100" dirty="0">
                <a:latin typeface="宋体" pitchFamily="2" charset="-122"/>
                <a:ea typeface="宋体" pitchFamily="2" charset="-122"/>
              </a:rPr>
              <a:t>80%</a:t>
            </a:r>
            <a:r>
              <a:rPr lang="zh-CN" altLang="zh-CN" sz="1600" kern="100" dirty="0">
                <a:latin typeface="宋体" pitchFamily="2" charset="-122"/>
                <a:ea typeface="宋体" pitchFamily="2" charset="-122"/>
              </a:rPr>
              <a:t>交易量）网页访问响应时间≤</a:t>
            </a:r>
            <a:r>
              <a:rPr lang="en-US" altLang="zh-CN" sz="1600" kern="100" dirty="0">
                <a:latin typeface="宋体" pitchFamily="2" charset="-122"/>
                <a:ea typeface="宋体" pitchFamily="2" charset="-122"/>
              </a:rPr>
              <a:t>5s</a:t>
            </a:r>
            <a:endParaRPr lang="zh-CN" altLang="zh-CN" sz="1600" kern="100" dirty="0">
              <a:latin typeface="宋体" pitchFamily="2" charset="-122"/>
              <a:ea typeface="宋体" pitchFamily="2" charset="-122"/>
            </a:endParaRPr>
          </a:p>
          <a:p>
            <a:pPr marL="285750" indent="-285750" algn="just">
              <a:spcAft>
                <a:spcPts val="0"/>
              </a:spcAft>
              <a:buFont typeface="Arial" pitchFamily="34" charset="0"/>
              <a:buChar char="•"/>
            </a:pPr>
            <a:r>
              <a:rPr lang="zh-CN" altLang="zh-CN" sz="1600" kern="100" dirty="0">
                <a:latin typeface="宋体" pitchFamily="2" charset="-122"/>
                <a:ea typeface="宋体" pitchFamily="2" charset="-122"/>
              </a:rPr>
              <a:t>复杂查询类</a:t>
            </a:r>
            <a:r>
              <a:rPr lang="en-US" altLang="zh-CN" sz="1600" kern="100" dirty="0">
                <a:latin typeface="宋体" pitchFamily="2" charset="-122"/>
                <a:ea typeface="宋体" pitchFamily="2" charset="-122"/>
              </a:rPr>
              <a:t>1</a:t>
            </a:r>
            <a:r>
              <a:rPr lang="zh-CN" altLang="zh-CN" sz="1600" kern="100" dirty="0">
                <a:latin typeface="宋体" pitchFamily="2" charset="-122"/>
                <a:ea typeface="宋体" pitchFamily="2" charset="-122"/>
              </a:rPr>
              <a:t>（含身份证号，</a:t>
            </a:r>
            <a:r>
              <a:rPr lang="en-US" altLang="zh-CN" sz="1600" kern="100" dirty="0">
                <a:latin typeface="宋体" pitchFamily="2" charset="-122"/>
                <a:ea typeface="宋体" pitchFamily="2" charset="-122"/>
              </a:rPr>
              <a:t>20</a:t>
            </a:r>
            <a:r>
              <a:rPr lang="zh-CN" altLang="zh-CN" sz="1600" kern="100" dirty="0">
                <a:latin typeface="宋体" pitchFamily="2" charset="-122"/>
                <a:ea typeface="宋体" pitchFamily="2" charset="-122"/>
              </a:rPr>
              <a:t>笔以内，约占</a:t>
            </a:r>
            <a:r>
              <a:rPr lang="en-US" altLang="zh-CN" sz="1600" kern="100" dirty="0">
                <a:latin typeface="宋体" pitchFamily="2" charset="-122"/>
                <a:ea typeface="宋体" pitchFamily="2" charset="-122"/>
              </a:rPr>
              <a:t>15%</a:t>
            </a:r>
            <a:r>
              <a:rPr lang="zh-CN" altLang="zh-CN" sz="1600" kern="100" dirty="0">
                <a:latin typeface="宋体" pitchFamily="2" charset="-122"/>
                <a:ea typeface="宋体" pitchFamily="2" charset="-122"/>
              </a:rPr>
              <a:t>交易量）网页访问响应时间≤</a:t>
            </a:r>
            <a:r>
              <a:rPr lang="en-US" altLang="zh-CN" sz="1600" kern="100" dirty="0">
                <a:latin typeface="宋体" pitchFamily="2" charset="-122"/>
                <a:ea typeface="宋体" pitchFamily="2" charset="-122"/>
              </a:rPr>
              <a:t>10s</a:t>
            </a:r>
            <a:endParaRPr lang="zh-CN" altLang="zh-CN" sz="1600" kern="100" dirty="0">
              <a:latin typeface="宋体" pitchFamily="2" charset="-122"/>
              <a:ea typeface="宋体" pitchFamily="2" charset="-122"/>
            </a:endParaRPr>
          </a:p>
          <a:p>
            <a:pPr marL="285750" indent="-285750" algn="just">
              <a:spcAft>
                <a:spcPts val="0"/>
              </a:spcAft>
              <a:buFont typeface="Arial" pitchFamily="34" charset="0"/>
              <a:buChar char="•"/>
            </a:pPr>
            <a:r>
              <a:rPr lang="zh-CN" altLang="zh-CN" sz="1600" kern="100" dirty="0">
                <a:latin typeface="宋体" pitchFamily="2" charset="-122"/>
                <a:ea typeface="宋体" pitchFamily="2" charset="-122"/>
              </a:rPr>
              <a:t>复杂查询类</a:t>
            </a:r>
            <a:r>
              <a:rPr lang="en-US" altLang="zh-CN" sz="1600" kern="100" dirty="0">
                <a:latin typeface="宋体" pitchFamily="2" charset="-122"/>
                <a:ea typeface="宋体" pitchFamily="2" charset="-122"/>
              </a:rPr>
              <a:t>2</a:t>
            </a:r>
            <a:r>
              <a:rPr lang="zh-CN" altLang="zh-CN" sz="1600" kern="100" dirty="0">
                <a:latin typeface="宋体" pitchFamily="2" charset="-122"/>
                <a:ea typeface="宋体" pitchFamily="2" charset="-122"/>
              </a:rPr>
              <a:t>（不含身份证号但有相对唯一值，比如手机、生日、地址、照片，单笔，约占</a:t>
            </a:r>
            <a:r>
              <a:rPr lang="en-US" altLang="zh-CN" sz="1600" kern="100" dirty="0">
                <a:latin typeface="宋体" pitchFamily="2" charset="-122"/>
                <a:ea typeface="宋体" pitchFamily="2" charset="-122"/>
              </a:rPr>
              <a:t>5%</a:t>
            </a:r>
            <a:r>
              <a:rPr lang="zh-CN" altLang="zh-CN" sz="1600" kern="100" dirty="0">
                <a:latin typeface="宋体" pitchFamily="2" charset="-122"/>
                <a:ea typeface="宋体" pitchFamily="2" charset="-122"/>
              </a:rPr>
              <a:t>交易量）网页访问响应时间≤</a:t>
            </a:r>
            <a:r>
              <a:rPr lang="en-US" altLang="zh-CN" sz="1600" kern="100" dirty="0">
                <a:latin typeface="宋体" pitchFamily="2" charset="-122"/>
                <a:ea typeface="宋体" pitchFamily="2" charset="-122"/>
              </a:rPr>
              <a:t>10s</a:t>
            </a:r>
            <a:endParaRPr lang="zh-CN" altLang="zh-CN" sz="1600" kern="100" dirty="0">
              <a:latin typeface="宋体" pitchFamily="2" charset="-122"/>
              <a:ea typeface="宋体" pitchFamily="2" charset="-122"/>
            </a:endParaRPr>
          </a:p>
          <a:p>
            <a:pPr marL="285750" indent="-285750" algn="just">
              <a:spcAft>
                <a:spcPts val="0"/>
              </a:spcAft>
              <a:buFont typeface="Arial" pitchFamily="34" charset="0"/>
              <a:buChar char="•"/>
            </a:pPr>
            <a:r>
              <a:rPr lang="zh-CN" altLang="zh-CN" sz="1600" kern="100" dirty="0">
                <a:latin typeface="宋体" pitchFamily="2" charset="-122"/>
                <a:ea typeface="宋体" pitchFamily="2" charset="-122"/>
              </a:rPr>
              <a:t>整体性统计表单张形成时间≤</a:t>
            </a:r>
            <a:r>
              <a:rPr lang="en-US" altLang="zh-CN" sz="1600" kern="100" dirty="0">
                <a:latin typeface="宋体" pitchFamily="2" charset="-122"/>
                <a:ea typeface="宋体" pitchFamily="2" charset="-122"/>
              </a:rPr>
              <a:t>1min</a:t>
            </a:r>
            <a:endParaRPr lang="zh-CN" altLang="zh-CN" sz="1600" kern="100" dirty="0">
              <a:latin typeface="宋体" pitchFamily="2" charset="-122"/>
              <a:ea typeface="宋体" pitchFamily="2" charset="-122"/>
            </a:endParaRPr>
          </a:p>
          <a:p>
            <a:pPr algn="just">
              <a:spcAft>
                <a:spcPts val="0"/>
              </a:spcAft>
            </a:pPr>
            <a:r>
              <a:rPr lang="en-US" altLang="zh-CN" sz="1600" kern="100" dirty="0">
                <a:latin typeface="宋体" pitchFamily="2" charset="-122"/>
                <a:ea typeface="宋体" pitchFamily="2" charset="-122"/>
              </a:rPr>
              <a:t> </a:t>
            </a:r>
            <a:endParaRPr lang="zh-CN" altLang="zh-CN" sz="1600" kern="100" dirty="0">
              <a:latin typeface="宋体" pitchFamily="2" charset="-122"/>
              <a:ea typeface="宋体" pitchFamily="2" charset="-122"/>
            </a:endParaRPr>
          </a:p>
          <a:p>
            <a:pPr algn="just">
              <a:spcAft>
                <a:spcPts val="0"/>
              </a:spcAft>
            </a:pPr>
            <a:r>
              <a:rPr lang="zh-CN" altLang="zh-CN" sz="1600" u="sng" kern="100" cap="small" spc="25" dirty="0">
                <a:latin typeface="宋体" pitchFamily="2" charset="-122"/>
                <a:ea typeface="宋体" pitchFamily="2" charset="-122"/>
              </a:rPr>
              <a:t>服务访问</a:t>
            </a:r>
            <a:r>
              <a:rPr lang="zh-CN" altLang="zh-CN" sz="1600" kern="100" dirty="0">
                <a:latin typeface="宋体" pitchFamily="2" charset="-122"/>
                <a:ea typeface="宋体" pitchFamily="2" charset="-122"/>
              </a:rPr>
              <a:t>（要求相同）</a:t>
            </a:r>
          </a:p>
          <a:p>
            <a:pPr marL="285750" indent="-285750" algn="just">
              <a:spcAft>
                <a:spcPts val="0"/>
              </a:spcAft>
              <a:buFont typeface="Arial" pitchFamily="34" charset="0"/>
              <a:buChar char="•"/>
            </a:pPr>
            <a:r>
              <a:rPr lang="zh-CN" altLang="zh-CN" sz="1600" kern="100" dirty="0">
                <a:latin typeface="宋体" pitchFamily="2" charset="-122"/>
                <a:ea typeface="宋体" pitchFamily="2" charset="-122"/>
              </a:rPr>
              <a:t>查询类服务访问响应时间≤</a:t>
            </a:r>
            <a:r>
              <a:rPr lang="en-US" altLang="zh-CN" sz="1600" kern="100" dirty="0">
                <a:latin typeface="宋体" pitchFamily="2" charset="-122"/>
                <a:ea typeface="宋体" pitchFamily="2" charset="-122"/>
              </a:rPr>
              <a:t>5s</a:t>
            </a:r>
            <a:endParaRPr lang="zh-CN" altLang="zh-CN" sz="1600" kern="100" dirty="0">
              <a:latin typeface="宋体" pitchFamily="2" charset="-122"/>
              <a:ea typeface="宋体" pitchFamily="2" charset="-122"/>
            </a:endParaRPr>
          </a:p>
          <a:p>
            <a:pPr marL="285750" indent="-285750" algn="just">
              <a:spcAft>
                <a:spcPts val="0"/>
              </a:spcAft>
              <a:buFont typeface="Arial" pitchFamily="34" charset="0"/>
              <a:buChar char="•"/>
            </a:pPr>
            <a:r>
              <a:rPr lang="zh-CN" altLang="zh-CN" sz="1600" kern="100" dirty="0">
                <a:latin typeface="宋体" pitchFamily="2" charset="-122"/>
                <a:ea typeface="宋体" pitchFamily="2" charset="-122"/>
              </a:rPr>
              <a:t>复杂查询类</a:t>
            </a:r>
            <a:r>
              <a:rPr lang="en-US" altLang="zh-CN" sz="1600" kern="100" dirty="0">
                <a:latin typeface="宋体" pitchFamily="2" charset="-122"/>
                <a:ea typeface="宋体" pitchFamily="2" charset="-122"/>
              </a:rPr>
              <a:t>1</a:t>
            </a:r>
            <a:r>
              <a:rPr lang="zh-CN" altLang="zh-CN" sz="1600" kern="100" dirty="0">
                <a:latin typeface="宋体" pitchFamily="2" charset="-122"/>
                <a:ea typeface="宋体" pitchFamily="2" charset="-122"/>
              </a:rPr>
              <a:t>服务访问响应时间≤</a:t>
            </a:r>
            <a:r>
              <a:rPr lang="en-US" altLang="zh-CN" sz="1600" kern="100" dirty="0">
                <a:latin typeface="宋体" pitchFamily="2" charset="-122"/>
                <a:ea typeface="宋体" pitchFamily="2" charset="-122"/>
              </a:rPr>
              <a:t>10s</a:t>
            </a:r>
            <a:endParaRPr lang="zh-CN" altLang="zh-CN" sz="1600" kern="100" dirty="0">
              <a:latin typeface="宋体" pitchFamily="2" charset="-122"/>
              <a:ea typeface="宋体" pitchFamily="2" charset="-122"/>
            </a:endParaRPr>
          </a:p>
          <a:p>
            <a:pPr marL="285750" indent="-285750" algn="just">
              <a:spcAft>
                <a:spcPts val="0"/>
              </a:spcAft>
              <a:buFont typeface="Arial" pitchFamily="34" charset="0"/>
              <a:buChar char="•"/>
            </a:pPr>
            <a:r>
              <a:rPr lang="zh-CN" altLang="zh-CN" sz="1600" kern="100" dirty="0">
                <a:latin typeface="宋体" pitchFamily="2" charset="-122"/>
                <a:ea typeface="宋体" pitchFamily="2" charset="-122"/>
              </a:rPr>
              <a:t>复杂查询类</a:t>
            </a:r>
            <a:r>
              <a:rPr lang="en-US" altLang="zh-CN" sz="1600" kern="100" dirty="0">
                <a:latin typeface="宋体" pitchFamily="2" charset="-122"/>
                <a:ea typeface="宋体" pitchFamily="2" charset="-122"/>
              </a:rPr>
              <a:t>2</a:t>
            </a:r>
            <a:r>
              <a:rPr lang="zh-CN" altLang="zh-CN" sz="1600" kern="100" dirty="0">
                <a:latin typeface="宋体" pitchFamily="2" charset="-122"/>
                <a:ea typeface="宋体" pitchFamily="2" charset="-122"/>
              </a:rPr>
              <a:t>服务访问响应时间≤</a:t>
            </a:r>
            <a:r>
              <a:rPr lang="en-US" altLang="zh-CN" sz="1600" kern="100" dirty="0">
                <a:latin typeface="宋体" pitchFamily="2" charset="-122"/>
                <a:ea typeface="宋体" pitchFamily="2" charset="-122"/>
              </a:rPr>
              <a:t>10s</a:t>
            </a:r>
            <a:endParaRPr lang="zh-CN" altLang="zh-CN" sz="1600" kern="100" dirty="0">
              <a:latin typeface="宋体" pitchFamily="2" charset="-122"/>
              <a:ea typeface="宋体" pitchFamily="2" charset="-122"/>
              <a:cs typeface="Times New Roman"/>
            </a:endParaRPr>
          </a:p>
        </p:txBody>
      </p:sp>
      <p:sp>
        <p:nvSpPr>
          <p:cNvPr id="9" name="圆角矩形标注 8"/>
          <p:cNvSpPr/>
          <p:nvPr/>
        </p:nvSpPr>
        <p:spPr bwMode="auto">
          <a:xfrm>
            <a:off x="3205601" y="3356992"/>
            <a:ext cx="5760640" cy="2095109"/>
          </a:xfrm>
          <a:prstGeom prst="wedgeRoundRectCallout">
            <a:avLst>
              <a:gd name="adj1" fmla="val 1926"/>
              <a:gd name="adj2" fmla="val 63953"/>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u="sng" kern="100" cap="small" spc="25" dirty="0">
                <a:latin typeface="宋体" pitchFamily="2" charset="-122"/>
                <a:ea typeface="宋体" pitchFamily="2" charset="-122"/>
              </a:rPr>
              <a:t>数据清洗</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假定每年有</a:t>
            </a:r>
            <a:r>
              <a:rPr lang="en-US" altLang="zh-CN" sz="1600" kern="100" dirty="0">
                <a:latin typeface="宋体" pitchFamily="2" charset="-122"/>
                <a:ea typeface="宋体" pitchFamily="2" charset="-122"/>
              </a:rPr>
              <a:t>30%</a:t>
            </a:r>
            <a:r>
              <a:rPr lang="zh-CN" altLang="zh-CN" sz="1600" kern="100" dirty="0">
                <a:latin typeface="宋体" pitchFamily="2" charset="-122"/>
                <a:ea typeface="宋体" pitchFamily="2" charset="-122"/>
              </a:rPr>
              <a:t>的人口会产生新的数据（实体、关系、活动，尤其是活动），每人产生的活动数据为</a:t>
            </a:r>
            <a:r>
              <a:rPr lang="en-US" altLang="zh-CN" sz="1600" kern="100" dirty="0">
                <a:latin typeface="宋体" pitchFamily="2" charset="-122"/>
                <a:ea typeface="宋体" pitchFamily="2" charset="-122"/>
              </a:rPr>
              <a:t>10</a:t>
            </a:r>
            <a:r>
              <a:rPr lang="zh-CN" altLang="zh-CN" sz="1600" kern="100" dirty="0">
                <a:latin typeface="宋体" pitchFamily="2" charset="-122"/>
                <a:ea typeface="宋体" pitchFamily="2" charset="-122"/>
              </a:rPr>
              <a:t>条，这些数据平均分摊在各个采样周期中输入。假定全年</a:t>
            </a:r>
            <a:r>
              <a:rPr lang="en-US" altLang="zh-CN" sz="1600" kern="100" dirty="0">
                <a:latin typeface="宋体" pitchFamily="2" charset="-122"/>
                <a:ea typeface="宋体" pitchFamily="2" charset="-122"/>
              </a:rPr>
              <a:t>12</a:t>
            </a:r>
            <a:r>
              <a:rPr lang="zh-CN" altLang="zh-CN" sz="1600" kern="100" dirty="0">
                <a:latin typeface="宋体" pitchFamily="2" charset="-122"/>
                <a:ea typeface="宋体" pitchFamily="2" charset="-122"/>
              </a:rPr>
              <a:t>个采样周期，每次采样的增量数据需要在当晚</a:t>
            </a:r>
            <a:r>
              <a:rPr lang="en-US" altLang="zh-CN" sz="1600" kern="100" dirty="0">
                <a:latin typeface="宋体" pitchFamily="2" charset="-122"/>
                <a:ea typeface="宋体" pitchFamily="2" charset="-122"/>
              </a:rPr>
              <a:t>4</a:t>
            </a:r>
            <a:r>
              <a:rPr lang="zh-CN" altLang="zh-CN" sz="1600" kern="100" dirty="0">
                <a:latin typeface="宋体" pitchFamily="2" charset="-122"/>
                <a:ea typeface="宋体" pitchFamily="2" charset="-122"/>
              </a:rPr>
              <a:t>小时内清洗完毕。</a:t>
            </a:r>
          </a:p>
          <a:p>
            <a:pPr algn="just">
              <a:spcAft>
                <a:spcPts val="0"/>
              </a:spcAft>
            </a:pP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x30%x10/12/4/3600=226</a:t>
            </a:r>
            <a:r>
              <a:rPr lang="zh-CN" altLang="zh-CN" sz="1600" kern="100" dirty="0">
                <a:latin typeface="宋体" pitchFamily="2" charset="-122"/>
                <a:ea typeface="宋体" pitchFamily="2" charset="-122"/>
              </a:rPr>
              <a:t>条</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秒</a:t>
            </a:r>
          </a:p>
          <a:p>
            <a:pPr algn="just">
              <a:spcAft>
                <a:spcPts val="0"/>
              </a:spcAft>
            </a:pPr>
            <a:r>
              <a:rPr lang="zh-CN" altLang="zh-CN" sz="1600" kern="100" dirty="0">
                <a:latin typeface="宋体" pitchFamily="2" charset="-122"/>
                <a:ea typeface="宋体" pitchFamily="2" charset="-122"/>
              </a:rPr>
              <a:t>数据清洗吞吐量≥</a:t>
            </a:r>
            <a:r>
              <a:rPr lang="en-US" altLang="zh-CN" sz="1600" kern="100" dirty="0">
                <a:latin typeface="宋体" pitchFamily="2" charset="-122"/>
                <a:ea typeface="宋体" pitchFamily="2" charset="-122"/>
              </a:rPr>
              <a:t>250</a:t>
            </a:r>
            <a:r>
              <a:rPr lang="zh-CN" altLang="zh-CN" sz="1600" kern="100" dirty="0">
                <a:latin typeface="宋体" pitchFamily="2" charset="-122"/>
                <a:ea typeface="宋体" pitchFamily="2" charset="-122"/>
              </a:rPr>
              <a:t>条</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秒</a:t>
            </a:r>
            <a:endParaRPr lang="zh-CN" altLang="zh-CN" sz="1600" kern="100" dirty="0">
              <a:latin typeface="宋体" pitchFamily="2" charset="-122"/>
              <a:ea typeface="宋体" pitchFamily="2" charset="-122"/>
              <a:cs typeface="Times New Roman"/>
            </a:endParaRPr>
          </a:p>
        </p:txBody>
      </p:sp>
      <p:pic>
        <p:nvPicPr>
          <p:cNvPr id="10"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30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8" grpId="0" animBg="1"/>
      <p:bldP spid="8" grpId="1"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Other Current Information</a:t>
            </a:r>
            <a:endParaRPr lang="zh-CN" altLang="en-US" dirty="0"/>
          </a:p>
        </p:txBody>
      </p:sp>
      <p:sp>
        <p:nvSpPr>
          <p:cNvPr id="3" name="内容占位符 2"/>
          <p:cNvSpPr>
            <a:spLocks noGrp="1"/>
          </p:cNvSpPr>
          <p:nvPr>
            <p:ph idx="1"/>
          </p:nvPr>
        </p:nvSpPr>
        <p:spPr/>
        <p:txBody>
          <a:bodyPr/>
          <a:lstStyle/>
          <a:p>
            <a:r>
              <a:rPr lang="zh-CN" altLang="zh-CN" b="1" dirty="0"/>
              <a:t>两级建库</a:t>
            </a:r>
            <a:endParaRPr lang="zh-CN" altLang="zh-CN" dirty="0"/>
          </a:p>
          <a:p>
            <a:pPr lvl="1"/>
            <a:r>
              <a:rPr lang="en-US" altLang="zh-CN" dirty="0"/>
              <a:t>XX</a:t>
            </a:r>
            <a:r>
              <a:rPr lang="zh-CN" altLang="zh-CN" dirty="0"/>
              <a:t>市人口基础信息库在市级统一建库、统一应用的大前提下开展建设，有条件和需求的县区可以在统一规划和符合安全标准的基础上，建设本地实体的人口库，差别化地开展本地个性应用。也就是说，</a:t>
            </a:r>
            <a:r>
              <a:rPr lang="en-US" altLang="zh-CN" dirty="0"/>
              <a:t>XX</a:t>
            </a:r>
            <a:r>
              <a:rPr lang="zh-CN" altLang="zh-CN" dirty="0"/>
              <a:t>将来可能会出现市、区县两级人口库的局面，某些区县已经或正在建设人口库（比如园区）。</a:t>
            </a:r>
          </a:p>
          <a:p>
            <a:endParaRPr lang="zh-CN" altLang="zh-CN" dirty="0"/>
          </a:p>
          <a:p>
            <a:r>
              <a:rPr lang="zh-CN" altLang="zh-CN" b="1" dirty="0"/>
              <a:t>实事工程</a:t>
            </a:r>
            <a:endParaRPr lang="zh-CN" altLang="zh-CN" dirty="0"/>
          </a:p>
          <a:p>
            <a:pPr lvl="1"/>
            <a:r>
              <a:rPr lang="zh-CN" altLang="zh-CN" dirty="0"/>
              <a:t>人口基础信息库项目已被列为</a:t>
            </a:r>
            <a:r>
              <a:rPr lang="en-US" altLang="zh-CN" dirty="0"/>
              <a:t>2013</a:t>
            </a:r>
            <a:r>
              <a:rPr lang="zh-CN" altLang="zh-CN" dirty="0"/>
              <a:t>年度市实事项目和“智慧</a:t>
            </a:r>
            <a:r>
              <a:rPr lang="en-US" altLang="zh-CN" dirty="0"/>
              <a:t>XX</a:t>
            </a:r>
            <a:r>
              <a:rPr lang="zh-CN" altLang="zh-CN" dirty="0"/>
              <a:t>”项目，纳入市财政</a:t>
            </a:r>
            <a:r>
              <a:rPr lang="en-US" altLang="zh-CN" dirty="0"/>
              <a:t>2013</a:t>
            </a:r>
            <a:r>
              <a:rPr lang="zh-CN" altLang="zh-CN" dirty="0"/>
              <a:t>年预算，由发改委和经信委负责监督和协调推进。这意味着本项目必须在</a:t>
            </a:r>
            <a:r>
              <a:rPr lang="en-US" altLang="zh-CN" dirty="0"/>
              <a:t>2013</a:t>
            </a:r>
            <a:r>
              <a:rPr lang="zh-CN" altLang="zh-CN" dirty="0"/>
              <a:t>、</a:t>
            </a:r>
            <a:r>
              <a:rPr lang="en-US" altLang="zh-CN" dirty="0"/>
              <a:t>2014</a:t>
            </a:r>
            <a:r>
              <a:rPr lang="zh-CN" altLang="zh-CN" dirty="0"/>
              <a:t>年底分别交付一、二期的建设成果。</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BUS 411</a:t>
            </a:r>
          </a:p>
          <a:p>
            <a:pPr>
              <a:lnSpc>
                <a:spcPct val="85000"/>
              </a:lnSpc>
              <a:spcBef>
                <a:spcPct val="0"/>
              </a:spcBef>
            </a:pPr>
            <a:r>
              <a:rPr lang="en-US" altLang="zh-CN" sz="1200" dirty="0"/>
              <a:t>Business Direction</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2528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Performance</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909547868"/>
              </p:ext>
            </p:extLst>
          </p:nvPr>
        </p:nvGraphicFramePr>
        <p:xfrm>
          <a:off x="280221" y="1239973"/>
          <a:ext cx="8712967" cy="5486400"/>
        </p:xfrm>
        <a:graphic>
          <a:graphicData uri="http://schemas.openxmlformats.org/drawingml/2006/table">
            <a:tbl>
              <a:tblPr firstRow="1" firstCol="1" bandRow="1">
                <a:tableStyleId>{5940675A-B579-460E-94D1-54222C63F5DA}</a:tableStyleId>
              </a:tblPr>
              <a:tblGrid>
                <a:gridCol w="1269832">
                  <a:extLst>
                    <a:ext uri="{9D8B030D-6E8A-4147-A177-3AD203B41FA5}">
                      <a16:colId xmlns:a16="http://schemas.microsoft.com/office/drawing/2014/main" val="20000"/>
                    </a:ext>
                  </a:extLst>
                </a:gridCol>
                <a:gridCol w="7443135">
                  <a:extLst>
                    <a:ext uri="{9D8B030D-6E8A-4147-A177-3AD203B41FA5}">
                      <a16:colId xmlns:a16="http://schemas.microsoft.com/office/drawing/2014/main" val="20001"/>
                    </a:ext>
                  </a:extLst>
                </a:gridCol>
              </a:tblGrid>
              <a:tr h="109266">
                <a:tc>
                  <a:txBody>
                    <a:bodyPr/>
                    <a:lstStyle/>
                    <a:p>
                      <a:pPr algn="ctr">
                        <a:spcAft>
                          <a:spcPts val="0"/>
                        </a:spcAft>
                      </a:pPr>
                      <a:r>
                        <a:rPr lang="zh-CN" sz="1000" b="1" kern="100" dirty="0">
                          <a:effectLst/>
                          <a:latin typeface="宋体" pitchFamily="2" charset="-122"/>
                          <a:ea typeface="宋体" pitchFamily="2" charset="-122"/>
                        </a:rPr>
                        <a:t>性能指标</a:t>
                      </a:r>
                      <a:endParaRPr lang="zh-CN" sz="1000" b="1" kern="100" dirty="0">
                        <a:effectLst/>
                        <a:latin typeface="宋体" pitchFamily="2" charset="-122"/>
                        <a:ea typeface="宋体" pitchFamily="2" charset="-122"/>
                        <a:cs typeface="Times New Roman"/>
                      </a:endParaRPr>
                    </a:p>
                  </a:txBody>
                  <a:tcPr marL="46828" marR="46828" marT="0" marB="0">
                    <a:solidFill>
                      <a:srgbClr val="EAEAEA"/>
                    </a:solidFill>
                  </a:tcPr>
                </a:tc>
                <a:tc>
                  <a:txBody>
                    <a:bodyPr/>
                    <a:lstStyle/>
                    <a:p>
                      <a:pPr algn="ctr">
                        <a:spcAft>
                          <a:spcPts val="0"/>
                        </a:spcAft>
                      </a:pPr>
                      <a:r>
                        <a:rPr lang="zh-CN" sz="1000" b="1" kern="100" dirty="0">
                          <a:effectLst/>
                          <a:latin typeface="宋体" pitchFamily="2" charset="-122"/>
                          <a:ea typeface="宋体" pitchFamily="2" charset="-122"/>
                        </a:rPr>
                        <a:t>估算值</a:t>
                      </a:r>
                      <a:endParaRPr lang="zh-CN" sz="1000" b="1" kern="100" dirty="0">
                        <a:effectLst/>
                        <a:latin typeface="宋体" pitchFamily="2" charset="-122"/>
                        <a:ea typeface="宋体" pitchFamily="2" charset="-122"/>
                        <a:cs typeface="Times New Roman"/>
                      </a:endParaRPr>
                    </a:p>
                  </a:txBody>
                  <a:tcPr marL="46828" marR="46828" marT="0" marB="0">
                    <a:solidFill>
                      <a:srgbClr val="EAEAEA"/>
                    </a:solidFill>
                  </a:tcPr>
                </a:tc>
                <a:extLst>
                  <a:ext uri="{0D108BD9-81ED-4DB2-BD59-A6C34878D82A}">
                    <a16:rowId xmlns:a16="http://schemas.microsoft.com/office/drawing/2014/main" val="10000"/>
                  </a:ext>
                </a:extLst>
              </a:tr>
              <a:tr h="546332">
                <a:tc>
                  <a:txBody>
                    <a:bodyPr/>
                    <a:lstStyle/>
                    <a:p>
                      <a:pPr algn="just">
                        <a:spcAft>
                          <a:spcPts val="0"/>
                        </a:spcAft>
                      </a:pPr>
                      <a:r>
                        <a:rPr lang="zh-CN" sz="1000" kern="100">
                          <a:effectLst/>
                          <a:latin typeface="宋体" pitchFamily="2" charset="-122"/>
                          <a:ea typeface="宋体" pitchFamily="2" charset="-122"/>
                        </a:rPr>
                        <a:t>交易总量</a:t>
                      </a:r>
                      <a:endParaRPr lang="zh-CN" sz="10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000" u="sng" kern="100" cap="small" spc="25" dirty="0">
                          <a:effectLst/>
                          <a:latin typeface="宋体" pitchFamily="2" charset="-122"/>
                          <a:ea typeface="宋体" pitchFamily="2" charset="-122"/>
                        </a:rPr>
                        <a:t>政务外网（公务员）</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按业务经办查询量占总人口数量</a:t>
                      </a:r>
                      <a:r>
                        <a:rPr lang="en-US" sz="1000" kern="100" dirty="0">
                          <a:effectLst/>
                          <a:latin typeface="宋体" pitchFamily="2" charset="-122"/>
                          <a:ea typeface="宋体" pitchFamily="2" charset="-122"/>
                        </a:rPr>
                        <a:t>30%</a:t>
                      </a:r>
                      <a:r>
                        <a:rPr lang="zh-CN" sz="1000" kern="100" dirty="0">
                          <a:effectLst/>
                          <a:latin typeface="宋体" pitchFamily="2" charset="-122"/>
                          <a:ea typeface="宋体" pitchFamily="2" charset="-122"/>
                        </a:rPr>
                        <a:t>估算，</a:t>
                      </a:r>
                      <a:r>
                        <a:rPr lang="en-US" sz="1000" kern="100" dirty="0">
                          <a:effectLst/>
                          <a:latin typeface="宋体" pitchFamily="2" charset="-122"/>
                          <a:ea typeface="宋体" pitchFamily="2" charset="-122"/>
                        </a:rPr>
                        <a:t>1300x30%=390</a:t>
                      </a:r>
                      <a:r>
                        <a:rPr lang="zh-CN" sz="1000" kern="100" dirty="0">
                          <a:effectLst/>
                          <a:latin typeface="宋体" pitchFamily="2" charset="-122"/>
                          <a:ea typeface="宋体" pitchFamily="2" charset="-122"/>
                        </a:rPr>
                        <a:t>万笔</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年</a:t>
                      </a:r>
                    </a:p>
                    <a:p>
                      <a:pPr algn="just">
                        <a:spcAft>
                          <a:spcPts val="0"/>
                        </a:spcAft>
                      </a:pPr>
                      <a:r>
                        <a:rPr lang="en-US" sz="1000" kern="100" dirty="0">
                          <a:effectLst/>
                          <a:latin typeface="宋体" pitchFamily="2" charset="-122"/>
                          <a:ea typeface="宋体" pitchFamily="2" charset="-122"/>
                        </a:rPr>
                        <a:t> </a:t>
                      </a:r>
                      <a:endParaRPr lang="zh-CN" sz="1000" kern="100" dirty="0">
                        <a:effectLst/>
                        <a:latin typeface="宋体" pitchFamily="2" charset="-122"/>
                        <a:ea typeface="宋体" pitchFamily="2" charset="-122"/>
                      </a:endParaRPr>
                    </a:p>
                    <a:p>
                      <a:pPr algn="just">
                        <a:spcAft>
                          <a:spcPts val="0"/>
                        </a:spcAft>
                      </a:pPr>
                      <a:r>
                        <a:rPr lang="zh-CN" sz="1000" u="sng" kern="100" cap="small" spc="25" dirty="0">
                          <a:effectLst/>
                          <a:latin typeface="宋体" pitchFamily="2" charset="-122"/>
                          <a:ea typeface="宋体" pitchFamily="2" charset="-122"/>
                        </a:rPr>
                        <a:t>互联网（市民）</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按人均每年有一次访问需求，共</a:t>
                      </a:r>
                      <a:r>
                        <a:rPr lang="en-US" sz="1000" kern="100" dirty="0">
                          <a:effectLst/>
                          <a:latin typeface="宋体" pitchFamily="2" charset="-122"/>
                          <a:ea typeface="宋体" pitchFamily="2" charset="-122"/>
                        </a:rPr>
                        <a:t>1300</a:t>
                      </a:r>
                      <a:r>
                        <a:rPr lang="zh-CN" sz="1000" kern="100" dirty="0">
                          <a:effectLst/>
                          <a:latin typeface="宋体" pitchFamily="2" charset="-122"/>
                          <a:ea typeface="宋体" pitchFamily="2" charset="-122"/>
                        </a:rPr>
                        <a:t>万笔</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年。</a:t>
                      </a:r>
                      <a:endParaRPr lang="zh-CN" sz="1000" kern="100" dirty="0">
                        <a:effectLst/>
                        <a:latin typeface="宋体" pitchFamily="2" charset="-122"/>
                        <a:ea typeface="宋体" pitchFamily="2" charset="-122"/>
                        <a:cs typeface="Times New Roman"/>
                      </a:endParaRPr>
                    </a:p>
                  </a:txBody>
                  <a:tcPr marL="46828" marR="46828" marT="0" marB="0"/>
                </a:tc>
                <a:extLst>
                  <a:ext uri="{0D108BD9-81ED-4DB2-BD59-A6C34878D82A}">
                    <a16:rowId xmlns:a16="http://schemas.microsoft.com/office/drawing/2014/main" val="10001"/>
                  </a:ext>
                </a:extLst>
              </a:tr>
              <a:tr h="983398">
                <a:tc>
                  <a:txBody>
                    <a:bodyPr/>
                    <a:lstStyle/>
                    <a:p>
                      <a:pPr algn="just">
                        <a:spcAft>
                          <a:spcPts val="0"/>
                        </a:spcAft>
                      </a:pPr>
                      <a:r>
                        <a:rPr lang="zh-CN" sz="1000" kern="100">
                          <a:effectLst/>
                          <a:latin typeface="宋体" pitchFamily="2" charset="-122"/>
                          <a:ea typeface="宋体" pitchFamily="2" charset="-122"/>
                        </a:rPr>
                        <a:t>交易率</a:t>
                      </a:r>
                      <a:endParaRPr lang="zh-CN" sz="10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000" u="sng" kern="100" cap="small" spc="25" dirty="0">
                          <a:effectLst/>
                          <a:latin typeface="宋体" pitchFamily="2" charset="-122"/>
                          <a:ea typeface="宋体" pitchFamily="2" charset="-122"/>
                        </a:rPr>
                        <a:t>政务外网（公务员）</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公务交易比较平稳，按上限计算，不再放大。</a:t>
                      </a:r>
                    </a:p>
                    <a:p>
                      <a:pPr algn="just">
                        <a:spcAft>
                          <a:spcPts val="0"/>
                        </a:spcAft>
                      </a:pPr>
                      <a:r>
                        <a:rPr lang="zh-CN" sz="1000" kern="100" dirty="0">
                          <a:effectLst/>
                          <a:latin typeface="宋体" pitchFamily="2" charset="-122"/>
                          <a:ea typeface="宋体" pitchFamily="2" charset="-122"/>
                        </a:rPr>
                        <a:t>交易总量</a:t>
                      </a:r>
                      <a:r>
                        <a:rPr lang="en-US" sz="1000" kern="100" dirty="0">
                          <a:effectLst/>
                          <a:latin typeface="宋体" pitchFamily="2" charset="-122"/>
                          <a:ea typeface="宋体" pitchFamily="2" charset="-122"/>
                        </a:rPr>
                        <a:t>390</a:t>
                      </a:r>
                      <a:r>
                        <a:rPr lang="zh-CN" sz="1000" kern="100" dirty="0">
                          <a:effectLst/>
                          <a:latin typeface="宋体" pitchFamily="2" charset="-122"/>
                          <a:ea typeface="宋体" pitchFamily="2" charset="-122"/>
                        </a:rPr>
                        <a:t>万笔</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年，业务高峰期按</a:t>
                      </a:r>
                      <a:r>
                        <a:rPr lang="en-US" sz="1000" kern="100" dirty="0">
                          <a:effectLst/>
                          <a:latin typeface="宋体" pitchFamily="2" charset="-122"/>
                          <a:ea typeface="宋体" pitchFamily="2" charset="-122"/>
                        </a:rPr>
                        <a:t>100</a:t>
                      </a:r>
                      <a:r>
                        <a:rPr lang="zh-CN" sz="1000" kern="100" dirty="0">
                          <a:effectLst/>
                          <a:latin typeface="宋体" pitchFamily="2" charset="-122"/>
                          <a:ea typeface="宋体" pitchFamily="2" charset="-122"/>
                        </a:rPr>
                        <a:t>天计算，每天集中在</a:t>
                      </a:r>
                      <a:r>
                        <a:rPr lang="en-US" sz="1000" kern="100" dirty="0">
                          <a:effectLst/>
                          <a:latin typeface="宋体" pitchFamily="2" charset="-122"/>
                          <a:ea typeface="宋体" pitchFamily="2" charset="-122"/>
                        </a:rPr>
                        <a:t>2</a:t>
                      </a:r>
                      <a:r>
                        <a:rPr lang="zh-CN" sz="1000" kern="100" dirty="0">
                          <a:effectLst/>
                          <a:latin typeface="宋体" pitchFamily="2" charset="-122"/>
                          <a:ea typeface="宋体" pitchFamily="2" charset="-122"/>
                        </a:rPr>
                        <a:t>小时，</a:t>
                      </a:r>
                      <a:r>
                        <a:rPr lang="en-US" sz="1000" kern="100" dirty="0">
                          <a:effectLst/>
                          <a:latin typeface="宋体" pitchFamily="2" charset="-122"/>
                          <a:ea typeface="宋体" pitchFamily="2" charset="-122"/>
                        </a:rPr>
                        <a:t>390</a:t>
                      </a:r>
                      <a:r>
                        <a:rPr lang="zh-CN" sz="1000" kern="100" dirty="0">
                          <a:effectLst/>
                          <a:latin typeface="宋体" pitchFamily="2" charset="-122"/>
                          <a:ea typeface="宋体" pitchFamily="2" charset="-122"/>
                        </a:rPr>
                        <a:t>万</a:t>
                      </a:r>
                      <a:r>
                        <a:rPr lang="en-US" sz="1000" kern="100" dirty="0">
                          <a:effectLst/>
                          <a:latin typeface="宋体" pitchFamily="2" charset="-122"/>
                          <a:ea typeface="宋体" pitchFamily="2" charset="-122"/>
                        </a:rPr>
                        <a:t>/100/2/3600=5.42</a:t>
                      </a:r>
                      <a:r>
                        <a:rPr lang="zh-CN" sz="1000" kern="100" dirty="0">
                          <a:effectLst/>
                          <a:latin typeface="宋体" pitchFamily="2" charset="-122"/>
                          <a:ea typeface="宋体" pitchFamily="2" charset="-122"/>
                        </a:rPr>
                        <a:t>笔</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秒。</a:t>
                      </a:r>
                    </a:p>
                    <a:p>
                      <a:pPr algn="just">
                        <a:spcAft>
                          <a:spcPts val="0"/>
                        </a:spcAft>
                      </a:pPr>
                      <a:r>
                        <a:rPr lang="en-US" sz="1000" kern="100" dirty="0">
                          <a:effectLst/>
                          <a:latin typeface="宋体" pitchFamily="2" charset="-122"/>
                          <a:ea typeface="宋体" pitchFamily="2" charset="-122"/>
                        </a:rPr>
                        <a:t> </a:t>
                      </a:r>
                      <a:endParaRPr lang="zh-CN" sz="1000" kern="100" dirty="0">
                        <a:effectLst/>
                        <a:latin typeface="宋体" pitchFamily="2" charset="-122"/>
                        <a:ea typeface="宋体" pitchFamily="2" charset="-122"/>
                      </a:endParaRPr>
                    </a:p>
                    <a:p>
                      <a:pPr algn="just">
                        <a:spcAft>
                          <a:spcPts val="0"/>
                        </a:spcAft>
                      </a:pPr>
                      <a:r>
                        <a:rPr lang="zh-CN" sz="1000" u="sng" kern="100" cap="small" spc="25" dirty="0">
                          <a:effectLst/>
                          <a:latin typeface="宋体" pitchFamily="2" charset="-122"/>
                          <a:ea typeface="宋体" pitchFamily="2" charset="-122"/>
                        </a:rPr>
                        <a:t>互联网（市民）</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按人均每年有一次访问需求，按</a:t>
                      </a:r>
                      <a:r>
                        <a:rPr lang="en-US" sz="1000" kern="100" dirty="0">
                          <a:effectLst/>
                          <a:latin typeface="宋体" pitchFamily="2" charset="-122"/>
                          <a:ea typeface="宋体" pitchFamily="2" charset="-122"/>
                        </a:rPr>
                        <a:t>7x24</a:t>
                      </a:r>
                      <a:r>
                        <a:rPr lang="zh-CN" sz="1000" kern="100" dirty="0">
                          <a:effectLst/>
                          <a:latin typeface="宋体" pitchFamily="2" charset="-122"/>
                          <a:ea typeface="宋体" pitchFamily="2" charset="-122"/>
                        </a:rPr>
                        <a:t>和</a:t>
                      </a:r>
                      <a:r>
                        <a:rPr lang="en-US" sz="1000" kern="100" dirty="0">
                          <a:effectLst/>
                          <a:latin typeface="宋体" pitchFamily="2" charset="-122"/>
                          <a:ea typeface="宋体" pitchFamily="2" charset="-122"/>
                        </a:rPr>
                        <a:t>5x8</a:t>
                      </a:r>
                      <a:r>
                        <a:rPr lang="zh-CN" sz="1000" kern="100" dirty="0">
                          <a:effectLst/>
                          <a:latin typeface="宋体" pitchFamily="2" charset="-122"/>
                          <a:ea typeface="宋体" pitchFamily="2" charset="-122"/>
                        </a:rPr>
                        <a:t>两种上网方式估算：</a:t>
                      </a:r>
                      <a:r>
                        <a:rPr lang="en-US" sz="1000" kern="100" dirty="0">
                          <a:effectLst/>
                          <a:latin typeface="宋体" pitchFamily="2" charset="-122"/>
                          <a:ea typeface="宋体" pitchFamily="2" charset="-122"/>
                        </a:rPr>
                        <a:t>1300</a:t>
                      </a:r>
                      <a:r>
                        <a:rPr lang="zh-CN" sz="1000" kern="100" dirty="0">
                          <a:effectLst/>
                          <a:latin typeface="宋体" pitchFamily="2" charset="-122"/>
                          <a:ea typeface="宋体" pitchFamily="2" charset="-122"/>
                        </a:rPr>
                        <a:t>万</a:t>
                      </a:r>
                      <a:r>
                        <a:rPr lang="en-US" sz="1000" kern="100" dirty="0">
                          <a:effectLst/>
                          <a:latin typeface="宋体" pitchFamily="2" charset="-122"/>
                          <a:ea typeface="宋体" pitchFamily="2" charset="-122"/>
                        </a:rPr>
                        <a:t>/365/24/3600=0.41</a:t>
                      </a:r>
                      <a:r>
                        <a:rPr lang="zh-CN" sz="1000" kern="100" dirty="0">
                          <a:effectLst/>
                          <a:latin typeface="宋体" pitchFamily="2" charset="-122"/>
                          <a:ea typeface="宋体" pitchFamily="2" charset="-122"/>
                        </a:rPr>
                        <a:t>笔</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秒，</a:t>
                      </a:r>
                      <a:r>
                        <a:rPr lang="en-US" sz="1000" kern="100" dirty="0">
                          <a:effectLst/>
                          <a:latin typeface="宋体" pitchFamily="2" charset="-122"/>
                          <a:ea typeface="宋体" pitchFamily="2" charset="-122"/>
                        </a:rPr>
                        <a:t>1300</a:t>
                      </a:r>
                      <a:r>
                        <a:rPr lang="zh-CN" sz="1000" kern="100" dirty="0">
                          <a:effectLst/>
                          <a:latin typeface="宋体" pitchFamily="2" charset="-122"/>
                          <a:ea typeface="宋体" pitchFamily="2" charset="-122"/>
                        </a:rPr>
                        <a:t>万</a:t>
                      </a:r>
                      <a:r>
                        <a:rPr lang="en-US" sz="1000" kern="100" dirty="0">
                          <a:effectLst/>
                          <a:latin typeface="宋体" pitchFamily="2" charset="-122"/>
                          <a:ea typeface="宋体" pitchFamily="2" charset="-122"/>
                        </a:rPr>
                        <a:t>/200/8/3600=2.26</a:t>
                      </a:r>
                      <a:r>
                        <a:rPr lang="zh-CN" sz="1000" kern="100" dirty="0">
                          <a:effectLst/>
                          <a:latin typeface="宋体" pitchFamily="2" charset="-122"/>
                          <a:ea typeface="宋体" pitchFamily="2" charset="-122"/>
                        </a:rPr>
                        <a:t>笔</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秒，取中间值</a:t>
                      </a:r>
                      <a:r>
                        <a:rPr lang="en-US" sz="1000" kern="100" dirty="0">
                          <a:effectLst/>
                          <a:latin typeface="宋体" pitchFamily="2" charset="-122"/>
                          <a:ea typeface="宋体" pitchFamily="2" charset="-122"/>
                        </a:rPr>
                        <a:t>1.3</a:t>
                      </a:r>
                      <a:r>
                        <a:rPr lang="zh-CN" sz="1000" kern="100" dirty="0">
                          <a:effectLst/>
                          <a:latin typeface="宋体" pitchFamily="2" charset="-122"/>
                          <a:ea typeface="宋体" pitchFamily="2" charset="-122"/>
                        </a:rPr>
                        <a:t>笔</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秒。峰值放大（按</a:t>
                      </a:r>
                      <a:r>
                        <a:rPr lang="en-US" sz="1000" kern="100" dirty="0">
                          <a:effectLst/>
                          <a:latin typeface="宋体" pitchFamily="2" charset="-122"/>
                          <a:ea typeface="宋体" pitchFamily="2" charset="-122"/>
                        </a:rPr>
                        <a:t>10</a:t>
                      </a:r>
                      <a:r>
                        <a:rPr lang="zh-CN" sz="1000" kern="100" dirty="0">
                          <a:effectLst/>
                          <a:latin typeface="宋体" pitchFamily="2" charset="-122"/>
                          <a:ea typeface="宋体" pitchFamily="2" charset="-122"/>
                        </a:rPr>
                        <a:t>倍）为</a:t>
                      </a:r>
                      <a:r>
                        <a:rPr lang="en-US" sz="1000" kern="100" dirty="0">
                          <a:effectLst/>
                          <a:latin typeface="宋体" pitchFamily="2" charset="-122"/>
                          <a:ea typeface="宋体" pitchFamily="2" charset="-122"/>
                        </a:rPr>
                        <a:t>13</a:t>
                      </a:r>
                      <a:r>
                        <a:rPr lang="zh-CN" sz="1000" kern="100" dirty="0">
                          <a:effectLst/>
                          <a:latin typeface="宋体" pitchFamily="2" charset="-122"/>
                          <a:ea typeface="宋体" pitchFamily="2" charset="-122"/>
                        </a:rPr>
                        <a:t>笔</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秒。</a:t>
                      </a:r>
                      <a:endParaRPr lang="zh-CN" sz="1000" kern="100" dirty="0">
                        <a:effectLst/>
                        <a:latin typeface="宋体" pitchFamily="2" charset="-122"/>
                        <a:ea typeface="宋体" pitchFamily="2" charset="-122"/>
                        <a:cs typeface="Times New Roman"/>
                      </a:endParaRPr>
                    </a:p>
                  </a:txBody>
                  <a:tcPr marL="46828" marR="46828" marT="0" marB="0"/>
                </a:tc>
                <a:extLst>
                  <a:ext uri="{0D108BD9-81ED-4DB2-BD59-A6C34878D82A}">
                    <a16:rowId xmlns:a16="http://schemas.microsoft.com/office/drawing/2014/main" val="10002"/>
                  </a:ext>
                </a:extLst>
              </a:tr>
              <a:tr h="546332">
                <a:tc>
                  <a:txBody>
                    <a:bodyPr/>
                    <a:lstStyle/>
                    <a:p>
                      <a:pPr algn="just">
                        <a:spcAft>
                          <a:spcPts val="0"/>
                        </a:spcAft>
                      </a:pPr>
                      <a:r>
                        <a:rPr lang="zh-CN" sz="1000" kern="100">
                          <a:effectLst/>
                          <a:latin typeface="宋体" pitchFamily="2" charset="-122"/>
                          <a:ea typeface="宋体" pitchFamily="2" charset="-122"/>
                        </a:rPr>
                        <a:t>交易大小</a:t>
                      </a:r>
                      <a:endParaRPr lang="zh-CN" sz="10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000" u="sng" kern="100" cap="small" spc="25" dirty="0">
                          <a:effectLst/>
                          <a:latin typeface="宋体" pitchFamily="2" charset="-122"/>
                          <a:ea typeface="宋体" pitchFamily="2" charset="-122"/>
                        </a:rPr>
                        <a:t>政务外网（公务员）</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平均每笔返回</a:t>
                      </a:r>
                      <a:r>
                        <a:rPr lang="en-US" sz="1000" kern="100" dirty="0">
                          <a:effectLst/>
                          <a:latin typeface="宋体" pitchFamily="2" charset="-122"/>
                          <a:ea typeface="宋体" pitchFamily="2" charset="-122"/>
                        </a:rPr>
                        <a:t>2</a:t>
                      </a:r>
                      <a:r>
                        <a:rPr lang="zh-CN" sz="1000" kern="100" dirty="0">
                          <a:effectLst/>
                          <a:latin typeface="宋体" pitchFamily="2" charset="-122"/>
                          <a:ea typeface="宋体" pitchFamily="2" charset="-122"/>
                        </a:rPr>
                        <a:t>页，每页容量</a:t>
                      </a:r>
                      <a:r>
                        <a:rPr lang="en-US" sz="1000" kern="100" dirty="0">
                          <a:effectLst/>
                          <a:latin typeface="宋体" pitchFamily="2" charset="-122"/>
                          <a:ea typeface="宋体" pitchFamily="2" charset="-122"/>
                        </a:rPr>
                        <a:t>50K</a:t>
                      </a:r>
                      <a:endParaRPr lang="zh-CN" sz="1000" kern="100" dirty="0">
                        <a:effectLst/>
                        <a:latin typeface="宋体" pitchFamily="2" charset="-122"/>
                        <a:ea typeface="宋体" pitchFamily="2" charset="-122"/>
                      </a:endParaRPr>
                    </a:p>
                    <a:p>
                      <a:pPr algn="just">
                        <a:spcAft>
                          <a:spcPts val="0"/>
                        </a:spcAft>
                      </a:pPr>
                      <a:r>
                        <a:rPr lang="en-US" sz="1000" kern="100" dirty="0">
                          <a:effectLst/>
                          <a:latin typeface="宋体" pitchFamily="2" charset="-122"/>
                          <a:ea typeface="宋体" pitchFamily="2" charset="-122"/>
                        </a:rPr>
                        <a:t> </a:t>
                      </a:r>
                      <a:endParaRPr lang="zh-CN" sz="1000" kern="100" dirty="0">
                        <a:effectLst/>
                        <a:latin typeface="宋体" pitchFamily="2" charset="-122"/>
                        <a:ea typeface="宋体" pitchFamily="2" charset="-122"/>
                      </a:endParaRPr>
                    </a:p>
                    <a:p>
                      <a:pPr algn="just">
                        <a:spcAft>
                          <a:spcPts val="0"/>
                        </a:spcAft>
                      </a:pPr>
                      <a:r>
                        <a:rPr lang="zh-CN" sz="1000" u="sng" kern="100" cap="small" spc="25" dirty="0">
                          <a:effectLst/>
                          <a:latin typeface="宋体" pitchFamily="2" charset="-122"/>
                          <a:ea typeface="宋体" pitchFamily="2" charset="-122"/>
                        </a:rPr>
                        <a:t>互联网（市民）</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每笔返回</a:t>
                      </a:r>
                      <a:r>
                        <a:rPr lang="en-US" sz="1000" kern="100" dirty="0">
                          <a:effectLst/>
                          <a:latin typeface="宋体" pitchFamily="2" charset="-122"/>
                          <a:ea typeface="宋体" pitchFamily="2" charset="-122"/>
                        </a:rPr>
                        <a:t>200</a:t>
                      </a:r>
                      <a:r>
                        <a:rPr lang="zh-CN" sz="1000" kern="100" dirty="0">
                          <a:effectLst/>
                          <a:latin typeface="宋体" pitchFamily="2" charset="-122"/>
                          <a:ea typeface="宋体" pitchFamily="2" charset="-122"/>
                        </a:rPr>
                        <a:t>字节</a:t>
                      </a:r>
                      <a:endParaRPr lang="zh-CN" sz="1000" kern="100" dirty="0">
                        <a:effectLst/>
                        <a:latin typeface="宋体" pitchFamily="2" charset="-122"/>
                        <a:ea typeface="宋体" pitchFamily="2" charset="-122"/>
                        <a:cs typeface="Times New Roman"/>
                      </a:endParaRPr>
                    </a:p>
                  </a:txBody>
                  <a:tcPr marL="46828" marR="46828" marT="0" marB="0"/>
                </a:tc>
                <a:extLst>
                  <a:ext uri="{0D108BD9-81ED-4DB2-BD59-A6C34878D82A}">
                    <a16:rowId xmlns:a16="http://schemas.microsoft.com/office/drawing/2014/main" val="10003"/>
                  </a:ext>
                </a:extLst>
              </a:tr>
              <a:tr h="1311198">
                <a:tc>
                  <a:txBody>
                    <a:bodyPr/>
                    <a:lstStyle/>
                    <a:p>
                      <a:pPr algn="just">
                        <a:spcAft>
                          <a:spcPts val="0"/>
                        </a:spcAft>
                      </a:pPr>
                      <a:r>
                        <a:rPr lang="zh-CN" sz="1000" kern="100">
                          <a:effectLst/>
                          <a:latin typeface="宋体" pitchFamily="2" charset="-122"/>
                          <a:ea typeface="宋体" pitchFamily="2" charset="-122"/>
                        </a:rPr>
                        <a:t>响应时间</a:t>
                      </a:r>
                      <a:endParaRPr lang="zh-CN" sz="10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000" u="sng" kern="100" cap="small" spc="25" dirty="0">
                          <a:effectLst/>
                          <a:latin typeface="宋体" pitchFamily="2" charset="-122"/>
                          <a:ea typeface="宋体" pitchFamily="2" charset="-122"/>
                        </a:rPr>
                        <a:t>网页访问</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简单查询类（含身份证号、单笔，约含</a:t>
                      </a:r>
                      <a:r>
                        <a:rPr lang="en-US" sz="1000" kern="100" dirty="0">
                          <a:effectLst/>
                          <a:latin typeface="宋体" pitchFamily="2" charset="-122"/>
                          <a:ea typeface="宋体" pitchFamily="2" charset="-122"/>
                        </a:rPr>
                        <a:t>80%</a:t>
                      </a:r>
                      <a:r>
                        <a:rPr lang="zh-CN" sz="1000" kern="100" dirty="0">
                          <a:effectLst/>
                          <a:latin typeface="宋体" pitchFamily="2" charset="-122"/>
                          <a:ea typeface="宋体" pitchFamily="2" charset="-122"/>
                        </a:rPr>
                        <a:t>交易量）网页访问响应时间≤</a:t>
                      </a:r>
                      <a:r>
                        <a:rPr lang="en-US" sz="1000" kern="100" dirty="0">
                          <a:effectLst/>
                          <a:latin typeface="宋体" pitchFamily="2" charset="-122"/>
                          <a:ea typeface="宋体" pitchFamily="2" charset="-122"/>
                        </a:rPr>
                        <a:t>5s</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复杂查询类</a:t>
                      </a:r>
                      <a:r>
                        <a:rPr lang="en-US" sz="1000" kern="100" dirty="0">
                          <a:effectLst/>
                          <a:latin typeface="宋体" pitchFamily="2" charset="-122"/>
                          <a:ea typeface="宋体" pitchFamily="2" charset="-122"/>
                        </a:rPr>
                        <a:t>1</a:t>
                      </a:r>
                      <a:r>
                        <a:rPr lang="zh-CN" sz="1000" kern="100" dirty="0">
                          <a:effectLst/>
                          <a:latin typeface="宋体" pitchFamily="2" charset="-122"/>
                          <a:ea typeface="宋体" pitchFamily="2" charset="-122"/>
                        </a:rPr>
                        <a:t>（含身份证号，</a:t>
                      </a:r>
                      <a:r>
                        <a:rPr lang="en-US" sz="1000" kern="100" dirty="0">
                          <a:effectLst/>
                          <a:latin typeface="宋体" pitchFamily="2" charset="-122"/>
                          <a:ea typeface="宋体" pitchFamily="2" charset="-122"/>
                        </a:rPr>
                        <a:t>20</a:t>
                      </a:r>
                      <a:r>
                        <a:rPr lang="zh-CN" sz="1000" kern="100" dirty="0">
                          <a:effectLst/>
                          <a:latin typeface="宋体" pitchFamily="2" charset="-122"/>
                          <a:ea typeface="宋体" pitchFamily="2" charset="-122"/>
                        </a:rPr>
                        <a:t>笔以内，约占</a:t>
                      </a:r>
                      <a:r>
                        <a:rPr lang="en-US" sz="1000" kern="100" dirty="0">
                          <a:effectLst/>
                          <a:latin typeface="宋体" pitchFamily="2" charset="-122"/>
                          <a:ea typeface="宋体" pitchFamily="2" charset="-122"/>
                        </a:rPr>
                        <a:t>15%</a:t>
                      </a:r>
                      <a:r>
                        <a:rPr lang="zh-CN" sz="1000" kern="100" dirty="0">
                          <a:effectLst/>
                          <a:latin typeface="宋体" pitchFamily="2" charset="-122"/>
                          <a:ea typeface="宋体" pitchFamily="2" charset="-122"/>
                        </a:rPr>
                        <a:t>交易量）网页访问响应时间≤</a:t>
                      </a:r>
                      <a:r>
                        <a:rPr lang="en-US" sz="1000" kern="100" dirty="0">
                          <a:effectLst/>
                          <a:latin typeface="宋体" pitchFamily="2" charset="-122"/>
                          <a:ea typeface="宋体" pitchFamily="2" charset="-122"/>
                        </a:rPr>
                        <a:t>10s</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复杂查询类</a:t>
                      </a:r>
                      <a:r>
                        <a:rPr lang="en-US" sz="1000" kern="100" dirty="0">
                          <a:effectLst/>
                          <a:latin typeface="宋体" pitchFamily="2" charset="-122"/>
                          <a:ea typeface="宋体" pitchFamily="2" charset="-122"/>
                        </a:rPr>
                        <a:t>2</a:t>
                      </a:r>
                      <a:r>
                        <a:rPr lang="zh-CN" sz="1000" kern="100" dirty="0">
                          <a:effectLst/>
                          <a:latin typeface="宋体" pitchFamily="2" charset="-122"/>
                          <a:ea typeface="宋体" pitchFamily="2" charset="-122"/>
                        </a:rPr>
                        <a:t>（不含身份证号但有相对唯一值，比如手机、生日、地址、照片，单笔，约占</a:t>
                      </a:r>
                      <a:r>
                        <a:rPr lang="en-US" sz="1000" kern="100" dirty="0">
                          <a:effectLst/>
                          <a:latin typeface="宋体" pitchFamily="2" charset="-122"/>
                          <a:ea typeface="宋体" pitchFamily="2" charset="-122"/>
                        </a:rPr>
                        <a:t>5%</a:t>
                      </a:r>
                      <a:r>
                        <a:rPr lang="zh-CN" sz="1000" kern="100" dirty="0">
                          <a:effectLst/>
                          <a:latin typeface="宋体" pitchFamily="2" charset="-122"/>
                          <a:ea typeface="宋体" pitchFamily="2" charset="-122"/>
                        </a:rPr>
                        <a:t>交易量）网页访问响应时间≤</a:t>
                      </a:r>
                      <a:r>
                        <a:rPr lang="en-US" sz="1000" kern="100" dirty="0">
                          <a:effectLst/>
                          <a:latin typeface="宋体" pitchFamily="2" charset="-122"/>
                          <a:ea typeface="宋体" pitchFamily="2" charset="-122"/>
                        </a:rPr>
                        <a:t>10s</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整体性统计表单张形成时间≤</a:t>
                      </a:r>
                      <a:r>
                        <a:rPr lang="en-US" sz="1000" kern="100" dirty="0">
                          <a:effectLst/>
                          <a:latin typeface="宋体" pitchFamily="2" charset="-122"/>
                          <a:ea typeface="宋体" pitchFamily="2" charset="-122"/>
                        </a:rPr>
                        <a:t>1min</a:t>
                      </a:r>
                      <a:endParaRPr lang="zh-CN" sz="1000" kern="100" dirty="0">
                        <a:effectLst/>
                        <a:latin typeface="宋体" pitchFamily="2" charset="-122"/>
                        <a:ea typeface="宋体" pitchFamily="2" charset="-122"/>
                      </a:endParaRPr>
                    </a:p>
                    <a:p>
                      <a:pPr algn="just">
                        <a:spcAft>
                          <a:spcPts val="0"/>
                        </a:spcAft>
                      </a:pPr>
                      <a:r>
                        <a:rPr lang="en-US" sz="1000" kern="100" dirty="0">
                          <a:effectLst/>
                          <a:latin typeface="宋体" pitchFamily="2" charset="-122"/>
                          <a:ea typeface="宋体" pitchFamily="2" charset="-122"/>
                        </a:rPr>
                        <a:t> </a:t>
                      </a:r>
                      <a:endParaRPr lang="zh-CN" sz="1000" kern="100" dirty="0">
                        <a:effectLst/>
                        <a:latin typeface="宋体" pitchFamily="2" charset="-122"/>
                        <a:ea typeface="宋体" pitchFamily="2" charset="-122"/>
                      </a:endParaRPr>
                    </a:p>
                    <a:p>
                      <a:pPr algn="just">
                        <a:spcAft>
                          <a:spcPts val="0"/>
                        </a:spcAft>
                      </a:pPr>
                      <a:r>
                        <a:rPr lang="zh-CN" sz="1000" u="sng" kern="100" cap="small" spc="25" dirty="0">
                          <a:effectLst/>
                          <a:latin typeface="宋体" pitchFamily="2" charset="-122"/>
                          <a:ea typeface="宋体" pitchFamily="2" charset="-122"/>
                        </a:rPr>
                        <a:t>服务访问</a:t>
                      </a:r>
                      <a:r>
                        <a:rPr lang="zh-CN" sz="1000" kern="100" dirty="0">
                          <a:effectLst/>
                          <a:latin typeface="宋体" pitchFamily="2" charset="-122"/>
                          <a:ea typeface="宋体" pitchFamily="2" charset="-122"/>
                        </a:rPr>
                        <a:t>（要求相同）</a:t>
                      </a:r>
                    </a:p>
                    <a:p>
                      <a:pPr algn="just">
                        <a:spcAft>
                          <a:spcPts val="0"/>
                        </a:spcAft>
                      </a:pPr>
                      <a:r>
                        <a:rPr lang="zh-CN" sz="1000" kern="100" dirty="0">
                          <a:effectLst/>
                          <a:latin typeface="宋体" pitchFamily="2" charset="-122"/>
                          <a:ea typeface="宋体" pitchFamily="2" charset="-122"/>
                        </a:rPr>
                        <a:t>查询类服务访问响应时间≤</a:t>
                      </a:r>
                      <a:r>
                        <a:rPr lang="en-US" sz="1000" kern="100" dirty="0">
                          <a:effectLst/>
                          <a:latin typeface="宋体" pitchFamily="2" charset="-122"/>
                          <a:ea typeface="宋体" pitchFamily="2" charset="-122"/>
                        </a:rPr>
                        <a:t>5s</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复杂查询类</a:t>
                      </a:r>
                      <a:r>
                        <a:rPr lang="en-US" sz="1000" kern="100" dirty="0">
                          <a:effectLst/>
                          <a:latin typeface="宋体" pitchFamily="2" charset="-122"/>
                          <a:ea typeface="宋体" pitchFamily="2" charset="-122"/>
                        </a:rPr>
                        <a:t>1</a:t>
                      </a:r>
                      <a:r>
                        <a:rPr lang="zh-CN" sz="1000" kern="100" dirty="0">
                          <a:effectLst/>
                          <a:latin typeface="宋体" pitchFamily="2" charset="-122"/>
                          <a:ea typeface="宋体" pitchFamily="2" charset="-122"/>
                        </a:rPr>
                        <a:t>服务访问响应时间≤</a:t>
                      </a:r>
                      <a:r>
                        <a:rPr lang="en-US" sz="1000" kern="100" dirty="0">
                          <a:effectLst/>
                          <a:latin typeface="宋体" pitchFamily="2" charset="-122"/>
                          <a:ea typeface="宋体" pitchFamily="2" charset="-122"/>
                        </a:rPr>
                        <a:t>10s</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复杂查询类</a:t>
                      </a:r>
                      <a:r>
                        <a:rPr lang="en-US" sz="1000" kern="100" dirty="0">
                          <a:effectLst/>
                          <a:latin typeface="宋体" pitchFamily="2" charset="-122"/>
                          <a:ea typeface="宋体" pitchFamily="2" charset="-122"/>
                        </a:rPr>
                        <a:t>2</a:t>
                      </a:r>
                      <a:r>
                        <a:rPr lang="zh-CN" sz="1000" kern="100" dirty="0">
                          <a:effectLst/>
                          <a:latin typeface="宋体" pitchFamily="2" charset="-122"/>
                          <a:ea typeface="宋体" pitchFamily="2" charset="-122"/>
                        </a:rPr>
                        <a:t>服务访问响应时间≤</a:t>
                      </a:r>
                      <a:r>
                        <a:rPr lang="en-US" sz="1000" kern="100" dirty="0">
                          <a:effectLst/>
                          <a:latin typeface="宋体" pitchFamily="2" charset="-122"/>
                          <a:ea typeface="宋体" pitchFamily="2" charset="-122"/>
                        </a:rPr>
                        <a:t>10s</a:t>
                      </a:r>
                      <a:endParaRPr lang="zh-CN" sz="1000" kern="100" dirty="0">
                        <a:effectLst/>
                        <a:latin typeface="宋体" pitchFamily="2" charset="-122"/>
                        <a:ea typeface="宋体" pitchFamily="2" charset="-122"/>
                        <a:cs typeface="Times New Roman"/>
                      </a:endParaRPr>
                    </a:p>
                  </a:txBody>
                  <a:tcPr marL="46828" marR="46828" marT="0" marB="0"/>
                </a:tc>
                <a:extLst>
                  <a:ext uri="{0D108BD9-81ED-4DB2-BD59-A6C34878D82A}">
                    <a16:rowId xmlns:a16="http://schemas.microsoft.com/office/drawing/2014/main" val="10004"/>
                  </a:ext>
                </a:extLst>
              </a:tr>
              <a:tr h="655599">
                <a:tc>
                  <a:txBody>
                    <a:bodyPr/>
                    <a:lstStyle/>
                    <a:p>
                      <a:pPr algn="just">
                        <a:spcAft>
                          <a:spcPts val="0"/>
                        </a:spcAft>
                      </a:pPr>
                      <a:r>
                        <a:rPr lang="zh-CN" sz="1000" kern="100">
                          <a:effectLst/>
                          <a:latin typeface="宋体" pitchFamily="2" charset="-122"/>
                          <a:ea typeface="宋体" pitchFamily="2" charset="-122"/>
                        </a:rPr>
                        <a:t>吞吐量</a:t>
                      </a:r>
                      <a:endParaRPr lang="zh-CN" sz="10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000" u="sng" kern="100" cap="small" spc="25" dirty="0">
                          <a:effectLst/>
                          <a:latin typeface="宋体" pitchFamily="2" charset="-122"/>
                          <a:ea typeface="宋体" pitchFamily="2" charset="-122"/>
                        </a:rPr>
                        <a:t>数据清洗</a:t>
                      </a:r>
                      <a:endParaRPr lang="zh-CN" sz="1000" kern="100" dirty="0">
                        <a:effectLst/>
                        <a:latin typeface="宋体" pitchFamily="2" charset="-122"/>
                        <a:ea typeface="宋体" pitchFamily="2" charset="-122"/>
                      </a:endParaRPr>
                    </a:p>
                    <a:p>
                      <a:pPr algn="just">
                        <a:spcAft>
                          <a:spcPts val="0"/>
                        </a:spcAft>
                      </a:pPr>
                      <a:r>
                        <a:rPr lang="zh-CN" sz="1000" kern="100" dirty="0">
                          <a:effectLst/>
                          <a:latin typeface="宋体" pitchFamily="2" charset="-122"/>
                          <a:ea typeface="宋体" pitchFamily="2" charset="-122"/>
                        </a:rPr>
                        <a:t>假定每年有</a:t>
                      </a:r>
                      <a:r>
                        <a:rPr lang="en-US" sz="1000" kern="100" dirty="0">
                          <a:effectLst/>
                          <a:latin typeface="宋体" pitchFamily="2" charset="-122"/>
                          <a:ea typeface="宋体" pitchFamily="2" charset="-122"/>
                        </a:rPr>
                        <a:t>30%</a:t>
                      </a:r>
                      <a:r>
                        <a:rPr lang="zh-CN" sz="1000" kern="100" dirty="0">
                          <a:effectLst/>
                          <a:latin typeface="宋体" pitchFamily="2" charset="-122"/>
                          <a:ea typeface="宋体" pitchFamily="2" charset="-122"/>
                        </a:rPr>
                        <a:t>的人口会产生新的数据（实体、关系、活动，尤其是活动），每人产生的活动数据为</a:t>
                      </a:r>
                      <a:r>
                        <a:rPr lang="en-US" sz="1000" kern="100" dirty="0">
                          <a:effectLst/>
                          <a:latin typeface="宋体" pitchFamily="2" charset="-122"/>
                          <a:ea typeface="宋体" pitchFamily="2" charset="-122"/>
                        </a:rPr>
                        <a:t>10</a:t>
                      </a:r>
                      <a:r>
                        <a:rPr lang="zh-CN" sz="1000" kern="100" dirty="0">
                          <a:effectLst/>
                          <a:latin typeface="宋体" pitchFamily="2" charset="-122"/>
                          <a:ea typeface="宋体" pitchFamily="2" charset="-122"/>
                        </a:rPr>
                        <a:t>条，这些数据平均分摊在各个采样周期中输入。假定全年</a:t>
                      </a:r>
                      <a:r>
                        <a:rPr lang="en-US" sz="1000" kern="100" dirty="0">
                          <a:effectLst/>
                          <a:latin typeface="宋体" pitchFamily="2" charset="-122"/>
                          <a:ea typeface="宋体" pitchFamily="2" charset="-122"/>
                        </a:rPr>
                        <a:t>12</a:t>
                      </a:r>
                      <a:r>
                        <a:rPr lang="zh-CN" sz="1000" kern="100" dirty="0">
                          <a:effectLst/>
                          <a:latin typeface="宋体" pitchFamily="2" charset="-122"/>
                          <a:ea typeface="宋体" pitchFamily="2" charset="-122"/>
                        </a:rPr>
                        <a:t>个采样周期，每次采样的增量数据需要在当晚</a:t>
                      </a:r>
                      <a:r>
                        <a:rPr lang="en-US" sz="1000" kern="100" dirty="0">
                          <a:effectLst/>
                          <a:latin typeface="宋体" pitchFamily="2" charset="-122"/>
                          <a:ea typeface="宋体" pitchFamily="2" charset="-122"/>
                        </a:rPr>
                        <a:t>4</a:t>
                      </a:r>
                      <a:r>
                        <a:rPr lang="zh-CN" sz="1000" kern="100" dirty="0">
                          <a:effectLst/>
                          <a:latin typeface="宋体" pitchFamily="2" charset="-122"/>
                          <a:ea typeface="宋体" pitchFamily="2" charset="-122"/>
                        </a:rPr>
                        <a:t>小时内清洗完毕。</a:t>
                      </a:r>
                    </a:p>
                    <a:p>
                      <a:pPr algn="just">
                        <a:spcAft>
                          <a:spcPts val="0"/>
                        </a:spcAft>
                      </a:pPr>
                      <a:r>
                        <a:rPr lang="en-US" sz="1000" kern="100" dirty="0">
                          <a:effectLst/>
                          <a:latin typeface="宋体" pitchFamily="2" charset="-122"/>
                          <a:ea typeface="宋体" pitchFamily="2" charset="-122"/>
                        </a:rPr>
                        <a:t>1300</a:t>
                      </a:r>
                      <a:r>
                        <a:rPr lang="zh-CN" sz="1000" kern="100" dirty="0">
                          <a:effectLst/>
                          <a:latin typeface="宋体" pitchFamily="2" charset="-122"/>
                          <a:ea typeface="宋体" pitchFamily="2" charset="-122"/>
                        </a:rPr>
                        <a:t>万</a:t>
                      </a:r>
                      <a:r>
                        <a:rPr lang="en-US" sz="1000" kern="100" dirty="0">
                          <a:effectLst/>
                          <a:latin typeface="宋体" pitchFamily="2" charset="-122"/>
                          <a:ea typeface="宋体" pitchFamily="2" charset="-122"/>
                        </a:rPr>
                        <a:t>x30%x10/12/4/3600=226</a:t>
                      </a:r>
                      <a:r>
                        <a:rPr lang="zh-CN" sz="1000" kern="100" dirty="0">
                          <a:effectLst/>
                          <a:latin typeface="宋体" pitchFamily="2" charset="-122"/>
                          <a:ea typeface="宋体" pitchFamily="2" charset="-122"/>
                        </a:rPr>
                        <a:t>条</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秒</a:t>
                      </a:r>
                    </a:p>
                    <a:p>
                      <a:pPr algn="just">
                        <a:spcAft>
                          <a:spcPts val="0"/>
                        </a:spcAft>
                      </a:pPr>
                      <a:r>
                        <a:rPr lang="zh-CN" sz="1000" kern="100" dirty="0">
                          <a:effectLst/>
                          <a:latin typeface="宋体" pitchFamily="2" charset="-122"/>
                          <a:ea typeface="宋体" pitchFamily="2" charset="-122"/>
                        </a:rPr>
                        <a:t>数据清洗吞吐量≥</a:t>
                      </a:r>
                      <a:r>
                        <a:rPr lang="en-US" sz="1000" kern="100" dirty="0">
                          <a:effectLst/>
                          <a:latin typeface="宋体" pitchFamily="2" charset="-122"/>
                          <a:ea typeface="宋体" pitchFamily="2" charset="-122"/>
                        </a:rPr>
                        <a:t>250</a:t>
                      </a:r>
                      <a:r>
                        <a:rPr lang="zh-CN" sz="1000" kern="100" dirty="0">
                          <a:effectLst/>
                          <a:latin typeface="宋体" pitchFamily="2" charset="-122"/>
                          <a:ea typeface="宋体" pitchFamily="2" charset="-122"/>
                        </a:rPr>
                        <a:t>条</a:t>
                      </a:r>
                      <a:r>
                        <a:rPr lang="en-US" sz="1000" kern="100" dirty="0">
                          <a:effectLst/>
                          <a:latin typeface="宋体" pitchFamily="2" charset="-122"/>
                          <a:ea typeface="宋体" pitchFamily="2" charset="-122"/>
                        </a:rPr>
                        <a:t>/</a:t>
                      </a:r>
                      <a:r>
                        <a:rPr lang="zh-CN" sz="1000" kern="100" dirty="0">
                          <a:effectLst/>
                          <a:latin typeface="宋体" pitchFamily="2" charset="-122"/>
                          <a:ea typeface="宋体" pitchFamily="2" charset="-122"/>
                        </a:rPr>
                        <a:t>秒</a:t>
                      </a:r>
                      <a:endParaRPr lang="zh-CN" sz="1000" kern="100" dirty="0">
                        <a:effectLst/>
                        <a:latin typeface="宋体" pitchFamily="2" charset="-122"/>
                        <a:ea typeface="宋体" pitchFamily="2" charset="-122"/>
                        <a:cs typeface="Times New Roman"/>
                      </a:endParaRPr>
                    </a:p>
                  </a:txBody>
                  <a:tcPr marL="46828" marR="46828" marT="0" marB="0"/>
                </a:tc>
                <a:extLst>
                  <a:ext uri="{0D108BD9-81ED-4DB2-BD59-A6C34878D82A}">
                    <a16:rowId xmlns:a16="http://schemas.microsoft.com/office/drawing/2014/main" val="10005"/>
                  </a:ext>
                </a:extLst>
              </a:tr>
              <a:tr h="327799">
                <a:tc>
                  <a:txBody>
                    <a:bodyPr/>
                    <a:lstStyle/>
                    <a:p>
                      <a:pPr algn="just">
                        <a:spcAft>
                          <a:spcPts val="0"/>
                        </a:spcAft>
                      </a:pPr>
                      <a:r>
                        <a:rPr lang="zh-CN" sz="1000" kern="100">
                          <a:effectLst/>
                          <a:latin typeface="宋体" pitchFamily="2" charset="-122"/>
                          <a:ea typeface="宋体" pitchFamily="2" charset="-122"/>
                        </a:rPr>
                        <a:t>网络性能</a:t>
                      </a:r>
                      <a:endParaRPr lang="zh-CN" sz="1000" kern="100">
                        <a:effectLst/>
                        <a:latin typeface="宋体" pitchFamily="2" charset="-122"/>
                        <a:ea typeface="宋体" pitchFamily="2" charset="-122"/>
                        <a:cs typeface="Times New Roman"/>
                      </a:endParaRPr>
                    </a:p>
                  </a:txBody>
                  <a:tcPr marL="46828" marR="46828" marT="0" marB="0"/>
                </a:tc>
                <a:tc>
                  <a:txBody>
                    <a:bodyPr/>
                    <a:lstStyle/>
                    <a:p>
                      <a:pPr algn="just">
                        <a:spcAft>
                          <a:spcPts val="0"/>
                        </a:spcAft>
                      </a:pPr>
                      <a:r>
                        <a:rPr lang="zh-CN" sz="1000" kern="100" dirty="0">
                          <a:effectLst/>
                          <a:latin typeface="宋体" pitchFamily="2" charset="-122"/>
                          <a:ea typeface="宋体" pitchFamily="2" charset="-122"/>
                        </a:rPr>
                        <a:t>网络带宽≥</a:t>
                      </a:r>
                      <a:r>
                        <a:rPr lang="en-US" sz="1000" kern="100" dirty="0">
                          <a:effectLst/>
                          <a:latin typeface="宋体" pitchFamily="2" charset="-122"/>
                          <a:ea typeface="宋体" pitchFamily="2" charset="-122"/>
                        </a:rPr>
                        <a:t>10M</a:t>
                      </a:r>
                      <a:r>
                        <a:rPr lang="zh-CN" sz="1000" kern="100" dirty="0">
                          <a:effectLst/>
                          <a:latin typeface="宋体" pitchFamily="2" charset="-122"/>
                          <a:ea typeface="宋体" pitchFamily="2" charset="-122"/>
                        </a:rPr>
                        <a:t>；</a:t>
                      </a:r>
                    </a:p>
                    <a:p>
                      <a:pPr algn="just">
                        <a:spcAft>
                          <a:spcPts val="0"/>
                        </a:spcAft>
                      </a:pPr>
                      <a:r>
                        <a:rPr lang="zh-CN" sz="1000" kern="100" dirty="0">
                          <a:effectLst/>
                          <a:latin typeface="宋体" pitchFamily="2" charset="-122"/>
                          <a:ea typeface="宋体" pitchFamily="2" charset="-122"/>
                        </a:rPr>
                        <a:t>网络延时≤</a:t>
                      </a:r>
                      <a:r>
                        <a:rPr lang="en-US" sz="1000" kern="100" dirty="0">
                          <a:effectLst/>
                          <a:latin typeface="宋体" pitchFamily="2" charset="-122"/>
                          <a:ea typeface="宋体" pitchFamily="2" charset="-122"/>
                        </a:rPr>
                        <a:t>10ms</a:t>
                      </a:r>
                      <a:r>
                        <a:rPr lang="zh-CN" sz="1000" kern="100" dirty="0">
                          <a:effectLst/>
                          <a:latin typeface="宋体" pitchFamily="2" charset="-122"/>
                          <a:ea typeface="宋体" pitchFamily="2" charset="-122"/>
                        </a:rPr>
                        <a:t>；</a:t>
                      </a:r>
                    </a:p>
                    <a:p>
                      <a:pPr algn="just">
                        <a:spcAft>
                          <a:spcPts val="0"/>
                        </a:spcAft>
                      </a:pPr>
                      <a:r>
                        <a:rPr lang="zh-CN" sz="1000" kern="100" dirty="0">
                          <a:effectLst/>
                          <a:latin typeface="宋体" pitchFamily="2" charset="-122"/>
                          <a:ea typeface="宋体" pitchFamily="2" charset="-122"/>
                        </a:rPr>
                        <a:t>丢包率≤</a:t>
                      </a:r>
                      <a:r>
                        <a:rPr lang="en-US" sz="1000" kern="100" dirty="0">
                          <a:effectLst/>
                          <a:latin typeface="宋体" pitchFamily="2" charset="-122"/>
                          <a:ea typeface="宋体" pitchFamily="2" charset="-122"/>
                        </a:rPr>
                        <a:t>1/1000</a:t>
                      </a:r>
                      <a:r>
                        <a:rPr lang="zh-CN" sz="1000" kern="100" dirty="0">
                          <a:effectLst/>
                          <a:latin typeface="宋体" pitchFamily="2" charset="-122"/>
                          <a:ea typeface="宋体" pitchFamily="2" charset="-122"/>
                        </a:rPr>
                        <a:t>；</a:t>
                      </a:r>
                      <a:endParaRPr lang="zh-CN" sz="1000" kern="100" dirty="0">
                        <a:effectLst/>
                        <a:latin typeface="宋体" pitchFamily="2" charset="-122"/>
                        <a:ea typeface="宋体" pitchFamily="2" charset="-122"/>
                        <a:cs typeface="Times New Roman"/>
                      </a:endParaRPr>
                    </a:p>
                  </a:txBody>
                  <a:tcPr marL="46828" marR="46828" marT="0" marB="0"/>
                </a:tc>
                <a:extLst>
                  <a:ext uri="{0D108BD9-81ED-4DB2-BD59-A6C34878D82A}">
                    <a16:rowId xmlns:a16="http://schemas.microsoft.com/office/drawing/2014/main" val="10006"/>
                  </a:ext>
                </a:extLst>
              </a:tr>
            </a:tbl>
          </a:graphicData>
        </a:graphic>
      </p:graphicFrame>
      <p:sp>
        <p:nvSpPr>
          <p:cNvPr id="5"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6666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Capacity</a:t>
            </a:r>
            <a:endParaRPr lang="zh-CN" altLang="en-US" dirty="0"/>
          </a:p>
        </p:txBody>
      </p:sp>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graphicFrame>
        <p:nvGraphicFramePr>
          <p:cNvPr id="3" name="表格 2"/>
          <p:cNvGraphicFramePr>
            <a:graphicFrameLocks noGrp="1"/>
          </p:cNvGraphicFramePr>
          <p:nvPr>
            <p:extLst>
              <p:ext uri="{D42A27DB-BD31-4B8C-83A1-F6EECF244321}">
                <p14:modId xmlns:p14="http://schemas.microsoft.com/office/powerpoint/2010/main" val="2644713597"/>
              </p:ext>
            </p:extLst>
          </p:nvPr>
        </p:nvGraphicFramePr>
        <p:xfrm>
          <a:off x="179513" y="1251124"/>
          <a:ext cx="8813675" cy="4663440"/>
        </p:xfrm>
        <a:graphic>
          <a:graphicData uri="http://schemas.openxmlformats.org/drawingml/2006/table">
            <a:tbl>
              <a:tblPr firstRow="1" firstCol="1" bandRow="1">
                <a:tableStyleId>{5940675A-B579-460E-94D1-54222C63F5DA}</a:tableStyleId>
              </a:tblPr>
              <a:tblGrid>
                <a:gridCol w="1440159">
                  <a:extLst>
                    <a:ext uri="{9D8B030D-6E8A-4147-A177-3AD203B41FA5}">
                      <a16:colId xmlns:a16="http://schemas.microsoft.com/office/drawing/2014/main" val="20000"/>
                    </a:ext>
                  </a:extLst>
                </a:gridCol>
                <a:gridCol w="7373516">
                  <a:extLst>
                    <a:ext uri="{9D8B030D-6E8A-4147-A177-3AD203B41FA5}">
                      <a16:colId xmlns:a16="http://schemas.microsoft.com/office/drawing/2014/main" val="20001"/>
                    </a:ext>
                  </a:extLst>
                </a:gridCol>
              </a:tblGrid>
              <a:tr h="77240">
                <a:tc>
                  <a:txBody>
                    <a:bodyPr/>
                    <a:lstStyle/>
                    <a:p>
                      <a:pPr algn="ctr">
                        <a:spcAft>
                          <a:spcPts val="0"/>
                        </a:spcAft>
                      </a:pPr>
                      <a:r>
                        <a:rPr lang="zh-CN" sz="1800" b="1" kern="100" dirty="0">
                          <a:effectLst/>
                          <a:latin typeface="宋体" pitchFamily="2" charset="-122"/>
                          <a:ea typeface="宋体" pitchFamily="2" charset="-122"/>
                        </a:rPr>
                        <a:t>容量指标</a:t>
                      </a:r>
                      <a:endParaRPr lang="zh-CN" sz="1800" b="1" kern="100" dirty="0">
                        <a:effectLst/>
                        <a:latin typeface="宋体" pitchFamily="2" charset="-122"/>
                        <a:ea typeface="宋体" pitchFamily="2" charset="-122"/>
                        <a:cs typeface="Times New Roman"/>
                      </a:endParaRPr>
                    </a:p>
                  </a:txBody>
                  <a:tcPr marL="33103" marR="33103"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估算值</a:t>
                      </a:r>
                      <a:endParaRPr lang="zh-CN" sz="1800" b="1" kern="100" dirty="0">
                        <a:effectLst/>
                        <a:latin typeface="宋体" pitchFamily="2" charset="-122"/>
                        <a:ea typeface="宋体" pitchFamily="2" charset="-122"/>
                        <a:cs typeface="Times New Roman"/>
                      </a:endParaRPr>
                    </a:p>
                  </a:txBody>
                  <a:tcPr marL="33103" marR="33103" marT="0" marB="0">
                    <a:solidFill>
                      <a:srgbClr val="EAEAEA"/>
                    </a:solidFill>
                  </a:tcPr>
                </a:tc>
                <a:extLst>
                  <a:ext uri="{0D108BD9-81ED-4DB2-BD59-A6C34878D82A}">
                    <a16:rowId xmlns:a16="http://schemas.microsoft.com/office/drawing/2014/main" val="10000"/>
                  </a:ext>
                </a:extLst>
              </a:tr>
              <a:tr h="205844">
                <a:tc>
                  <a:txBody>
                    <a:bodyPr/>
                    <a:lstStyle/>
                    <a:p>
                      <a:pPr algn="just">
                        <a:spcAft>
                          <a:spcPts val="0"/>
                        </a:spcAft>
                      </a:pPr>
                      <a:r>
                        <a:rPr lang="zh-CN" sz="1800" kern="100">
                          <a:effectLst/>
                          <a:latin typeface="宋体" pitchFamily="2" charset="-122"/>
                          <a:ea typeface="宋体" pitchFamily="2" charset="-122"/>
                        </a:rPr>
                        <a:t>用户总量</a:t>
                      </a:r>
                      <a:endParaRPr lang="zh-CN" sz="1800" kern="100">
                        <a:effectLst/>
                        <a:latin typeface="宋体" pitchFamily="2" charset="-122"/>
                        <a:ea typeface="宋体" pitchFamily="2" charset="-122"/>
                        <a:cs typeface="Times New Roman"/>
                      </a:endParaRPr>
                    </a:p>
                  </a:txBody>
                  <a:tcPr marL="33103" marR="33103" marT="0" marB="0"/>
                </a:tc>
                <a:tc>
                  <a:txBody>
                    <a:bodyPr/>
                    <a:lstStyle/>
                    <a:p>
                      <a:pPr algn="just">
                        <a:spcAft>
                          <a:spcPts val="0"/>
                        </a:spcAft>
                      </a:pPr>
                      <a:r>
                        <a:rPr lang="zh-CN" sz="1800" u="none" kern="100" cap="small" spc="25" dirty="0">
                          <a:effectLst/>
                          <a:latin typeface="宋体" pitchFamily="2" charset="-122"/>
                          <a:ea typeface="宋体" pitchFamily="2" charset="-122"/>
                        </a:rPr>
                        <a:t>政务外网（公务员）</a:t>
                      </a:r>
                      <a:r>
                        <a:rPr lang="en-US" altLang="zh-CN" sz="1800" u="none" kern="100" cap="small" spc="25" dirty="0">
                          <a:effectLst/>
                          <a:latin typeface="宋体" pitchFamily="2" charset="-122"/>
                          <a:ea typeface="宋体" pitchFamily="2" charset="-122"/>
                        </a:rPr>
                        <a:t>	</a:t>
                      </a:r>
                      <a:r>
                        <a:rPr lang="en-US" altLang="zh-CN" sz="1800" u="none" kern="100" dirty="0">
                          <a:effectLst/>
                          <a:latin typeface="宋体" pitchFamily="2" charset="-122"/>
                          <a:ea typeface="宋体" pitchFamily="2" charset="-122"/>
                        </a:rPr>
                        <a:t>5</a:t>
                      </a:r>
                      <a:r>
                        <a:rPr lang="zh-CN" altLang="zh-CN" sz="1800" u="none" kern="100" dirty="0">
                          <a:effectLst/>
                          <a:latin typeface="宋体" pitchFamily="2" charset="-122"/>
                          <a:ea typeface="宋体" pitchFamily="2" charset="-122"/>
                        </a:rPr>
                        <a:t>万</a:t>
                      </a:r>
                      <a:endParaRPr lang="zh-CN" sz="1800" u="none" kern="100" dirty="0">
                        <a:effectLst/>
                        <a:latin typeface="宋体" pitchFamily="2" charset="-122"/>
                        <a:ea typeface="宋体" pitchFamily="2" charset="-122"/>
                      </a:endParaRPr>
                    </a:p>
                    <a:p>
                      <a:pPr algn="just">
                        <a:spcAft>
                          <a:spcPts val="0"/>
                        </a:spcAft>
                      </a:pPr>
                      <a:r>
                        <a:rPr lang="zh-CN" sz="1800" u="none" kern="100" cap="small" spc="25" dirty="0">
                          <a:effectLst/>
                          <a:latin typeface="宋体" pitchFamily="2" charset="-122"/>
                          <a:ea typeface="宋体" pitchFamily="2" charset="-122"/>
                        </a:rPr>
                        <a:t>互联网（市民）</a:t>
                      </a:r>
                      <a:r>
                        <a:rPr lang="en-US" altLang="zh-CN" sz="1800" u="none" kern="100" cap="small" spc="25" dirty="0">
                          <a:effectLst/>
                          <a:latin typeface="宋体" pitchFamily="2" charset="-122"/>
                          <a:ea typeface="宋体" pitchFamily="2" charset="-122"/>
                        </a:rPr>
                        <a:t>		</a:t>
                      </a:r>
                      <a:r>
                        <a:rPr lang="en-US" altLang="zh-CN" sz="1800" u="none" kern="100" dirty="0">
                          <a:effectLst/>
                          <a:latin typeface="宋体" pitchFamily="2" charset="-122"/>
                          <a:ea typeface="宋体" pitchFamily="2" charset="-122"/>
                        </a:rPr>
                        <a:t>507</a:t>
                      </a:r>
                      <a:r>
                        <a:rPr lang="zh-CN" altLang="zh-CN" sz="1800" u="none" kern="100" dirty="0">
                          <a:effectLst/>
                          <a:latin typeface="宋体" pitchFamily="2" charset="-122"/>
                          <a:ea typeface="宋体" pitchFamily="2" charset="-122"/>
                        </a:rPr>
                        <a:t>万</a:t>
                      </a:r>
                      <a:endParaRPr lang="zh-CN" sz="1800" u="none" kern="100" dirty="0">
                        <a:effectLst/>
                        <a:latin typeface="宋体" pitchFamily="2" charset="-122"/>
                        <a:ea typeface="宋体" pitchFamily="2" charset="-122"/>
                      </a:endParaRPr>
                    </a:p>
                  </a:txBody>
                  <a:tcPr marL="33103" marR="33103" marT="0" marB="0"/>
                </a:tc>
                <a:extLst>
                  <a:ext uri="{0D108BD9-81ED-4DB2-BD59-A6C34878D82A}">
                    <a16:rowId xmlns:a16="http://schemas.microsoft.com/office/drawing/2014/main" val="10001"/>
                  </a:ext>
                </a:extLst>
              </a:tr>
              <a:tr h="374779">
                <a:tc>
                  <a:txBody>
                    <a:bodyPr/>
                    <a:lstStyle/>
                    <a:p>
                      <a:pPr algn="just">
                        <a:spcAft>
                          <a:spcPts val="0"/>
                        </a:spcAft>
                      </a:pPr>
                      <a:r>
                        <a:rPr lang="zh-CN" sz="1800" kern="100">
                          <a:effectLst/>
                          <a:latin typeface="宋体" pitchFamily="2" charset="-122"/>
                          <a:ea typeface="宋体" pitchFamily="2" charset="-122"/>
                        </a:rPr>
                        <a:t>在线人数</a:t>
                      </a:r>
                      <a:endParaRPr lang="zh-CN" sz="1800" kern="100">
                        <a:effectLst/>
                        <a:latin typeface="宋体" pitchFamily="2" charset="-122"/>
                        <a:ea typeface="宋体" pitchFamily="2" charset="-122"/>
                        <a:cs typeface="Times New Roman"/>
                      </a:endParaRPr>
                    </a:p>
                  </a:txBody>
                  <a:tcPr marL="33103" marR="33103" marT="0" marB="0"/>
                </a:tc>
                <a:tc>
                  <a:txBody>
                    <a:bodyPr/>
                    <a:lstStyle/>
                    <a:p>
                      <a:pPr algn="just">
                        <a:spcAft>
                          <a:spcPts val="0"/>
                        </a:spcAft>
                      </a:pPr>
                      <a:r>
                        <a:rPr lang="zh-CN" sz="1800" u="none" kern="100" cap="small" spc="25" dirty="0">
                          <a:effectLst/>
                          <a:latin typeface="宋体" pitchFamily="2" charset="-122"/>
                          <a:ea typeface="宋体" pitchFamily="2" charset="-122"/>
                        </a:rPr>
                        <a:t>政务外网（公务员）</a:t>
                      </a:r>
                      <a:r>
                        <a:rPr lang="en-US" altLang="zh-CN" sz="1800" u="none" kern="100" cap="small" spc="25" dirty="0">
                          <a:effectLst/>
                          <a:latin typeface="宋体" pitchFamily="2" charset="-122"/>
                          <a:ea typeface="宋体" pitchFamily="2" charset="-122"/>
                        </a:rPr>
                        <a:t>	</a:t>
                      </a:r>
                      <a:r>
                        <a:rPr lang="en-US" altLang="zh-CN" sz="1800" u="none" kern="100" dirty="0">
                          <a:effectLst/>
                          <a:latin typeface="宋体" pitchFamily="2" charset="-122"/>
                          <a:ea typeface="宋体" pitchFamily="2" charset="-122"/>
                        </a:rPr>
                        <a:t>300</a:t>
                      </a:r>
                      <a:r>
                        <a:rPr lang="zh-CN" altLang="zh-CN" sz="1800" u="none" kern="100" dirty="0">
                          <a:effectLst/>
                          <a:latin typeface="宋体" pitchFamily="2" charset="-122"/>
                          <a:ea typeface="宋体" pitchFamily="2" charset="-122"/>
                        </a:rPr>
                        <a:t>人</a:t>
                      </a:r>
                      <a:endParaRPr lang="zh-CN" sz="1800" u="none" kern="100" dirty="0">
                        <a:effectLst/>
                        <a:latin typeface="宋体" pitchFamily="2" charset="-122"/>
                        <a:ea typeface="宋体" pitchFamily="2" charset="-122"/>
                      </a:endParaRPr>
                    </a:p>
                    <a:p>
                      <a:pPr algn="just">
                        <a:spcAft>
                          <a:spcPts val="0"/>
                        </a:spcAft>
                      </a:pPr>
                      <a:r>
                        <a:rPr lang="zh-CN" sz="1800" u="none" kern="100" cap="small" spc="25" dirty="0">
                          <a:effectLst/>
                          <a:latin typeface="宋体" pitchFamily="2" charset="-122"/>
                          <a:ea typeface="宋体" pitchFamily="2" charset="-122"/>
                        </a:rPr>
                        <a:t>互联网（市民）</a:t>
                      </a:r>
                      <a:r>
                        <a:rPr lang="en-US" altLang="zh-CN" sz="1800" u="none" kern="100" cap="small" spc="25" dirty="0">
                          <a:effectLst/>
                          <a:latin typeface="宋体" pitchFamily="2" charset="-122"/>
                          <a:ea typeface="宋体" pitchFamily="2" charset="-122"/>
                        </a:rPr>
                        <a:t>		</a:t>
                      </a:r>
                      <a:r>
                        <a:rPr lang="en-US" altLang="zh-CN" sz="1800" u="none" kern="100" dirty="0">
                          <a:effectLst/>
                          <a:latin typeface="宋体" pitchFamily="2" charset="-122"/>
                          <a:ea typeface="宋体" pitchFamily="2" charset="-122"/>
                        </a:rPr>
                        <a:t>70</a:t>
                      </a:r>
                      <a:r>
                        <a:rPr lang="zh-CN" altLang="zh-CN" sz="1800" u="none" kern="100" dirty="0">
                          <a:effectLst/>
                          <a:latin typeface="宋体" pitchFamily="2" charset="-122"/>
                          <a:ea typeface="宋体" pitchFamily="2" charset="-122"/>
                        </a:rPr>
                        <a:t>人</a:t>
                      </a:r>
                      <a:endParaRPr lang="zh-CN" sz="1800" u="none" kern="100" dirty="0">
                        <a:effectLst/>
                        <a:latin typeface="宋体" pitchFamily="2" charset="-122"/>
                        <a:ea typeface="宋体" pitchFamily="2" charset="-122"/>
                      </a:endParaRPr>
                    </a:p>
                  </a:txBody>
                  <a:tcPr marL="33103" marR="33103" marT="0" marB="0"/>
                </a:tc>
                <a:extLst>
                  <a:ext uri="{0D108BD9-81ED-4DB2-BD59-A6C34878D82A}">
                    <a16:rowId xmlns:a16="http://schemas.microsoft.com/office/drawing/2014/main" val="10002"/>
                  </a:ext>
                </a:extLst>
              </a:tr>
              <a:tr h="47979">
                <a:tc>
                  <a:txBody>
                    <a:bodyPr/>
                    <a:lstStyle/>
                    <a:p>
                      <a:pPr algn="just">
                        <a:spcAft>
                          <a:spcPts val="0"/>
                        </a:spcAft>
                      </a:pPr>
                      <a:r>
                        <a:rPr lang="zh-CN" sz="1800" kern="100">
                          <a:effectLst/>
                          <a:latin typeface="宋体" pitchFamily="2" charset="-122"/>
                          <a:ea typeface="宋体" pitchFamily="2" charset="-122"/>
                        </a:rPr>
                        <a:t>人口容量</a:t>
                      </a:r>
                      <a:endParaRPr lang="zh-CN" sz="1800" kern="100">
                        <a:effectLst/>
                        <a:latin typeface="宋体" pitchFamily="2" charset="-122"/>
                        <a:ea typeface="宋体" pitchFamily="2" charset="-122"/>
                        <a:cs typeface="Times New Roman"/>
                      </a:endParaRPr>
                    </a:p>
                  </a:txBody>
                  <a:tcPr marL="33103" marR="33103" marT="0" marB="0"/>
                </a:tc>
                <a:tc>
                  <a:txBody>
                    <a:bodyPr/>
                    <a:lstStyle/>
                    <a:p>
                      <a:pPr algn="just">
                        <a:spcAft>
                          <a:spcPts val="0"/>
                        </a:spcAft>
                      </a:pPr>
                      <a:r>
                        <a:rPr lang="en-US" sz="1800" u="none" kern="100" dirty="0">
                          <a:effectLst/>
                          <a:latin typeface="宋体" pitchFamily="2" charset="-122"/>
                          <a:ea typeface="宋体" pitchFamily="2" charset="-122"/>
                        </a:rPr>
                        <a:t>5</a:t>
                      </a:r>
                      <a:r>
                        <a:rPr lang="zh-CN" sz="1800" u="none" kern="100" dirty="0">
                          <a:effectLst/>
                          <a:latin typeface="宋体" pitchFamily="2" charset="-122"/>
                          <a:ea typeface="宋体" pitchFamily="2" charset="-122"/>
                        </a:rPr>
                        <a:t>年后总人口</a:t>
                      </a:r>
                      <a:r>
                        <a:rPr lang="en-US" altLang="zh-CN" sz="1800" u="none" kern="100" dirty="0">
                          <a:effectLst/>
                          <a:latin typeface="宋体" pitchFamily="2" charset="-122"/>
                          <a:ea typeface="宋体" pitchFamily="2" charset="-122"/>
                        </a:rPr>
                        <a:t>		</a:t>
                      </a:r>
                      <a:r>
                        <a:rPr lang="en-US" sz="1800" u="none" kern="100" dirty="0">
                          <a:effectLst/>
                          <a:latin typeface="宋体" pitchFamily="2" charset="-122"/>
                          <a:ea typeface="宋体" pitchFamily="2" charset="-122"/>
                        </a:rPr>
                        <a:t>1675</a:t>
                      </a:r>
                      <a:r>
                        <a:rPr lang="zh-CN" sz="1800" u="none" kern="100" dirty="0">
                          <a:effectLst/>
                          <a:latin typeface="宋体" pitchFamily="2" charset="-122"/>
                          <a:ea typeface="宋体" pitchFamily="2" charset="-122"/>
                        </a:rPr>
                        <a:t>万</a:t>
                      </a:r>
                      <a:endParaRPr lang="zh-CN" sz="1800" u="none" kern="100" dirty="0">
                        <a:effectLst/>
                        <a:latin typeface="宋体" pitchFamily="2" charset="-122"/>
                        <a:ea typeface="宋体" pitchFamily="2" charset="-122"/>
                        <a:cs typeface="Times New Roman"/>
                      </a:endParaRPr>
                    </a:p>
                  </a:txBody>
                  <a:tcPr marL="33103" marR="33103" marT="0" marB="0"/>
                </a:tc>
                <a:extLst>
                  <a:ext uri="{0D108BD9-81ED-4DB2-BD59-A6C34878D82A}">
                    <a16:rowId xmlns:a16="http://schemas.microsoft.com/office/drawing/2014/main" val="10003"/>
                  </a:ext>
                </a:extLst>
              </a:tr>
              <a:tr h="2317202">
                <a:tc>
                  <a:txBody>
                    <a:bodyPr/>
                    <a:lstStyle/>
                    <a:p>
                      <a:pPr algn="just">
                        <a:spcAft>
                          <a:spcPts val="0"/>
                        </a:spcAft>
                      </a:pPr>
                      <a:r>
                        <a:rPr lang="zh-CN" sz="1800" kern="100">
                          <a:effectLst/>
                          <a:latin typeface="宋体" pitchFamily="2" charset="-122"/>
                          <a:ea typeface="宋体" pitchFamily="2" charset="-122"/>
                        </a:rPr>
                        <a:t>数据容量</a:t>
                      </a:r>
                      <a:endParaRPr lang="zh-CN" sz="1800" kern="100">
                        <a:effectLst/>
                        <a:latin typeface="宋体" pitchFamily="2" charset="-122"/>
                        <a:ea typeface="宋体" pitchFamily="2" charset="-122"/>
                        <a:cs typeface="Times New Roman"/>
                      </a:endParaRPr>
                    </a:p>
                  </a:txBody>
                  <a:tcPr marL="33103" marR="33103" marT="0" marB="0"/>
                </a:tc>
                <a:tc>
                  <a:txBody>
                    <a:bodyPr/>
                    <a:lstStyle/>
                    <a:p>
                      <a:pPr marL="285750" indent="-285750" algn="just">
                        <a:spcAft>
                          <a:spcPts val="0"/>
                        </a:spcAft>
                        <a:buFont typeface="Arial" pitchFamily="34" charset="0"/>
                        <a:buChar char="•"/>
                      </a:pPr>
                      <a:r>
                        <a:rPr lang="zh-CN" sz="1800" u="none" kern="100" dirty="0">
                          <a:effectLst/>
                          <a:latin typeface="宋体" pitchFamily="2" charset="-122"/>
                          <a:ea typeface="宋体" pitchFamily="2" charset="-122"/>
                        </a:rPr>
                        <a:t>基本信息和扩展信息</a:t>
                      </a:r>
                      <a:r>
                        <a:rPr lang="en-US" altLang="zh-CN" sz="1800" u="none" kern="100" dirty="0">
                          <a:effectLst/>
                          <a:latin typeface="宋体" pitchFamily="2" charset="-122"/>
                          <a:ea typeface="宋体" pitchFamily="2" charset="-122"/>
                        </a:rPr>
                        <a:t>	260G</a:t>
                      </a:r>
                      <a:endParaRPr lang="zh-CN" sz="1800" u="none"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sz="1800" u="none" kern="100" dirty="0">
                          <a:effectLst/>
                          <a:latin typeface="宋体" pitchFamily="2" charset="-122"/>
                          <a:ea typeface="宋体" pitchFamily="2" charset="-122"/>
                        </a:rPr>
                        <a:t>汇总信息（数据仓库）</a:t>
                      </a:r>
                      <a:r>
                        <a:rPr lang="en-US" altLang="zh-CN" sz="1800" u="none" kern="100" dirty="0">
                          <a:effectLst/>
                          <a:latin typeface="宋体" pitchFamily="2" charset="-122"/>
                          <a:ea typeface="宋体" pitchFamily="2" charset="-122"/>
                        </a:rPr>
                        <a:t>	</a:t>
                      </a:r>
                      <a:r>
                        <a:rPr lang="en-US" sz="1800" u="none" kern="100" dirty="0">
                          <a:effectLst/>
                          <a:latin typeface="宋体" pitchFamily="2" charset="-122"/>
                          <a:ea typeface="宋体" pitchFamily="2" charset="-122"/>
                        </a:rPr>
                        <a:t>1.56T</a:t>
                      </a:r>
                      <a:endParaRPr lang="zh-CN" sz="1800" u="none"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sz="1800" u="none" kern="100" dirty="0">
                          <a:effectLst/>
                          <a:latin typeface="宋体" pitchFamily="2" charset="-122"/>
                          <a:ea typeface="宋体" pitchFamily="2" charset="-122"/>
                        </a:rPr>
                        <a:t>照片信息</a:t>
                      </a:r>
                      <a:r>
                        <a:rPr lang="en-US" altLang="zh-CN" sz="1800" u="none" kern="100" dirty="0">
                          <a:effectLst/>
                          <a:latin typeface="宋体" pitchFamily="2" charset="-122"/>
                          <a:ea typeface="宋体" pitchFamily="2" charset="-122"/>
                        </a:rPr>
                        <a:t>		3.55T</a:t>
                      </a:r>
                      <a:endParaRPr lang="zh-CN" sz="1800" u="none"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sz="1800" u="none" kern="100" dirty="0">
                          <a:effectLst/>
                          <a:latin typeface="宋体" pitchFamily="2" charset="-122"/>
                          <a:ea typeface="宋体" pitchFamily="2" charset="-122"/>
                        </a:rPr>
                        <a:t>批量交换数据</a:t>
                      </a:r>
                      <a:r>
                        <a:rPr lang="en-US" altLang="zh-CN" sz="1800" u="none" kern="100" dirty="0">
                          <a:effectLst/>
                          <a:latin typeface="宋体" pitchFamily="2" charset="-122"/>
                          <a:ea typeface="宋体" pitchFamily="2" charset="-122"/>
                        </a:rPr>
                        <a:t>		156G</a:t>
                      </a:r>
                      <a:endParaRPr lang="zh-CN" sz="1800" u="none"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sz="1800" u="none" kern="100" dirty="0">
                          <a:effectLst/>
                          <a:latin typeface="宋体" pitchFamily="2" charset="-122"/>
                          <a:ea typeface="宋体" pitchFamily="2" charset="-122"/>
                        </a:rPr>
                        <a:t>管理数据</a:t>
                      </a:r>
                      <a:r>
                        <a:rPr lang="en-US" altLang="zh-CN" sz="1800" u="none" kern="100" dirty="0">
                          <a:effectLst/>
                          <a:latin typeface="宋体" pitchFamily="2" charset="-122"/>
                          <a:ea typeface="宋体" pitchFamily="2" charset="-122"/>
                        </a:rPr>
                        <a:t>		</a:t>
                      </a:r>
                      <a:r>
                        <a:rPr lang="zh-CN" altLang="zh-CN" sz="1800" u="none" kern="100" dirty="0">
                          <a:effectLst/>
                          <a:latin typeface="宋体" pitchFamily="2" charset="-122"/>
                          <a:ea typeface="宋体" pitchFamily="2" charset="-122"/>
                        </a:rPr>
                        <a:t>忽略不计</a:t>
                      </a:r>
                      <a:endParaRPr lang="zh-CN" sz="1800" u="none" kern="100" dirty="0">
                        <a:effectLst/>
                        <a:latin typeface="宋体" pitchFamily="2" charset="-122"/>
                        <a:ea typeface="宋体" pitchFamily="2" charset="-122"/>
                      </a:endParaRPr>
                    </a:p>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zh-CN" sz="1800" u="none" kern="100" dirty="0">
                          <a:effectLst/>
                          <a:latin typeface="宋体" pitchFamily="2" charset="-122"/>
                          <a:ea typeface="宋体" pitchFamily="2" charset="-122"/>
                        </a:rPr>
                        <a:t>日志信息</a:t>
                      </a:r>
                      <a:r>
                        <a:rPr lang="en-US" altLang="zh-CN" sz="1800" u="none" kern="100" dirty="0">
                          <a:effectLst/>
                          <a:latin typeface="宋体" pitchFamily="2" charset="-122"/>
                          <a:ea typeface="宋体" pitchFamily="2" charset="-122"/>
                        </a:rPr>
                        <a:t>		13G</a:t>
                      </a:r>
                      <a:endParaRPr lang="zh-CN" altLang="zh-CN" sz="1800" u="none" kern="100" dirty="0">
                        <a:effectLst/>
                        <a:latin typeface="宋体" pitchFamily="2" charset="-122"/>
                        <a:ea typeface="宋体" pitchFamily="2" charset="-122"/>
                      </a:endParaRPr>
                    </a:p>
                    <a:p>
                      <a:pPr algn="just">
                        <a:spcAft>
                          <a:spcPts val="0"/>
                        </a:spcAft>
                      </a:pPr>
                      <a:r>
                        <a:rPr lang="zh-CN" sz="1800" u="none" kern="100" dirty="0">
                          <a:effectLst/>
                          <a:latin typeface="宋体" pitchFamily="2" charset="-122"/>
                          <a:ea typeface="宋体" pitchFamily="2" charset="-122"/>
                        </a:rPr>
                        <a:t>数据总量</a:t>
                      </a:r>
                      <a:r>
                        <a:rPr lang="en-US" altLang="zh-CN" sz="1800" u="none" kern="100" dirty="0">
                          <a:effectLst/>
                          <a:latin typeface="宋体" pitchFamily="2" charset="-122"/>
                          <a:ea typeface="宋体" pitchFamily="2" charset="-122"/>
                        </a:rPr>
                        <a:t>		</a:t>
                      </a:r>
                      <a:r>
                        <a:rPr lang="en-US" sz="1800" u="none" kern="100" dirty="0">
                          <a:effectLst/>
                          <a:latin typeface="宋体" pitchFamily="2" charset="-122"/>
                          <a:ea typeface="宋体" pitchFamily="2" charset="-122"/>
                        </a:rPr>
                        <a:t>260G+1.56T+3.56T+156G+2T+13G=7.5T</a:t>
                      </a:r>
                      <a:endParaRPr lang="zh-CN" sz="1800" u="none" kern="100" dirty="0">
                        <a:effectLst/>
                        <a:latin typeface="宋体" pitchFamily="2" charset="-122"/>
                        <a:ea typeface="宋体" pitchFamily="2" charset="-122"/>
                      </a:endParaRPr>
                    </a:p>
                    <a:p>
                      <a:pPr algn="just">
                        <a:spcAft>
                          <a:spcPts val="0"/>
                        </a:spcAft>
                      </a:pPr>
                      <a:r>
                        <a:rPr lang="zh-CN" sz="1800" u="none" kern="100" dirty="0">
                          <a:effectLst/>
                          <a:latin typeface="宋体" pitchFamily="2" charset="-122"/>
                          <a:ea typeface="宋体" pitchFamily="2" charset="-122"/>
                        </a:rPr>
                        <a:t>每台前置机</a:t>
                      </a:r>
                      <a:r>
                        <a:rPr lang="en-US" altLang="zh-CN" sz="1800" u="none" kern="100" dirty="0">
                          <a:effectLst/>
                          <a:latin typeface="宋体" pitchFamily="2" charset="-122"/>
                          <a:ea typeface="宋体" pitchFamily="2" charset="-122"/>
                        </a:rPr>
                        <a:t>		</a:t>
                      </a:r>
                      <a:r>
                        <a:rPr lang="en-US" sz="1800" u="none" kern="100" dirty="0">
                          <a:effectLst/>
                          <a:latin typeface="宋体" pitchFamily="2" charset="-122"/>
                          <a:ea typeface="宋体" pitchFamily="2" charset="-122"/>
                        </a:rPr>
                        <a:t>58.5G</a:t>
                      </a:r>
                      <a:r>
                        <a:rPr lang="zh-CN" sz="1800" u="none" kern="100" dirty="0">
                          <a:effectLst/>
                          <a:latin typeface="宋体" pitchFamily="2" charset="-122"/>
                          <a:ea typeface="宋体" pitchFamily="2" charset="-122"/>
                        </a:rPr>
                        <a:t>（约</a:t>
                      </a:r>
                      <a:r>
                        <a:rPr lang="en-US" sz="1800" u="none" kern="100" dirty="0">
                          <a:effectLst/>
                          <a:latin typeface="宋体" pitchFamily="2" charset="-122"/>
                          <a:ea typeface="宋体" pitchFamily="2" charset="-122"/>
                        </a:rPr>
                        <a:t>60G</a:t>
                      </a:r>
                      <a:r>
                        <a:rPr lang="zh-CN" sz="1800" u="none" kern="100" dirty="0">
                          <a:effectLst/>
                          <a:latin typeface="宋体" pitchFamily="2" charset="-122"/>
                          <a:ea typeface="宋体" pitchFamily="2" charset="-122"/>
                        </a:rPr>
                        <a:t>）</a:t>
                      </a:r>
                    </a:p>
                    <a:p>
                      <a:pPr algn="just">
                        <a:spcAft>
                          <a:spcPts val="0"/>
                        </a:spcAft>
                      </a:pPr>
                      <a:r>
                        <a:rPr lang="zh-CN" sz="1800" u="none" kern="100" dirty="0">
                          <a:effectLst/>
                          <a:latin typeface="宋体" pitchFamily="2" charset="-122"/>
                          <a:ea typeface="宋体" pitchFamily="2" charset="-122"/>
                        </a:rPr>
                        <a:t>每台服务机内置容量</a:t>
                      </a:r>
                      <a:r>
                        <a:rPr lang="en-US" altLang="zh-CN" sz="1800" u="none" kern="100" dirty="0">
                          <a:effectLst/>
                          <a:latin typeface="宋体" pitchFamily="2" charset="-122"/>
                          <a:ea typeface="宋体" pitchFamily="2" charset="-122"/>
                        </a:rPr>
                        <a:t>	</a:t>
                      </a:r>
                      <a:r>
                        <a:rPr lang="en-US" sz="1800" u="none" kern="100" dirty="0">
                          <a:effectLst/>
                          <a:latin typeface="宋体" pitchFamily="2" charset="-122"/>
                          <a:ea typeface="宋体" pitchFamily="2" charset="-122"/>
                        </a:rPr>
                        <a:t>1T</a:t>
                      </a:r>
                      <a:endParaRPr lang="zh-CN" sz="1800" u="none" kern="100" dirty="0">
                        <a:effectLst/>
                        <a:latin typeface="宋体" pitchFamily="2" charset="-122"/>
                        <a:ea typeface="宋体" pitchFamily="2" charset="-122"/>
                        <a:cs typeface="Times New Roman"/>
                      </a:endParaRPr>
                    </a:p>
                  </a:txBody>
                  <a:tcPr marL="33103" marR="33103" marT="0" marB="0"/>
                </a:tc>
                <a:extLst>
                  <a:ext uri="{0D108BD9-81ED-4DB2-BD59-A6C34878D82A}">
                    <a16:rowId xmlns:a16="http://schemas.microsoft.com/office/drawing/2014/main" val="10004"/>
                  </a:ext>
                </a:extLst>
              </a:tr>
              <a:tr h="386200">
                <a:tc>
                  <a:txBody>
                    <a:bodyPr/>
                    <a:lstStyle/>
                    <a:p>
                      <a:pPr algn="just">
                        <a:spcAft>
                          <a:spcPts val="0"/>
                        </a:spcAft>
                      </a:pPr>
                      <a:r>
                        <a:rPr lang="zh-CN" sz="1800" kern="100">
                          <a:effectLst/>
                          <a:latin typeface="宋体" pitchFamily="2" charset="-122"/>
                          <a:ea typeface="宋体" pitchFamily="2" charset="-122"/>
                        </a:rPr>
                        <a:t>网络容量</a:t>
                      </a:r>
                      <a:endParaRPr lang="zh-CN" sz="1800" kern="100">
                        <a:effectLst/>
                        <a:latin typeface="宋体" pitchFamily="2" charset="-122"/>
                        <a:ea typeface="宋体" pitchFamily="2" charset="-122"/>
                        <a:cs typeface="Times New Roman"/>
                      </a:endParaRPr>
                    </a:p>
                  </a:txBody>
                  <a:tcPr marL="33103" marR="33103" marT="0" marB="0"/>
                </a:tc>
                <a:tc>
                  <a:txBody>
                    <a:bodyPr/>
                    <a:lstStyle/>
                    <a:p>
                      <a:pPr algn="just">
                        <a:spcAft>
                          <a:spcPts val="0"/>
                        </a:spcAft>
                      </a:pPr>
                      <a:r>
                        <a:rPr lang="zh-CN" sz="1800" u="none" kern="100" cap="small" spc="25" dirty="0">
                          <a:effectLst/>
                          <a:latin typeface="宋体" pitchFamily="2" charset="-122"/>
                          <a:ea typeface="宋体" pitchFamily="2" charset="-122"/>
                        </a:rPr>
                        <a:t>政务外网（公务员）</a:t>
                      </a:r>
                      <a:r>
                        <a:rPr lang="en-US" altLang="zh-CN" sz="1800" u="none" kern="100" cap="small" spc="25" dirty="0">
                          <a:effectLst/>
                          <a:latin typeface="宋体" pitchFamily="2" charset="-122"/>
                          <a:ea typeface="宋体" pitchFamily="2" charset="-122"/>
                        </a:rPr>
                        <a:t>	</a:t>
                      </a:r>
                      <a:r>
                        <a:rPr lang="en-US" altLang="zh-CN" sz="1800" u="none" kern="100" dirty="0">
                          <a:effectLst/>
                          <a:latin typeface="宋体" pitchFamily="2" charset="-122"/>
                          <a:ea typeface="宋体" pitchFamily="2" charset="-122"/>
                        </a:rPr>
                        <a:t>542KB/s</a:t>
                      </a:r>
                      <a:endParaRPr lang="zh-CN" sz="1800" u="none" kern="100" dirty="0">
                        <a:effectLst/>
                        <a:latin typeface="宋体" pitchFamily="2" charset="-122"/>
                        <a:ea typeface="宋体" pitchFamily="2" charset="-122"/>
                      </a:endParaRPr>
                    </a:p>
                    <a:p>
                      <a:pPr algn="just">
                        <a:spcAft>
                          <a:spcPts val="0"/>
                        </a:spcAft>
                      </a:pPr>
                      <a:r>
                        <a:rPr lang="zh-CN" sz="1800" u="none" kern="100" cap="small" spc="25" dirty="0">
                          <a:effectLst/>
                          <a:latin typeface="宋体" pitchFamily="2" charset="-122"/>
                          <a:ea typeface="宋体" pitchFamily="2" charset="-122"/>
                        </a:rPr>
                        <a:t>互联网（市民）</a:t>
                      </a:r>
                      <a:r>
                        <a:rPr lang="en-US" altLang="zh-CN" sz="1800" u="none" kern="100" cap="small" spc="25" dirty="0">
                          <a:effectLst/>
                          <a:latin typeface="宋体" pitchFamily="2" charset="-122"/>
                          <a:ea typeface="宋体" pitchFamily="2" charset="-122"/>
                        </a:rPr>
                        <a:t>		</a:t>
                      </a:r>
                      <a:r>
                        <a:rPr lang="en-US" altLang="zh-CN" sz="1800" u="none" kern="100" dirty="0">
                          <a:effectLst/>
                          <a:latin typeface="宋体" pitchFamily="2" charset="-122"/>
                          <a:ea typeface="宋体" pitchFamily="2" charset="-122"/>
                        </a:rPr>
                        <a:t>2.6KB/s</a:t>
                      </a:r>
                      <a:endParaRPr lang="zh-CN" sz="1800" u="none" kern="100" dirty="0">
                        <a:effectLst/>
                        <a:latin typeface="宋体" pitchFamily="2" charset="-122"/>
                        <a:ea typeface="宋体" pitchFamily="2" charset="-122"/>
                      </a:endParaRPr>
                    </a:p>
                  </a:txBody>
                  <a:tcPr marL="33103" marR="33103" marT="0" marB="0"/>
                </a:tc>
                <a:extLst>
                  <a:ext uri="{0D108BD9-81ED-4DB2-BD59-A6C34878D82A}">
                    <a16:rowId xmlns:a16="http://schemas.microsoft.com/office/drawing/2014/main" val="10005"/>
                  </a:ext>
                </a:extLst>
              </a:tr>
            </a:tbl>
          </a:graphicData>
        </a:graphic>
      </p:graphicFrame>
      <p:sp>
        <p:nvSpPr>
          <p:cNvPr id="5" name="圆角矩形标注 4"/>
          <p:cNvSpPr/>
          <p:nvPr/>
        </p:nvSpPr>
        <p:spPr bwMode="auto">
          <a:xfrm>
            <a:off x="546970" y="2132856"/>
            <a:ext cx="8464474" cy="2016224"/>
          </a:xfrm>
          <a:prstGeom prst="wedgeRoundRectCallout">
            <a:avLst>
              <a:gd name="adj1" fmla="val 4087"/>
              <a:gd name="adj2" fmla="val -62941"/>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u="sng" kern="100" cap="small" spc="25" dirty="0">
                <a:latin typeface="宋体" pitchFamily="2" charset="-122"/>
                <a:ea typeface="宋体" pitchFamily="2" charset="-122"/>
              </a:rPr>
              <a:t>政务外网（公务员）</a:t>
            </a:r>
            <a:endParaRPr lang="zh-CN" altLang="zh-CN" sz="1600" kern="100" dirty="0">
              <a:latin typeface="宋体" pitchFamily="2" charset="-122"/>
              <a:ea typeface="宋体" pitchFamily="2" charset="-122"/>
            </a:endParaRPr>
          </a:p>
          <a:p>
            <a:pPr algn="just">
              <a:spcAft>
                <a:spcPts val="0"/>
              </a:spcAft>
            </a:pPr>
            <a:r>
              <a:rPr lang="en-US" altLang="zh-CN" sz="1600" kern="100" dirty="0">
                <a:latin typeface="宋体" pitchFamily="2" charset="-122"/>
                <a:ea typeface="宋体" pitchFamily="2" charset="-122"/>
              </a:rPr>
              <a:t>2013</a:t>
            </a:r>
            <a:r>
              <a:rPr lang="zh-CN" altLang="zh-CN" sz="1600" kern="100" dirty="0">
                <a:latin typeface="宋体" pitchFamily="2" charset="-122"/>
                <a:ea typeface="宋体" pitchFamily="2" charset="-122"/>
              </a:rPr>
              <a:t>年</a:t>
            </a:r>
            <a:r>
              <a:rPr lang="en-US" altLang="zh-CN" sz="1600" kern="100" dirty="0">
                <a:latin typeface="宋体" pitchFamily="2" charset="-122"/>
                <a:ea typeface="宋体" pitchFamily="2" charset="-122"/>
              </a:rPr>
              <a:t>XX</a:t>
            </a:r>
            <a:r>
              <a:rPr lang="zh-CN" altLang="zh-CN" sz="1600" kern="100" dirty="0">
                <a:latin typeface="宋体" pitchFamily="2" charset="-122"/>
                <a:ea typeface="宋体" pitchFamily="2" charset="-122"/>
              </a:rPr>
              <a:t>公务员招考</a:t>
            </a:r>
            <a:r>
              <a:rPr lang="en-US" altLang="zh-CN" sz="1600" kern="100" dirty="0">
                <a:latin typeface="宋体" pitchFamily="2" charset="-122"/>
                <a:ea typeface="宋体" pitchFamily="2" charset="-122"/>
              </a:rPr>
              <a:t>705</a:t>
            </a:r>
            <a:r>
              <a:rPr lang="zh-CN" altLang="zh-CN" sz="1600" kern="100" dirty="0">
                <a:latin typeface="宋体" pitchFamily="2" charset="-122"/>
                <a:ea typeface="宋体" pitchFamily="2" charset="-122"/>
              </a:rPr>
              <a:t>人（约</a:t>
            </a:r>
            <a:r>
              <a:rPr lang="en-US" altLang="zh-CN" sz="1600" kern="100" dirty="0">
                <a:latin typeface="宋体" pitchFamily="2" charset="-122"/>
                <a:ea typeface="宋体" pitchFamily="2" charset="-122"/>
              </a:rPr>
              <a:t>1000</a:t>
            </a:r>
            <a:r>
              <a:rPr lang="zh-CN" altLang="zh-CN" sz="1600" kern="100" dirty="0">
                <a:latin typeface="宋体" pitchFamily="2" charset="-122"/>
                <a:ea typeface="宋体" pitchFamily="2" charset="-122"/>
              </a:rPr>
              <a:t>人），队伍稳定，按</a:t>
            </a:r>
            <a:r>
              <a:rPr lang="en-US" altLang="zh-CN" sz="1600" kern="100" dirty="0">
                <a:latin typeface="宋体" pitchFamily="2" charset="-122"/>
                <a:ea typeface="宋体" pitchFamily="2" charset="-122"/>
              </a:rPr>
              <a:t>20</a:t>
            </a:r>
            <a:r>
              <a:rPr lang="zh-CN" altLang="zh-CN" sz="1600" kern="100" dirty="0">
                <a:latin typeface="宋体" pitchFamily="2" charset="-122"/>
                <a:ea typeface="宋体" pitchFamily="2" charset="-122"/>
              </a:rPr>
              <a:t>岁入职，</a:t>
            </a:r>
            <a:r>
              <a:rPr lang="en-US" altLang="zh-CN" sz="1600" kern="100" dirty="0">
                <a:latin typeface="宋体" pitchFamily="2" charset="-122"/>
                <a:ea typeface="宋体" pitchFamily="2" charset="-122"/>
              </a:rPr>
              <a:t>60</a:t>
            </a:r>
            <a:r>
              <a:rPr lang="zh-CN" altLang="zh-CN" sz="1600" kern="100" dirty="0">
                <a:latin typeface="宋体" pitchFamily="2" charset="-122"/>
                <a:ea typeface="宋体" pitchFamily="2" charset="-122"/>
              </a:rPr>
              <a:t>岁退休，</a:t>
            </a:r>
            <a:r>
              <a:rPr lang="en-US" altLang="zh-CN" sz="1600" kern="100" dirty="0">
                <a:latin typeface="宋体" pitchFamily="2" charset="-122"/>
                <a:ea typeface="宋体" pitchFamily="2" charset="-122"/>
              </a:rPr>
              <a:t>2.5%</a:t>
            </a:r>
            <a:r>
              <a:rPr lang="zh-CN" altLang="zh-CN" sz="1600" kern="100" dirty="0">
                <a:latin typeface="宋体" pitchFamily="2" charset="-122"/>
                <a:ea typeface="宋体" pitchFamily="2" charset="-122"/>
              </a:rPr>
              <a:t>更新率计算，</a:t>
            </a:r>
            <a:r>
              <a:rPr lang="en-US" altLang="zh-CN" sz="1600" kern="100" dirty="0">
                <a:latin typeface="宋体" pitchFamily="2" charset="-122"/>
                <a:ea typeface="宋体" pitchFamily="2" charset="-122"/>
              </a:rPr>
              <a:t>1000/2.5%=5</a:t>
            </a:r>
            <a:r>
              <a:rPr lang="zh-CN" altLang="zh-CN" sz="1600" kern="100" dirty="0">
                <a:latin typeface="宋体" pitchFamily="2" charset="-122"/>
                <a:ea typeface="宋体" pitchFamily="2" charset="-122"/>
              </a:rPr>
              <a:t>万</a:t>
            </a:r>
          </a:p>
          <a:p>
            <a:pPr algn="just">
              <a:spcAft>
                <a:spcPts val="0"/>
              </a:spcAft>
            </a:pPr>
            <a:r>
              <a:rPr lang="en-US" altLang="zh-CN" sz="1600" kern="100" dirty="0">
                <a:latin typeface="宋体" pitchFamily="2" charset="-122"/>
                <a:ea typeface="宋体" pitchFamily="2" charset="-122"/>
              </a:rPr>
              <a:t> </a:t>
            </a:r>
            <a:endParaRPr lang="zh-CN" altLang="zh-CN" sz="1600" kern="100" dirty="0">
              <a:latin typeface="宋体" pitchFamily="2" charset="-122"/>
              <a:ea typeface="宋体" pitchFamily="2" charset="-122"/>
            </a:endParaRPr>
          </a:p>
          <a:p>
            <a:pPr algn="just">
              <a:spcAft>
                <a:spcPts val="0"/>
              </a:spcAft>
            </a:pPr>
            <a:r>
              <a:rPr lang="zh-CN" altLang="zh-CN" sz="1600" u="sng" kern="100" cap="small" spc="25" dirty="0">
                <a:latin typeface="宋体" pitchFamily="2" charset="-122"/>
                <a:ea typeface="宋体" pitchFamily="2" charset="-122"/>
              </a:rPr>
              <a:t>互联网（市民）</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中国网民数量</a:t>
            </a:r>
            <a:r>
              <a:rPr lang="en-US" altLang="zh-CN" sz="1600" kern="100" dirty="0">
                <a:latin typeface="宋体" pitchFamily="2" charset="-122"/>
                <a:ea typeface="宋体" pitchFamily="2" charset="-122"/>
              </a:rPr>
              <a:t>=5.38</a:t>
            </a:r>
            <a:r>
              <a:rPr lang="zh-CN" altLang="zh-CN" sz="1600" kern="100" dirty="0">
                <a:latin typeface="宋体" pitchFamily="2" charset="-122"/>
                <a:ea typeface="宋体" pitchFamily="2" charset="-122"/>
              </a:rPr>
              <a:t>亿，人口</a:t>
            </a:r>
            <a:r>
              <a:rPr lang="en-US" altLang="zh-CN" sz="1600" kern="100" dirty="0">
                <a:latin typeface="宋体" pitchFamily="2" charset="-122"/>
                <a:ea typeface="宋体" pitchFamily="2" charset="-122"/>
              </a:rPr>
              <a:t>=13.7</a:t>
            </a:r>
            <a:r>
              <a:rPr lang="zh-CN" altLang="zh-CN" sz="1600" kern="100" dirty="0">
                <a:latin typeface="宋体" pitchFamily="2" charset="-122"/>
                <a:ea typeface="宋体" pitchFamily="2" charset="-122"/>
              </a:rPr>
              <a:t>亿，上网比率</a:t>
            </a:r>
            <a:r>
              <a:rPr lang="en-US" altLang="zh-CN" sz="1600" kern="100" dirty="0">
                <a:latin typeface="宋体" pitchFamily="2" charset="-122"/>
                <a:ea typeface="宋体" pitchFamily="2" charset="-122"/>
              </a:rPr>
              <a:t>=39%</a:t>
            </a:r>
            <a:r>
              <a:rPr lang="zh-CN" altLang="zh-CN" sz="1600" kern="100" dirty="0">
                <a:latin typeface="宋体" pitchFamily="2" charset="-122"/>
                <a:ea typeface="宋体" pitchFamily="2" charset="-122"/>
              </a:rPr>
              <a:t>，所以</a:t>
            </a:r>
            <a:r>
              <a:rPr lang="en-US" altLang="zh-CN" sz="1600" kern="100" dirty="0">
                <a:latin typeface="宋体" pitchFamily="2" charset="-122"/>
                <a:ea typeface="宋体" pitchFamily="2" charset="-122"/>
              </a:rPr>
              <a:t>XX</a:t>
            </a:r>
            <a:r>
              <a:rPr lang="zh-CN" altLang="zh-CN" sz="1600" kern="100" dirty="0">
                <a:latin typeface="宋体" pitchFamily="2" charset="-122"/>
                <a:ea typeface="宋体" pitchFamily="2" charset="-122"/>
              </a:rPr>
              <a:t>网民</a:t>
            </a: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x39%=507</a:t>
            </a:r>
            <a:r>
              <a:rPr lang="zh-CN" altLang="zh-CN" sz="1600" kern="100" dirty="0">
                <a:latin typeface="宋体" pitchFamily="2" charset="-122"/>
                <a:ea typeface="宋体" pitchFamily="2" charset="-122"/>
              </a:rPr>
              <a:t>万</a:t>
            </a:r>
          </a:p>
          <a:p>
            <a:pPr algn="just">
              <a:spcAft>
                <a:spcPts val="0"/>
              </a:spcAft>
            </a:pPr>
            <a:r>
              <a:rPr lang="zh-CN" altLang="zh-CN" sz="1600" kern="100" dirty="0">
                <a:latin typeface="宋体" pitchFamily="2" charset="-122"/>
                <a:ea typeface="宋体" pitchFamily="2" charset="-122"/>
              </a:rPr>
              <a:t>目前估算有兴趣使用身份证验证的网民都在</a:t>
            </a:r>
            <a:r>
              <a:rPr lang="en-US" altLang="zh-CN" sz="1600" kern="100" dirty="0">
                <a:latin typeface="宋体" pitchFamily="2" charset="-122"/>
                <a:ea typeface="宋体" pitchFamily="2" charset="-122"/>
              </a:rPr>
              <a:t>XX</a:t>
            </a:r>
            <a:r>
              <a:rPr lang="zh-CN" altLang="zh-CN" sz="1600" kern="100" dirty="0">
                <a:latin typeface="宋体" pitchFamily="2" charset="-122"/>
                <a:ea typeface="宋体" pitchFamily="2" charset="-122"/>
              </a:rPr>
              <a:t>本地，外地网民访问量暂不计算在内</a:t>
            </a:r>
            <a:endParaRPr lang="zh-CN" altLang="zh-CN" sz="1600" kern="100" dirty="0">
              <a:latin typeface="宋体" pitchFamily="2" charset="-122"/>
              <a:ea typeface="宋体" pitchFamily="2" charset="-122"/>
              <a:cs typeface="Times New Roman"/>
            </a:endParaRPr>
          </a:p>
        </p:txBody>
      </p:sp>
      <p:sp>
        <p:nvSpPr>
          <p:cNvPr id="6" name="圆角矩形标注 5"/>
          <p:cNvSpPr/>
          <p:nvPr/>
        </p:nvSpPr>
        <p:spPr bwMode="auto">
          <a:xfrm>
            <a:off x="528714" y="2636912"/>
            <a:ext cx="8464474" cy="2520280"/>
          </a:xfrm>
          <a:prstGeom prst="wedgeRoundRectCallout">
            <a:avLst>
              <a:gd name="adj1" fmla="val 4087"/>
              <a:gd name="adj2" fmla="val -62941"/>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u="sng" kern="100" cap="small" spc="25" dirty="0">
                <a:latin typeface="宋体" pitchFamily="2" charset="-122"/>
                <a:ea typeface="宋体" pitchFamily="2" charset="-122"/>
              </a:rPr>
              <a:t>政务外网（公务员）</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一线经办人员比率约</a:t>
            </a:r>
            <a:r>
              <a:rPr lang="en-US" altLang="zh-CN" sz="1600" kern="100" dirty="0">
                <a:latin typeface="宋体" pitchFamily="2" charset="-122"/>
                <a:ea typeface="宋体" pitchFamily="2" charset="-122"/>
              </a:rPr>
              <a:t>30%</a:t>
            </a:r>
            <a:r>
              <a:rPr lang="zh-CN" altLang="zh-CN" sz="1600" kern="100" dirty="0">
                <a:latin typeface="宋体" pitchFamily="2" charset="-122"/>
                <a:ea typeface="宋体" pitchFamily="2" charset="-122"/>
              </a:rPr>
              <a:t>，其中</a:t>
            </a:r>
            <a:r>
              <a:rPr lang="en-US" altLang="zh-CN" sz="1600" kern="100" dirty="0">
                <a:latin typeface="宋体" pitchFamily="2" charset="-122"/>
                <a:ea typeface="宋体" pitchFamily="2" charset="-122"/>
              </a:rPr>
              <a:t>1/5</a:t>
            </a:r>
            <a:r>
              <a:rPr lang="zh-CN" altLang="zh-CN" sz="1600" kern="100" dirty="0">
                <a:latin typeface="宋体" pitchFamily="2" charset="-122"/>
                <a:ea typeface="宋体" pitchFamily="2" charset="-122"/>
              </a:rPr>
              <a:t>业务需要访问人口库，按</a:t>
            </a:r>
            <a:r>
              <a:rPr lang="en-US" altLang="zh-CN" sz="1600" kern="100" dirty="0">
                <a:latin typeface="宋体" pitchFamily="2" charset="-122"/>
                <a:ea typeface="宋体" pitchFamily="2" charset="-122"/>
              </a:rPr>
              <a:t>10:1</a:t>
            </a:r>
            <a:r>
              <a:rPr lang="zh-CN" altLang="zh-CN" sz="1600" kern="100" dirty="0">
                <a:latin typeface="宋体" pitchFamily="2" charset="-122"/>
                <a:ea typeface="宋体" pitchFamily="2" charset="-122"/>
              </a:rPr>
              <a:t>估算同时在线比率，所以同时在线人数</a:t>
            </a:r>
            <a:r>
              <a:rPr lang="en-US" altLang="zh-CN" sz="1600" kern="100" dirty="0">
                <a:latin typeface="宋体" pitchFamily="2" charset="-122"/>
                <a:ea typeface="宋体" pitchFamily="2" charset="-122"/>
              </a:rPr>
              <a:t>=5</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x30%/5/10=300</a:t>
            </a:r>
            <a:r>
              <a:rPr lang="zh-CN" altLang="zh-CN" sz="1600" kern="100" dirty="0">
                <a:latin typeface="宋体" pitchFamily="2" charset="-122"/>
                <a:ea typeface="宋体" pitchFamily="2" charset="-122"/>
              </a:rPr>
              <a:t>人。</a:t>
            </a:r>
          </a:p>
          <a:p>
            <a:pPr algn="just">
              <a:spcAft>
                <a:spcPts val="0"/>
              </a:spcAft>
            </a:pPr>
            <a:r>
              <a:rPr lang="en-US" altLang="zh-CN" sz="1600" kern="100" dirty="0">
                <a:latin typeface="宋体" pitchFamily="2" charset="-122"/>
                <a:ea typeface="宋体" pitchFamily="2" charset="-122"/>
              </a:rPr>
              <a:t> </a:t>
            </a:r>
            <a:endParaRPr lang="zh-CN" altLang="zh-CN" sz="1600" kern="100" dirty="0">
              <a:latin typeface="宋体" pitchFamily="2" charset="-122"/>
              <a:ea typeface="宋体" pitchFamily="2" charset="-122"/>
            </a:endParaRPr>
          </a:p>
          <a:p>
            <a:pPr algn="just">
              <a:spcAft>
                <a:spcPts val="0"/>
              </a:spcAft>
            </a:pPr>
            <a:r>
              <a:rPr lang="zh-CN" altLang="zh-CN" sz="1600" u="sng" kern="100" cap="small" spc="25" dirty="0">
                <a:latin typeface="宋体" pitchFamily="2" charset="-122"/>
                <a:ea typeface="宋体" pitchFamily="2" charset="-122"/>
              </a:rPr>
              <a:t>互联网（市民）</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一期设想市民通过互联网站（比如：中国</a:t>
            </a:r>
            <a:r>
              <a:rPr lang="en-US" altLang="zh-CN" sz="1600" kern="100" dirty="0">
                <a:latin typeface="宋体" pitchFamily="2" charset="-122"/>
                <a:ea typeface="宋体" pitchFamily="2" charset="-122"/>
              </a:rPr>
              <a:t>XX</a:t>
            </a:r>
            <a:r>
              <a:rPr lang="zh-CN" altLang="zh-CN" sz="1600" kern="100" dirty="0">
                <a:latin typeface="宋体" pitchFamily="2" charset="-122"/>
                <a:ea typeface="宋体" pitchFamily="2" charset="-122"/>
              </a:rPr>
              <a:t>）来访问服务。按人均每年有一次访问需求，通过目前的网民提交请求，每次响应时间</a:t>
            </a:r>
            <a:r>
              <a:rPr lang="en-US" altLang="zh-CN" sz="1600" kern="100" dirty="0">
                <a:latin typeface="宋体" pitchFamily="2" charset="-122"/>
                <a:ea typeface="宋体" pitchFamily="2" charset="-122"/>
              </a:rPr>
              <a:t>5</a:t>
            </a:r>
            <a:r>
              <a:rPr lang="zh-CN" altLang="zh-CN" sz="1600" kern="100" dirty="0">
                <a:latin typeface="宋体" pitchFamily="2" charset="-122"/>
                <a:ea typeface="宋体" pitchFamily="2" charset="-122"/>
              </a:rPr>
              <a:t>秒，上下文无关。按</a:t>
            </a:r>
            <a:r>
              <a:rPr lang="en-US" altLang="zh-CN" sz="1600" kern="100" dirty="0">
                <a:latin typeface="宋体" pitchFamily="2" charset="-122"/>
                <a:ea typeface="宋体" pitchFamily="2" charset="-122"/>
              </a:rPr>
              <a:t>7x24</a:t>
            </a:r>
            <a:r>
              <a:rPr lang="zh-CN" altLang="zh-CN" sz="1600" kern="100" dirty="0">
                <a:latin typeface="宋体" pitchFamily="2" charset="-122"/>
                <a:ea typeface="宋体" pitchFamily="2" charset="-122"/>
              </a:rPr>
              <a:t>和</a:t>
            </a:r>
            <a:r>
              <a:rPr lang="en-US" altLang="zh-CN" sz="1600" kern="100" dirty="0">
                <a:latin typeface="宋体" pitchFamily="2" charset="-122"/>
                <a:ea typeface="宋体" pitchFamily="2" charset="-122"/>
              </a:rPr>
              <a:t>5x8</a:t>
            </a:r>
            <a:r>
              <a:rPr lang="zh-CN" altLang="zh-CN" sz="1600" kern="100" dirty="0">
                <a:latin typeface="宋体" pitchFamily="2" charset="-122"/>
                <a:ea typeface="宋体" pitchFamily="2" charset="-122"/>
              </a:rPr>
              <a:t>两种上网方式估算：</a:t>
            </a: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/365/24/3600x5=2.06</a:t>
            </a:r>
            <a:r>
              <a:rPr lang="zh-CN" altLang="zh-CN" sz="1600" kern="100" dirty="0">
                <a:latin typeface="宋体" pitchFamily="2" charset="-122"/>
                <a:ea typeface="宋体" pitchFamily="2" charset="-122"/>
              </a:rPr>
              <a:t>人（</a:t>
            </a:r>
            <a:r>
              <a:rPr lang="en-US" altLang="zh-CN" sz="1600" kern="100" dirty="0">
                <a:latin typeface="宋体" pitchFamily="2" charset="-122"/>
                <a:ea typeface="宋体" pitchFamily="2" charset="-122"/>
              </a:rPr>
              <a:t>7x24</a:t>
            </a:r>
            <a:r>
              <a:rPr lang="zh-CN" altLang="zh-CN" sz="1600" kern="100" dirty="0">
                <a:latin typeface="宋体" pitchFamily="2" charset="-122"/>
                <a:ea typeface="宋体" pitchFamily="2" charset="-122"/>
              </a:rPr>
              <a:t>），</a:t>
            </a: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/200/8/3600x5=11.28</a:t>
            </a:r>
            <a:r>
              <a:rPr lang="zh-CN" altLang="zh-CN" sz="1600" kern="100" dirty="0">
                <a:latin typeface="宋体" pitchFamily="2" charset="-122"/>
                <a:ea typeface="宋体" pitchFamily="2" charset="-122"/>
              </a:rPr>
              <a:t>人（</a:t>
            </a:r>
            <a:r>
              <a:rPr lang="en-US" altLang="zh-CN" sz="1600" kern="100" dirty="0">
                <a:latin typeface="宋体" pitchFamily="2" charset="-122"/>
                <a:ea typeface="宋体" pitchFamily="2" charset="-122"/>
              </a:rPr>
              <a:t>5x8</a:t>
            </a:r>
            <a:r>
              <a:rPr lang="zh-CN" altLang="zh-CN" sz="1600" kern="100" dirty="0">
                <a:latin typeface="宋体" pitchFamily="2" charset="-122"/>
                <a:ea typeface="宋体" pitchFamily="2" charset="-122"/>
              </a:rPr>
              <a:t>），取中间值</a:t>
            </a:r>
            <a:r>
              <a:rPr lang="en-US" altLang="zh-CN" sz="1600" kern="100" dirty="0">
                <a:latin typeface="宋体" pitchFamily="2" charset="-122"/>
                <a:ea typeface="宋体" pitchFamily="2" charset="-122"/>
              </a:rPr>
              <a:t>7</a:t>
            </a:r>
            <a:r>
              <a:rPr lang="zh-CN" altLang="zh-CN" sz="1600" kern="100" dirty="0">
                <a:latin typeface="宋体" pitchFamily="2" charset="-122"/>
                <a:ea typeface="宋体" pitchFamily="2" charset="-122"/>
              </a:rPr>
              <a:t>。峰值放大（按</a:t>
            </a:r>
            <a:r>
              <a:rPr lang="en-US" altLang="zh-CN" sz="1600" kern="100" dirty="0">
                <a:latin typeface="宋体" pitchFamily="2" charset="-122"/>
                <a:ea typeface="宋体" pitchFamily="2" charset="-122"/>
              </a:rPr>
              <a:t>10</a:t>
            </a:r>
            <a:r>
              <a:rPr lang="zh-CN" altLang="zh-CN" sz="1600" kern="100" dirty="0">
                <a:latin typeface="宋体" pitchFamily="2" charset="-122"/>
                <a:ea typeface="宋体" pitchFamily="2" charset="-122"/>
              </a:rPr>
              <a:t>倍）为</a:t>
            </a:r>
            <a:r>
              <a:rPr lang="en-US" altLang="zh-CN" sz="1600" kern="100" dirty="0">
                <a:latin typeface="宋体" pitchFamily="2" charset="-122"/>
                <a:ea typeface="宋体" pitchFamily="2" charset="-122"/>
              </a:rPr>
              <a:t>70</a:t>
            </a:r>
            <a:r>
              <a:rPr lang="zh-CN" altLang="zh-CN" sz="1600" kern="100" dirty="0">
                <a:latin typeface="宋体" pitchFamily="2" charset="-122"/>
                <a:ea typeface="宋体" pitchFamily="2" charset="-122"/>
              </a:rPr>
              <a:t>人在线。</a:t>
            </a:r>
            <a:endParaRPr lang="zh-CN" altLang="zh-CN" sz="1600" kern="100" dirty="0">
              <a:latin typeface="宋体" pitchFamily="2" charset="-122"/>
              <a:ea typeface="宋体" pitchFamily="2" charset="-122"/>
              <a:cs typeface="Times New Roman"/>
            </a:endParaRPr>
          </a:p>
        </p:txBody>
      </p:sp>
      <p:sp>
        <p:nvSpPr>
          <p:cNvPr id="7" name="圆角矩形标注 6"/>
          <p:cNvSpPr/>
          <p:nvPr/>
        </p:nvSpPr>
        <p:spPr bwMode="auto">
          <a:xfrm>
            <a:off x="3275856" y="3000400"/>
            <a:ext cx="3672408" cy="1436712"/>
          </a:xfrm>
          <a:prstGeom prst="wedgeRoundRectCallout">
            <a:avLst>
              <a:gd name="adj1" fmla="val 2424"/>
              <a:gd name="adj2" fmla="val -70399"/>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kern="100" dirty="0">
                <a:latin typeface="宋体" pitchFamily="2" charset="-122"/>
                <a:ea typeface="宋体" pitchFamily="2" charset="-122"/>
              </a:rPr>
              <a:t>人口信息库的总人口数约为</a:t>
            </a: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万，按计生委统计的</a:t>
            </a:r>
            <a:r>
              <a:rPr lang="en-US" altLang="zh-CN" sz="1600" kern="100" dirty="0">
                <a:latin typeface="宋体" pitchFamily="2" charset="-122"/>
                <a:ea typeface="宋体" pitchFamily="2" charset="-122"/>
              </a:rPr>
              <a:t>XX</a:t>
            </a:r>
            <a:r>
              <a:rPr lang="zh-CN" altLang="zh-CN" sz="1600" kern="100" dirty="0">
                <a:latin typeface="宋体" pitchFamily="2" charset="-122"/>
                <a:ea typeface="宋体" pitchFamily="2" charset="-122"/>
              </a:rPr>
              <a:t>市人口：</a:t>
            </a:r>
            <a:r>
              <a:rPr lang="en-US" altLang="zh-CN" sz="1600" kern="100" dirty="0">
                <a:latin typeface="宋体" pitchFamily="2" charset="-122"/>
                <a:ea typeface="宋体" pitchFamily="2" charset="-122"/>
              </a:rPr>
              <a:t>2010</a:t>
            </a:r>
            <a:r>
              <a:rPr lang="zh-CN" altLang="zh-CN" sz="1600" kern="100" dirty="0">
                <a:latin typeface="宋体" pitchFamily="2" charset="-122"/>
                <a:ea typeface="宋体" pitchFamily="2" charset="-122"/>
              </a:rPr>
              <a:t>年</a:t>
            </a:r>
            <a:r>
              <a:rPr lang="en-US" altLang="zh-CN" sz="1600" kern="100" dirty="0">
                <a:latin typeface="宋体" pitchFamily="2" charset="-122"/>
                <a:ea typeface="宋体" pitchFamily="2" charset="-122"/>
              </a:rPr>
              <a:t>1176.91</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2012</a:t>
            </a:r>
            <a:r>
              <a:rPr lang="zh-CN" altLang="zh-CN" sz="1600" kern="100" dirty="0">
                <a:latin typeface="宋体" pitchFamily="2" charset="-122"/>
                <a:ea typeface="宋体" pitchFamily="2" charset="-122"/>
              </a:rPr>
              <a:t>年</a:t>
            </a: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万，年增长量约</a:t>
            </a:r>
            <a:r>
              <a:rPr lang="en-US" altLang="zh-CN" sz="1600" kern="100" dirty="0">
                <a:latin typeface="宋体" pitchFamily="2" charset="-122"/>
                <a:ea typeface="宋体" pitchFamily="2" charset="-122"/>
              </a:rPr>
              <a:t>5.2%</a:t>
            </a:r>
            <a:r>
              <a:rPr lang="zh-CN" altLang="zh-CN" sz="1600" kern="100" dirty="0">
                <a:latin typeface="宋体" pitchFamily="2" charset="-122"/>
                <a:ea typeface="宋体" pitchFamily="2" charset="-122"/>
              </a:rPr>
              <a:t>，所以</a:t>
            </a:r>
            <a:r>
              <a:rPr lang="en-US" altLang="zh-CN" sz="1600" kern="100" dirty="0">
                <a:latin typeface="宋体" pitchFamily="2" charset="-122"/>
                <a:ea typeface="宋体" pitchFamily="2" charset="-122"/>
              </a:rPr>
              <a:t>5</a:t>
            </a:r>
            <a:r>
              <a:rPr lang="zh-CN" altLang="zh-CN" sz="1600" kern="100" dirty="0">
                <a:latin typeface="宋体" pitchFamily="2" charset="-122"/>
                <a:ea typeface="宋体" pitchFamily="2" charset="-122"/>
              </a:rPr>
              <a:t>年后总人口为</a:t>
            </a:r>
            <a:r>
              <a:rPr lang="en-US" altLang="zh-CN" sz="1600" kern="100" dirty="0">
                <a:latin typeface="宋体" pitchFamily="2" charset="-122"/>
                <a:ea typeface="宋体" pitchFamily="2" charset="-122"/>
              </a:rPr>
              <a:t>1300</a:t>
            </a:r>
            <a:r>
              <a:rPr lang="zh-CN" altLang="zh-CN" sz="1600" kern="100" dirty="0">
                <a:latin typeface="宋体" pitchFamily="2" charset="-122"/>
                <a:ea typeface="宋体" pitchFamily="2" charset="-122"/>
              </a:rPr>
              <a:t>万</a:t>
            </a:r>
            <a:r>
              <a:rPr lang="en-US" altLang="zh-CN" sz="1600" kern="100" dirty="0">
                <a:latin typeface="宋体" pitchFamily="2" charset="-122"/>
                <a:ea typeface="宋体" pitchFamily="2" charset="-122"/>
              </a:rPr>
              <a:t>x(1+5.2%)^5=1675</a:t>
            </a:r>
            <a:r>
              <a:rPr lang="zh-CN" altLang="zh-CN" sz="1600" kern="100" dirty="0">
                <a:latin typeface="宋体" pitchFamily="2" charset="-122"/>
                <a:ea typeface="宋体" pitchFamily="2" charset="-122"/>
              </a:rPr>
              <a:t>万</a:t>
            </a:r>
            <a:endParaRPr lang="zh-CN" altLang="zh-CN" sz="1600" kern="100" dirty="0">
              <a:latin typeface="宋体" pitchFamily="2" charset="-122"/>
              <a:ea typeface="宋体" pitchFamily="2" charset="-122"/>
              <a:cs typeface="Times New Roman"/>
            </a:endParaRPr>
          </a:p>
        </p:txBody>
      </p:sp>
      <p:sp>
        <p:nvSpPr>
          <p:cNvPr id="8" name="圆角矩形标注 7"/>
          <p:cNvSpPr/>
          <p:nvPr/>
        </p:nvSpPr>
        <p:spPr bwMode="auto">
          <a:xfrm>
            <a:off x="10306" y="116632"/>
            <a:ext cx="9113149" cy="4896544"/>
          </a:xfrm>
          <a:prstGeom prst="wedgeRoundRectCallout">
            <a:avLst>
              <a:gd name="adj1" fmla="val 4003"/>
              <a:gd name="adj2" fmla="val 54599"/>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en-US" altLang="zh-CN" sz="1200" kern="100" dirty="0">
                <a:latin typeface="宋体" pitchFamily="2" charset="-122"/>
                <a:ea typeface="宋体" pitchFamily="2" charset="-122"/>
              </a:rPr>
              <a:t>1. </a:t>
            </a:r>
            <a:r>
              <a:rPr lang="zh-CN" altLang="zh-CN" sz="1200" kern="100" dirty="0">
                <a:latin typeface="宋体" pitchFamily="2" charset="-122"/>
                <a:ea typeface="宋体" pitchFamily="2" charset="-122"/>
              </a:rPr>
              <a:t>基本信息和扩展信息</a:t>
            </a:r>
          </a:p>
          <a:p>
            <a:pPr algn="just">
              <a:spcAft>
                <a:spcPts val="0"/>
              </a:spcAft>
            </a:pPr>
            <a:r>
              <a:rPr lang="zh-CN" altLang="zh-CN" sz="1200" kern="100" dirty="0">
                <a:latin typeface="宋体" pitchFamily="2" charset="-122"/>
                <a:ea typeface="宋体" pitchFamily="2" charset="-122"/>
              </a:rPr>
              <a:t>记录实体、关系、活动。</a:t>
            </a:r>
          </a:p>
          <a:p>
            <a:pPr algn="just">
              <a:spcAft>
                <a:spcPts val="0"/>
              </a:spcAft>
            </a:pPr>
            <a:r>
              <a:rPr lang="zh-CN" altLang="zh-CN" sz="1200" kern="100" dirty="0">
                <a:latin typeface="宋体" pitchFamily="2" charset="-122"/>
                <a:ea typeface="宋体" pitchFamily="2" charset="-122"/>
              </a:rPr>
              <a:t>人口信息库每条基础记录为</a:t>
            </a:r>
            <a:r>
              <a:rPr lang="en-US" altLang="zh-CN" sz="1200" kern="100" dirty="0">
                <a:latin typeface="宋体" pitchFamily="2" charset="-122"/>
                <a:ea typeface="宋体" pitchFamily="2" charset="-122"/>
              </a:rPr>
              <a:t>20K</a:t>
            </a:r>
            <a:r>
              <a:rPr lang="zh-CN" altLang="zh-CN" sz="1200" kern="100" dirty="0">
                <a:latin typeface="宋体" pitchFamily="2" charset="-122"/>
                <a:ea typeface="宋体" pitchFamily="2" charset="-122"/>
              </a:rPr>
              <a:t>，共需要</a:t>
            </a:r>
            <a:r>
              <a:rPr lang="en-US" altLang="zh-CN" sz="1200" kern="100" dirty="0">
                <a:latin typeface="宋体" pitchFamily="2" charset="-122"/>
                <a:ea typeface="宋体" pitchFamily="2" charset="-122"/>
              </a:rPr>
              <a:t> 1300</a:t>
            </a:r>
            <a:r>
              <a:rPr lang="zh-CN" altLang="zh-CN" sz="1200" kern="100" dirty="0">
                <a:latin typeface="宋体" pitchFamily="2" charset="-122"/>
                <a:ea typeface="宋体" pitchFamily="2" charset="-122"/>
              </a:rPr>
              <a:t>万</a:t>
            </a:r>
            <a:r>
              <a:rPr lang="en-US" altLang="zh-CN" sz="1200" kern="100" dirty="0">
                <a:latin typeface="宋体" pitchFamily="2" charset="-122"/>
                <a:ea typeface="宋体" pitchFamily="2" charset="-122"/>
              </a:rPr>
              <a:t>x20K =260G</a:t>
            </a:r>
            <a:endParaRPr lang="zh-CN" altLang="zh-CN" sz="1200" kern="100" dirty="0">
              <a:latin typeface="宋体" pitchFamily="2" charset="-122"/>
              <a:ea typeface="宋体" pitchFamily="2" charset="-122"/>
            </a:endParaRPr>
          </a:p>
          <a:p>
            <a:pPr algn="just">
              <a:spcAft>
                <a:spcPts val="0"/>
              </a:spcAft>
            </a:pPr>
            <a:r>
              <a:rPr lang="en-US" altLang="zh-CN" sz="1200" kern="100" dirty="0">
                <a:latin typeface="宋体" pitchFamily="2" charset="-122"/>
                <a:ea typeface="宋体" pitchFamily="2" charset="-122"/>
              </a:rPr>
              <a:t>2. </a:t>
            </a:r>
            <a:r>
              <a:rPr lang="zh-CN" altLang="zh-CN" sz="1200" kern="100" dirty="0">
                <a:latin typeface="宋体" pitchFamily="2" charset="-122"/>
                <a:ea typeface="宋体" pitchFamily="2" charset="-122"/>
              </a:rPr>
              <a:t>汇总信息（数据仓库）</a:t>
            </a:r>
          </a:p>
          <a:p>
            <a:pPr algn="just">
              <a:spcAft>
                <a:spcPts val="0"/>
              </a:spcAft>
            </a:pPr>
            <a:r>
              <a:rPr lang="zh-CN" altLang="zh-CN" sz="1200" kern="100" dirty="0">
                <a:latin typeface="宋体" pitchFamily="2" charset="-122"/>
                <a:ea typeface="宋体" pitchFamily="2" charset="-122"/>
              </a:rPr>
              <a:t>各种维度汇总信息，放在数据仓库中。注意维度的数量，颗粒度。数据总量是各维度数据的乘积。</a:t>
            </a:r>
          </a:p>
          <a:p>
            <a:pPr algn="just">
              <a:spcAft>
                <a:spcPts val="0"/>
              </a:spcAft>
            </a:pPr>
            <a:r>
              <a:rPr lang="zh-CN" altLang="zh-CN" sz="1200" kern="100" dirty="0">
                <a:latin typeface="宋体" pitchFamily="2" charset="-122"/>
                <a:ea typeface="宋体" pitchFamily="2" charset="-122"/>
              </a:rPr>
              <a:t>按一般经验，其数据量会使</a:t>
            </a:r>
            <a:r>
              <a:rPr lang="en-US" altLang="zh-CN" sz="1200" kern="100" dirty="0">
                <a:latin typeface="宋体" pitchFamily="2" charset="-122"/>
                <a:ea typeface="宋体" pitchFamily="2" charset="-122"/>
              </a:rPr>
              <a:t>OLTP</a:t>
            </a:r>
            <a:r>
              <a:rPr lang="zh-CN" altLang="zh-CN" sz="1200" kern="100" dirty="0">
                <a:latin typeface="宋体" pitchFamily="2" charset="-122"/>
                <a:ea typeface="宋体" pitchFamily="2" charset="-122"/>
              </a:rPr>
              <a:t>数据量</a:t>
            </a:r>
            <a:r>
              <a:rPr lang="en-US" altLang="zh-CN" sz="1200" kern="100" dirty="0">
                <a:latin typeface="宋体" pitchFamily="2" charset="-122"/>
                <a:ea typeface="宋体" pitchFamily="2" charset="-122"/>
              </a:rPr>
              <a:t>3-6</a:t>
            </a:r>
            <a:r>
              <a:rPr lang="zh-CN" altLang="zh-CN" sz="1200" kern="100" dirty="0">
                <a:latin typeface="宋体" pitchFamily="2" charset="-122"/>
                <a:ea typeface="宋体" pitchFamily="2" charset="-122"/>
              </a:rPr>
              <a:t>倍。本期暂按业务数据库的</a:t>
            </a:r>
            <a:r>
              <a:rPr lang="en-US" altLang="zh-CN" sz="1200" kern="100" dirty="0">
                <a:latin typeface="宋体" pitchFamily="2" charset="-122"/>
                <a:ea typeface="宋体" pitchFamily="2" charset="-122"/>
              </a:rPr>
              <a:t>6</a:t>
            </a:r>
            <a:r>
              <a:rPr lang="zh-CN" altLang="zh-CN" sz="1200" kern="100" dirty="0">
                <a:latin typeface="宋体" pitchFamily="2" charset="-122"/>
                <a:ea typeface="宋体" pitchFamily="2" charset="-122"/>
              </a:rPr>
              <a:t>倍的存储容量比例计算：</a:t>
            </a:r>
            <a:r>
              <a:rPr lang="en-US" altLang="zh-CN" sz="1200" kern="100" dirty="0">
                <a:latin typeface="宋体" pitchFamily="2" charset="-122"/>
                <a:ea typeface="宋体" pitchFamily="2" charset="-122"/>
              </a:rPr>
              <a:t>260G</a:t>
            </a:r>
            <a:r>
              <a:rPr lang="zh-CN" altLang="zh-CN" sz="1200" kern="100" dirty="0">
                <a:latin typeface="宋体" pitchFamily="2" charset="-122"/>
                <a:ea typeface="宋体" pitchFamily="2" charset="-122"/>
              </a:rPr>
              <a:t>×</a:t>
            </a:r>
            <a:r>
              <a:rPr lang="en-US" altLang="zh-CN" sz="1200" kern="100" dirty="0">
                <a:latin typeface="宋体" pitchFamily="2" charset="-122"/>
                <a:ea typeface="宋体" pitchFamily="2" charset="-122"/>
              </a:rPr>
              <a:t>6=1.56T</a:t>
            </a:r>
            <a:endParaRPr lang="zh-CN" altLang="zh-CN" sz="1200" kern="100" dirty="0">
              <a:latin typeface="宋体" pitchFamily="2" charset="-122"/>
              <a:ea typeface="宋体" pitchFamily="2" charset="-122"/>
            </a:endParaRPr>
          </a:p>
          <a:p>
            <a:pPr algn="just">
              <a:spcAft>
                <a:spcPts val="0"/>
              </a:spcAft>
            </a:pPr>
            <a:r>
              <a:rPr lang="en-US" altLang="zh-CN" sz="1200" kern="100" dirty="0">
                <a:latin typeface="宋体" pitchFamily="2" charset="-122"/>
                <a:ea typeface="宋体" pitchFamily="2" charset="-122"/>
              </a:rPr>
              <a:t>3. </a:t>
            </a:r>
            <a:r>
              <a:rPr lang="zh-CN" altLang="zh-CN" sz="1200" kern="100" dirty="0">
                <a:latin typeface="宋体" pitchFamily="2" charset="-122"/>
                <a:ea typeface="宋体" pitchFamily="2" charset="-122"/>
              </a:rPr>
              <a:t>照片信息</a:t>
            </a:r>
          </a:p>
          <a:p>
            <a:pPr algn="just">
              <a:spcAft>
                <a:spcPts val="0"/>
              </a:spcAft>
            </a:pPr>
            <a:r>
              <a:rPr lang="zh-CN" altLang="zh-CN" sz="1200" kern="100" dirty="0">
                <a:latin typeface="宋体" pitchFamily="2" charset="-122"/>
                <a:ea typeface="宋体" pitchFamily="2" charset="-122"/>
              </a:rPr>
              <a:t>每张相片最大为</a:t>
            </a:r>
            <a:r>
              <a:rPr lang="en-US" altLang="zh-CN" sz="1200" kern="100" dirty="0">
                <a:latin typeface="宋体" pitchFamily="2" charset="-122"/>
                <a:ea typeface="宋体" pitchFamily="2" charset="-122"/>
              </a:rPr>
              <a:t>40K</a:t>
            </a:r>
            <a:r>
              <a:rPr lang="zh-CN" altLang="zh-CN" sz="1200" kern="100" dirty="0">
                <a:latin typeface="宋体" pitchFamily="2" charset="-122"/>
                <a:ea typeface="宋体" pitchFamily="2" charset="-122"/>
              </a:rPr>
              <a:t>（彩色相片），每个人</a:t>
            </a:r>
            <a:r>
              <a:rPr lang="en-US" altLang="zh-CN" sz="1200" kern="100" dirty="0">
                <a:latin typeface="宋体" pitchFamily="2" charset="-122"/>
                <a:ea typeface="宋体" pitchFamily="2" charset="-122"/>
              </a:rPr>
              <a:t>6</a:t>
            </a:r>
            <a:r>
              <a:rPr lang="zh-CN" altLang="zh-CN" sz="1200" kern="100" dirty="0">
                <a:latin typeface="宋体" pitchFamily="2" charset="-122"/>
                <a:ea typeface="宋体" pitchFamily="2" charset="-122"/>
              </a:rPr>
              <a:t>张照片，</a:t>
            </a:r>
            <a:r>
              <a:rPr lang="en-US" altLang="zh-CN" sz="1200" kern="100" dirty="0">
                <a:latin typeface="宋体" pitchFamily="2" charset="-122"/>
                <a:ea typeface="宋体" pitchFamily="2" charset="-122"/>
              </a:rPr>
              <a:t>1300</a:t>
            </a:r>
            <a:r>
              <a:rPr lang="zh-CN" altLang="zh-CN" sz="1200" kern="100" dirty="0">
                <a:latin typeface="宋体" pitchFamily="2" charset="-122"/>
                <a:ea typeface="宋体" pitchFamily="2" charset="-122"/>
              </a:rPr>
              <a:t>万人（其中未办身份证的儿童约占</a:t>
            </a:r>
            <a:r>
              <a:rPr lang="en-US" altLang="zh-CN" sz="1200" kern="100" dirty="0">
                <a:latin typeface="宋体" pitchFamily="2" charset="-122"/>
                <a:ea typeface="宋体" pitchFamily="2" charset="-122"/>
              </a:rPr>
              <a:t>20%</a:t>
            </a:r>
            <a:r>
              <a:rPr lang="zh-CN" altLang="zh-CN" sz="1200" kern="100" dirty="0">
                <a:latin typeface="宋体" pitchFamily="2" charset="-122"/>
                <a:ea typeface="宋体" pitchFamily="2" charset="-122"/>
              </a:rPr>
              <a:t>，需要</a:t>
            </a:r>
            <a:r>
              <a:rPr lang="en-US" altLang="zh-CN" sz="1200" kern="100" dirty="0">
                <a:latin typeface="宋体" pitchFamily="2" charset="-122"/>
                <a:ea typeface="宋体" pitchFamily="2" charset="-122"/>
              </a:rPr>
              <a:t> 1300</a:t>
            </a:r>
            <a:r>
              <a:rPr lang="zh-CN" altLang="zh-CN" sz="1200" kern="100" dirty="0">
                <a:latin typeface="宋体" pitchFamily="2" charset="-122"/>
                <a:ea typeface="宋体" pitchFamily="2" charset="-122"/>
              </a:rPr>
              <a:t>万×</a:t>
            </a:r>
            <a:r>
              <a:rPr lang="en-US" altLang="zh-CN" sz="1200" kern="100" dirty="0">
                <a:latin typeface="宋体" pitchFamily="2" charset="-122"/>
                <a:ea typeface="宋体" pitchFamily="2" charset="-122"/>
              </a:rPr>
              <a:t>40K</a:t>
            </a:r>
            <a:r>
              <a:rPr lang="zh-CN" altLang="zh-CN" sz="1200" kern="100" dirty="0">
                <a:latin typeface="宋体" pitchFamily="2" charset="-122"/>
                <a:ea typeface="宋体" pitchFamily="2" charset="-122"/>
              </a:rPr>
              <a:t>×</a:t>
            </a:r>
            <a:r>
              <a:rPr lang="en-US" altLang="zh-CN" sz="1200" kern="100" dirty="0">
                <a:latin typeface="宋体" pitchFamily="2" charset="-122"/>
                <a:ea typeface="宋体" pitchFamily="2" charset="-122"/>
              </a:rPr>
              <a:t>6</a:t>
            </a:r>
            <a:r>
              <a:rPr lang="zh-CN" altLang="zh-CN" sz="1200" kern="100" dirty="0">
                <a:latin typeface="宋体" pitchFamily="2" charset="-122"/>
                <a:ea typeface="宋体" pitchFamily="2" charset="-122"/>
              </a:rPr>
              <a:t>×</a:t>
            </a:r>
            <a:r>
              <a:rPr lang="en-US" altLang="zh-CN" sz="1200" kern="100" dirty="0">
                <a:latin typeface="宋体" pitchFamily="2" charset="-122"/>
                <a:ea typeface="宋体" pitchFamily="2" charset="-122"/>
              </a:rPr>
              <a:t>80%= 2496G</a:t>
            </a:r>
            <a:endParaRPr lang="zh-CN" altLang="zh-CN" sz="1200" kern="100" dirty="0">
              <a:latin typeface="宋体" pitchFamily="2" charset="-122"/>
              <a:ea typeface="宋体" pitchFamily="2" charset="-122"/>
            </a:endParaRPr>
          </a:p>
          <a:p>
            <a:pPr algn="just">
              <a:spcAft>
                <a:spcPts val="0"/>
              </a:spcAft>
            </a:pPr>
            <a:r>
              <a:rPr lang="zh-CN" altLang="zh-CN" sz="1200" kern="100" dirty="0">
                <a:latin typeface="宋体" pitchFamily="2" charset="-122"/>
                <a:ea typeface="宋体" pitchFamily="2" charset="-122"/>
              </a:rPr>
              <a:t>基本数据存储合计：</a:t>
            </a:r>
            <a:r>
              <a:rPr lang="en-US" altLang="zh-CN" sz="1200" kern="100" dirty="0">
                <a:latin typeface="宋体" pitchFamily="2" charset="-122"/>
                <a:ea typeface="宋体" pitchFamily="2" charset="-122"/>
              </a:rPr>
              <a:t>260G + 2496G =2756G</a:t>
            </a:r>
            <a:r>
              <a:rPr lang="zh-CN" altLang="zh-CN" sz="1200" kern="100" dirty="0">
                <a:latin typeface="宋体" pitchFamily="2" charset="-122"/>
                <a:ea typeface="宋体" pitchFamily="2" charset="-122"/>
              </a:rPr>
              <a:t>；</a:t>
            </a:r>
          </a:p>
          <a:p>
            <a:pPr algn="just">
              <a:spcAft>
                <a:spcPts val="0"/>
              </a:spcAft>
            </a:pPr>
            <a:r>
              <a:rPr lang="zh-CN" altLang="zh-CN" sz="1200" kern="100" dirty="0">
                <a:latin typeface="宋体" pitchFamily="2" charset="-122"/>
                <a:ea typeface="宋体" pitchFamily="2" charset="-122"/>
              </a:rPr>
              <a:t>按目前人口增长率每年</a:t>
            </a:r>
            <a:r>
              <a:rPr lang="en-US" altLang="zh-CN" sz="1200" kern="100" dirty="0">
                <a:latin typeface="宋体" pitchFamily="2" charset="-122"/>
                <a:ea typeface="宋体" pitchFamily="2" charset="-122"/>
              </a:rPr>
              <a:t>5.2%</a:t>
            </a:r>
            <a:r>
              <a:rPr lang="zh-CN" altLang="zh-CN" sz="1200" kern="100" dirty="0">
                <a:latin typeface="宋体" pitchFamily="2" charset="-122"/>
                <a:ea typeface="宋体" pitchFamily="2" charset="-122"/>
              </a:rPr>
              <a:t>计算，五年规划：</a:t>
            </a:r>
            <a:r>
              <a:rPr lang="en-US" altLang="zh-CN" sz="1200" kern="100" dirty="0">
                <a:latin typeface="宋体" pitchFamily="2" charset="-122"/>
                <a:ea typeface="宋体" pitchFamily="2" charset="-122"/>
              </a:rPr>
              <a:t>2756G</a:t>
            </a:r>
            <a:r>
              <a:rPr lang="zh-CN" altLang="zh-CN" sz="1200" kern="100" dirty="0">
                <a:latin typeface="宋体" pitchFamily="2" charset="-122"/>
                <a:ea typeface="宋体" pitchFamily="2" charset="-122"/>
              </a:rPr>
              <a:t>×</a:t>
            </a:r>
            <a:r>
              <a:rPr lang="en-US" altLang="zh-CN" sz="1200" kern="100" dirty="0">
                <a:latin typeface="宋体" pitchFamily="2" charset="-122"/>
                <a:ea typeface="宋体" pitchFamily="2" charset="-122"/>
              </a:rPr>
              <a:t>(1+5.2%)^5 =3.55T</a:t>
            </a:r>
            <a:r>
              <a:rPr lang="zh-CN" altLang="zh-CN" sz="1200" kern="100" dirty="0">
                <a:latin typeface="宋体" pitchFamily="2" charset="-122"/>
                <a:ea typeface="宋体" pitchFamily="2" charset="-122"/>
              </a:rPr>
              <a:t>。</a:t>
            </a:r>
          </a:p>
          <a:p>
            <a:pPr algn="just">
              <a:spcAft>
                <a:spcPts val="0"/>
              </a:spcAft>
            </a:pPr>
            <a:r>
              <a:rPr lang="en-US" altLang="zh-CN" sz="1200" kern="100" dirty="0">
                <a:latin typeface="宋体" pitchFamily="2" charset="-122"/>
                <a:ea typeface="宋体" pitchFamily="2" charset="-122"/>
              </a:rPr>
              <a:t>4. </a:t>
            </a:r>
            <a:r>
              <a:rPr lang="zh-CN" altLang="zh-CN" sz="1200" kern="100" dirty="0">
                <a:latin typeface="宋体" pitchFamily="2" charset="-122"/>
                <a:ea typeface="宋体" pitchFamily="2" charset="-122"/>
              </a:rPr>
              <a:t>批量交换数据</a:t>
            </a:r>
          </a:p>
          <a:p>
            <a:pPr algn="just">
              <a:spcAft>
                <a:spcPts val="0"/>
              </a:spcAft>
            </a:pPr>
            <a:r>
              <a:rPr lang="zh-CN" altLang="zh-CN" sz="1200" kern="100" dirty="0">
                <a:latin typeface="宋体" pitchFamily="2" charset="-122"/>
                <a:ea typeface="宋体" pitchFamily="2" charset="-122"/>
              </a:rPr>
              <a:t>前置机上，保留最近两个全量和一个增量。由于按落地</a:t>
            </a:r>
            <a:r>
              <a:rPr lang="en-US" altLang="zh-CN" sz="1200" kern="100" dirty="0">
                <a:latin typeface="宋体" pitchFamily="2" charset="-122"/>
                <a:ea typeface="宋体" pitchFamily="2" charset="-122"/>
                <a:sym typeface="Wingdings"/>
              </a:rPr>
              <a:t></a:t>
            </a:r>
            <a:r>
              <a:rPr lang="zh-CN" altLang="zh-CN" sz="1200" kern="100" dirty="0">
                <a:latin typeface="宋体" pitchFamily="2" charset="-122"/>
                <a:ea typeface="宋体" pitchFamily="2" charset="-122"/>
              </a:rPr>
              <a:t>处理</a:t>
            </a:r>
            <a:r>
              <a:rPr lang="en-US" altLang="zh-CN" sz="1200" kern="100" dirty="0">
                <a:latin typeface="宋体" pitchFamily="2" charset="-122"/>
                <a:ea typeface="宋体" pitchFamily="2" charset="-122"/>
                <a:sym typeface="Wingdings"/>
              </a:rPr>
              <a:t></a:t>
            </a:r>
            <a:r>
              <a:rPr lang="zh-CN" altLang="zh-CN" sz="1200" kern="100" dirty="0">
                <a:latin typeface="宋体" pitchFamily="2" charset="-122"/>
                <a:ea typeface="宋体" pitchFamily="2" charset="-122"/>
              </a:rPr>
              <a:t>删除的顺序，所以要预留</a:t>
            </a:r>
            <a:r>
              <a:rPr lang="en-US" altLang="zh-CN" sz="1200" kern="100" dirty="0">
                <a:latin typeface="宋体" pitchFamily="2" charset="-122"/>
                <a:ea typeface="宋体" pitchFamily="2" charset="-122"/>
              </a:rPr>
              <a:t>3</a:t>
            </a:r>
            <a:r>
              <a:rPr lang="zh-CN" altLang="zh-CN" sz="1200" kern="100" dirty="0">
                <a:latin typeface="宋体" pitchFamily="2" charset="-122"/>
                <a:ea typeface="宋体" pitchFamily="2" charset="-122"/>
              </a:rPr>
              <a:t>个全量和</a:t>
            </a:r>
            <a:r>
              <a:rPr lang="en-US" altLang="zh-CN" sz="1200" kern="100" dirty="0">
                <a:latin typeface="宋体" pitchFamily="2" charset="-122"/>
                <a:ea typeface="宋体" pitchFamily="2" charset="-122"/>
              </a:rPr>
              <a:t>2</a:t>
            </a:r>
            <a:r>
              <a:rPr lang="zh-CN" altLang="zh-CN" sz="1200" kern="100" dirty="0">
                <a:latin typeface="宋体" pitchFamily="2" charset="-122"/>
                <a:ea typeface="宋体" pitchFamily="2" charset="-122"/>
              </a:rPr>
              <a:t>个增量的空间。按</a:t>
            </a:r>
            <a:r>
              <a:rPr lang="en-US" altLang="zh-CN" sz="1200" kern="100" dirty="0">
                <a:latin typeface="宋体" pitchFamily="2" charset="-122"/>
                <a:ea typeface="宋体" pitchFamily="2" charset="-122"/>
              </a:rPr>
              <a:t>16</a:t>
            </a:r>
            <a:r>
              <a:rPr lang="zh-CN" altLang="zh-CN" sz="1200" kern="100" dirty="0">
                <a:latin typeface="宋体" pitchFamily="2" charset="-122"/>
                <a:ea typeface="宋体" pitchFamily="2" charset="-122"/>
              </a:rPr>
              <a:t>个部门，每次采集出现</a:t>
            </a:r>
            <a:r>
              <a:rPr lang="en-US" altLang="zh-CN" sz="1200" kern="100" dirty="0">
                <a:latin typeface="宋体" pitchFamily="2" charset="-122"/>
                <a:ea typeface="宋体" pitchFamily="2" charset="-122"/>
              </a:rPr>
              <a:t>30%</a:t>
            </a:r>
            <a:r>
              <a:rPr lang="zh-CN" altLang="zh-CN" sz="1200" kern="100" dirty="0">
                <a:latin typeface="宋体" pitchFamily="2" charset="-122"/>
                <a:ea typeface="宋体" pitchFamily="2" charset="-122"/>
              </a:rPr>
              <a:t>增量计算，平均每台前置机上的暂存数据量为</a:t>
            </a:r>
            <a:r>
              <a:rPr lang="en-US" altLang="zh-CN" sz="1200" kern="100" dirty="0">
                <a:latin typeface="宋体" pitchFamily="2" charset="-122"/>
                <a:ea typeface="宋体" pitchFamily="2" charset="-122"/>
              </a:rPr>
              <a:t>260G/16x(3+30%x2)=58.5G</a:t>
            </a:r>
            <a:endParaRPr lang="zh-CN" altLang="zh-CN" sz="1200" kern="100" dirty="0">
              <a:latin typeface="宋体" pitchFamily="2" charset="-122"/>
              <a:ea typeface="宋体" pitchFamily="2" charset="-122"/>
            </a:endParaRPr>
          </a:p>
          <a:p>
            <a:pPr algn="just">
              <a:spcAft>
                <a:spcPts val="0"/>
              </a:spcAft>
            </a:pPr>
            <a:r>
              <a:rPr lang="zh-CN" altLang="zh-CN" sz="1200" kern="100" dirty="0">
                <a:latin typeface="宋体" pitchFamily="2" charset="-122"/>
                <a:ea typeface="宋体" pitchFamily="2" charset="-122"/>
              </a:rPr>
              <a:t>暂存库中，保存最近一次增量数据。由于按落地</a:t>
            </a:r>
            <a:r>
              <a:rPr lang="en-US" altLang="zh-CN" sz="1200" kern="100" dirty="0">
                <a:latin typeface="宋体" pitchFamily="2" charset="-122"/>
                <a:ea typeface="宋体" pitchFamily="2" charset="-122"/>
                <a:sym typeface="Wingdings"/>
              </a:rPr>
              <a:t></a:t>
            </a:r>
            <a:r>
              <a:rPr lang="zh-CN" altLang="zh-CN" sz="1200" kern="100" dirty="0">
                <a:latin typeface="宋体" pitchFamily="2" charset="-122"/>
                <a:ea typeface="宋体" pitchFamily="2" charset="-122"/>
              </a:rPr>
              <a:t>处理</a:t>
            </a:r>
            <a:r>
              <a:rPr lang="en-US" altLang="zh-CN" sz="1200" kern="100" dirty="0">
                <a:latin typeface="宋体" pitchFamily="2" charset="-122"/>
                <a:ea typeface="宋体" pitchFamily="2" charset="-122"/>
                <a:sym typeface="Wingdings"/>
              </a:rPr>
              <a:t></a:t>
            </a:r>
            <a:r>
              <a:rPr lang="zh-CN" altLang="zh-CN" sz="1200" kern="100" dirty="0">
                <a:latin typeface="宋体" pitchFamily="2" charset="-122"/>
                <a:ea typeface="宋体" pitchFamily="2" charset="-122"/>
              </a:rPr>
              <a:t>删除的顺序，所以要预留</a:t>
            </a:r>
            <a:r>
              <a:rPr lang="en-US" altLang="zh-CN" sz="1200" kern="100" dirty="0">
                <a:latin typeface="宋体" pitchFamily="2" charset="-122"/>
                <a:ea typeface="宋体" pitchFamily="2" charset="-122"/>
              </a:rPr>
              <a:t>2</a:t>
            </a:r>
            <a:r>
              <a:rPr lang="zh-CN" altLang="zh-CN" sz="1200" kern="100" dirty="0">
                <a:latin typeface="宋体" pitchFamily="2" charset="-122"/>
                <a:ea typeface="宋体" pitchFamily="2" charset="-122"/>
              </a:rPr>
              <a:t>个增量的空间。</a:t>
            </a:r>
            <a:r>
              <a:rPr lang="en-US" altLang="zh-CN" sz="1200" kern="100" dirty="0">
                <a:latin typeface="宋体" pitchFamily="2" charset="-122"/>
                <a:ea typeface="宋体" pitchFamily="2" charset="-122"/>
              </a:rPr>
              <a:t>260Gx30%x2=156G</a:t>
            </a:r>
            <a:endParaRPr lang="zh-CN" altLang="zh-CN" sz="1200" kern="100" dirty="0">
              <a:latin typeface="宋体" pitchFamily="2" charset="-122"/>
              <a:ea typeface="宋体" pitchFamily="2" charset="-122"/>
            </a:endParaRPr>
          </a:p>
          <a:p>
            <a:pPr algn="just">
              <a:spcAft>
                <a:spcPts val="0"/>
              </a:spcAft>
            </a:pPr>
            <a:r>
              <a:rPr lang="en-US" altLang="zh-CN" sz="1200" kern="100" dirty="0">
                <a:latin typeface="宋体" pitchFamily="2" charset="-122"/>
                <a:ea typeface="宋体" pitchFamily="2" charset="-122"/>
              </a:rPr>
              <a:t>5. </a:t>
            </a:r>
            <a:r>
              <a:rPr lang="zh-CN" altLang="zh-CN" sz="1200" kern="100" dirty="0">
                <a:latin typeface="宋体" pitchFamily="2" charset="-122"/>
                <a:ea typeface="宋体" pitchFamily="2" charset="-122"/>
              </a:rPr>
              <a:t>管理数据</a:t>
            </a:r>
          </a:p>
          <a:p>
            <a:pPr algn="just">
              <a:spcAft>
                <a:spcPts val="0"/>
              </a:spcAft>
            </a:pPr>
            <a:r>
              <a:rPr lang="zh-CN" altLang="zh-CN" sz="1200" kern="100" dirty="0">
                <a:latin typeface="宋体" pitchFamily="2" charset="-122"/>
                <a:ea typeface="宋体" pitchFamily="2" charset="-122"/>
              </a:rPr>
              <a:t>忽略不计</a:t>
            </a:r>
          </a:p>
          <a:p>
            <a:pPr algn="just">
              <a:spcAft>
                <a:spcPts val="0"/>
              </a:spcAft>
            </a:pPr>
            <a:r>
              <a:rPr lang="en-US" altLang="zh-CN" sz="1200" kern="100" dirty="0">
                <a:latin typeface="宋体" pitchFamily="2" charset="-122"/>
                <a:ea typeface="宋体" pitchFamily="2" charset="-122"/>
              </a:rPr>
              <a:t>6. </a:t>
            </a:r>
            <a:r>
              <a:rPr lang="zh-CN" altLang="zh-CN" sz="1200" kern="100" dirty="0">
                <a:latin typeface="宋体" pitchFamily="2" charset="-122"/>
                <a:ea typeface="宋体" pitchFamily="2" charset="-122"/>
              </a:rPr>
              <a:t>日志信息</a:t>
            </a:r>
          </a:p>
          <a:p>
            <a:pPr algn="just">
              <a:spcAft>
                <a:spcPts val="0"/>
              </a:spcAft>
            </a:pPr>
            <a:r>
              <a:rPr lang="zh-CN" altLang="zh-CN" sz="1200" kern="100" dirty="0">
                <a:latin typeface="宋体" pitchFamily="2" charset="-122"/>
                <a:ea typeface="宋体" pitchFamily="2" charset="-122"/>
              </a:rPr>
              <a:t>应用日志：政务外网实名访问，记录快照，业务量</a:t>
            </a:r>
            <a:r>
              <a:rPr lang="en-US" altLang="zh-CN" sz="1200" kern="100" dirty="0">
                <a:latin typeface="宋体" pitchFamily="2" charset="-122"/>
                <a:ea typeface="宋体" pitchFamily="2" charset="-122"/>
              </a:rPr>
              <a:t>390</a:t>
            </a:r>
            <a:r>
              <a:rPr lang="zh-CN" altLang="zh-CN" sz="1200" kern="100" dirty="0">
                <a:latin typeface="宋体" pitchFamily="2" charset="-122"/>
                <a:ea typeface="宋体" pitchFamily="2" charset="-122"/>
              </a:rPr>
              <a:t>万笔</a:t>
            </a:r>
            <a:r>
              <a:rPr lang="en-US" altLang="zh-CN" sz="1200" kern="100" dirty="0">
                <a:latin typeface="宋体" pitchFamily="2" charset="-122"/>
                <a:ea typeface="宋体" pitchFamily="2" charset="-122"/>
              </a:rPr>
              <a:t>/</a:t>
            </a:r>
            <a:r>
              <a:rPr lang="zh-CN" altLang="zh-CN" sz="1200" kern="100" dirty="0">
                <a:latin typeface="宋体" pitchFamily="2" charset="-122"/>
                <a:ea typeface="宋体" pitchFamily="2" charset="-122"/>
              </a:rPr>
              <a:t>年，</a:t>
            </a:r>
            <a:r>
              <a:rPr lang="en-US" altLang="zh-CN" sz="1200" kern="100" dirty="0">
                <a:latin typeface="宋体" pitchFamily="2" charset="-122"/>
                <a:ea typeface="宋体" pitchFamily="2" charset="-122"/>
              </a:rPr>
              <a:t>5</a:t>
            </a:r>
            <a:r>
              <a:rPr lang="zh-CN" altLang="zh-CN" sz="1200" kern="100" dirty="0">
                <a:latin typeface="宋体" pitchFamily="2" charset="-122"/>
                <a:ea typeface="宋体" pitchFamily="2" charset="-122"/>
              </a:rPr>
              <a:t>年，每个快照</a:t>
            </a:r>
            <a:r>
              <a:rPr lang="en-US" altLang="zh-CN" sz="1200" kern="100" dirty="0">
                <a:latin typeface="宋体" pitchFamily="2" charset="-122"/>
                <a:ea typeface="宋体" pitchFamily="2" charset="-122"/>
              </a:rPr>
              <a:t>2</a:t>
            </a:r>
            <a:r>
              <a:rPr lang="zh-CN" altLang="zh-CN" sz="1200" kern="100" dirty="0">
                <a:latin typeface="宋体" pitchFamily="2" charset="-122"/>
                <a:ea typeface="宋体" pitchFamily="2" charset="-122"/>
              </a:rPr>
              <a:t>页，按页容量</a:t>
            </a:r>
            <a:r>
              <a:rPr lang="en-US" altLang="zh-CN" sz="1200" kern="100" dirty="0">
                <a:latin typeface="宋体" pitchFamily="2" charset="-122"/>
                <a:ea typeface="宋体" pitchFamily="2" charset="-122"/>
              </a:rPr>
              <a:t>50K</a:t>
            </a:r>
            <a:r>
              <a:rPr lang="zh-CN" altLang="zh-CN" sz="1200" kern="100" dirty="0">
                <a:latin typeface="宋体" pitchFamily="2" charset="-122"/>
                <a:ea typeface="宋体" pitchFamily="2" charset="-122"/>
              </a:rPr>
              <a:t>计算，</a:t>
            </a:r>
            <a:r>
              <a:rPr lang="en-US" altLang="zh-CN" sz="1200" kern="100" dirty="0">
                <a:latin typeface="宋体" pitchFamily="2" charset="-122"/>
                <a:ea typeface="宋体" pitchFamily="2" charset="-122"/>
              </a:rPr>
              <a:t>390</a:t>
            </a:r>
            <a:r>
              <a:rPr lang="zh-CN" altLang="zh-CN" sz="1200" kern="100" dirty="0">
                <a:latin typeface="宋体" pitchFamily="2" charset="-122"/>
                <a:ea typeface="宋体" pitchFamily="2" charset="-122"/>
              </a:rPr>
              <a:t>万</a:t>
            </a:r>
            <a:r>
              <a:rPr lang="en-US" altLang="zh-CN" sz="1200" kern="100" dirty="0">
                <a:latin typeface="宋体" pitchFamily="2" charset="-122"/>
                <a:ea typeface="宋体" pitchFamily="2" charset="-122"/>
              </a:rPr>
              <a:t>x5x2x50K=2T</a:t>
            </a:r>
            <a:r>
              <a:rPr lang="zh-CN" altLang="zh-CN" sz="1200" kern="100" dirty="0">
                <a:latin typeface="宋体" pitchFamily="2" charset="-122"/>
                <a:ea typeface="宋体" pitchFamily="2" charset="-122"/>
              </a:rPr>
              <a:t>。互联网匿名访问，业务量</a:t>
            </a:r>
            <a:r>
              <a:rPr lang="en-US" altLang="zh-CN" sz="1200" kern="100" dirty="0">
                <a:latin typeface="宋体" pitchFamily="2" charset="-122"/>
                <a:ea typeface="宋体" pitchFamily="2" charset="-122"/>
              </a:rPr>
              <a:t>1300</a:t>
            </a:r>
            <a:r>
              <a:rPr lang="zh-CN" altLang="zh-CN" sz="1200" kern="100" dirty="0">
                <a:latin typeface="宋体" pitchFamily="2" charset="-122"/>
                <a:ea typeface="宋体" pitchFamily="2" charset="-122"/>
              </a:rPr>
              <a:t>万笔</a:t>
            </a:r>
            <a:r>
              <a:rPr lang="en-US" altLang="zh-CN" sz="1200" kern="100" dirty="0">
                <a:latin typeface="宋体" pitchFamily="2" charset="-122"/>
                <a:ea typeface="宋体" pitchFamily="2" charset="-122"/>
              </a:rPr>
              <a:t>/</a:t>
            </a:r>
            <a:r>
              <a:rPr lang="zh-CN" altLang="zh-CN" sz="1200" kern="100" dirty="0">
                <a:latin typeface="宋体" pitchFamily="2" charset="-122"/>
                <a:ea typeface="宋体" pitchFamily="2" charset="-122"/>
              </a:rPr>
              <a:t>年，</a:t>
            </a:r>
            <a:r>
              <a:rPr lang="en-US" altLang="zh-CN" sz="1200" kern="100" dirty="0">
                <a:latin typeface="宋体" pitchFamily="2" charset="-122"/>
                <a:ea typeface="宋体" pitchFamily="2" charset="-122"/>
              </a:rPr>
              <a:t>5</a:t>
            </a:r>
            <a:r>
              <a:rPr lang="zh-CN" altLang="zh-CN" sz="1200" kern="100" dirty="0">
                <a:latin typeface="宋体" pitchFamily="2" charset="-122"/>
                <a:ea typeface="宋体" pitchFamily="2" charset="-122"/>
              </a:rPr>
              <a:t>年，每条记录</a:t>
            </a:r>
            <a:r>
              <a:rPr lang="en-US" altLang="zh-CN" sz="1200" kern="100" dirty="0">
                <a:latin typeface="宋体" pitchFamily="2" charset="-122"/>
                <a:ea typeface="宋体" pitchFamily="2" charset="-122"/>
              </a:rPr>
              <a:t>200</a:t>
            </a:r>
            <a:r>
              <a:rPr lang="zh-CN" altLang="zh-CN" sz="1200" kern="100" dirty="0">
                <a:latin typeface="宋体" pitchFamily="2" charset="-122"/>
                <a:ea typeface="宋体" pitchFamily="2" charset="-122"/>
              </a:rPr>
              <a:t>字节，</a:t>
            </a:r>
            <a:r>
              <a:rPr lang="en-US" altLang="zh-CN" sz="1200" kern="100" dirty="0">
                <a:latin typeface="宋体" pitchFamily="2" charset="-122"/>
                <a:ea typeface="宋体" pitchFamily="2" charset="-122"/>
              </a:rPr>
              <a:t>1300</a:t>
            </a:r>
            <a:r>
              <a:rPr lang="zh-CN" altLang="zh-CN" sz="1200" kern="100" dirty="0">
                <a:latin typeface="宋体" pitchFamily="2" charset="-122"/>
                <a:ea typeface="宋体" pitchFamily="2" charset="-122"/>
              </a:rPr>
              <a:t>万</a:t>
            </a:r>
            <a:r>
              <a:rPr lang="en-US" altLang="zh-CN" sz="1200" kern="100" dirty="0">
                <a:latin typeface="宋体" pitchFamily="2" charset="-122"/>
                <a:ea typeface="宋体" pitchFamily="2" charset="-122"/>
              </a:rPr>
              <a:t>x5x200</a:t>
            </a:r>
            <a:r>
              <a:rPr lang="zh-CN" altLang="zh-CN" sz="1200" kern="100" dirty="0">
                <a:latin typeface="宋体" pitchFamily="2" charset="-122"/>
                <a:ea typeface="宋体" pitchFamily="2" charset="-122"/>
              </a:rPr>
              <a:t>字节</a:t>
            </a:r>
            <a:r>
              <a:rPr lang="en-US" altLang="zh-CN" sz="1200" kern="100" dirty="0">
                <a:latin typeface="宋体" pitchFamily="2" charset="-122"/>
                <a:ea typeface="宋体" pitchFamily="2" charset="-122"/>
              </a:rPr>
              <a:t>=13G</a:t>
            </a:r>
            <a:endParaRPr lang="zh-CN" altLang="zh-CN" sz="1200" kern="100" dirty="0">
              <a:latin typeface="宋体" pitchFamily="2" charset="-122"/>
              <a:ea typeface="宋体" pitchFamily="2" charset="-122"/>
            </a:endParaRPr>
          </a:p>
          <a:p>
            <a:pPr algn="just">
              <a:spcAft>
                <a:spcPts val="0"/>
              </a:spcAft>
            </a:pPr>
            <a:r>
              <a:rPr lang="zh-CN" altLang="zh-CN" sz="1200" kern="100" dirty="0">
                <a:latin typeface="宋体" pitchFamily="2" charset="-122"/>
                <a:ea typeface="宋体" pitchFamily="2" charset="-122"/>
              </a:rPr>
              <a:t>审计日志：采用专业审计工具，不占用集中存储。</a:t>
            </a:r>
          </a:p>
          <a:p>
            <a:pPr algn="just">
              <a:spcAft>
                <a:spcPts val="0"/>
              </a:spcAft>
            </a:pPr>
            <a:r>
              <a:rPr lang="en-US" altLang="zh-CN" sz="1200" kern="100" dirty="0">
                <a:latin typeface="宋体" pitchFamily="2" charset="-122"/>
                <a:ea typeface="宋体" pitchFamily="2" charset="-122"/>
              </a:rPr>
              <a:t> </a:t>
            </a:r>
            <a:endParaRPr lang="zh-CN" altLang="zh-CN" sz="1200" kern="100" dirty="0">
              <a:latin typeface="宋体" pitchFamily="2" charset="-122"/>
              <a:ea typeface="宋体" pitchFamily="2" charset="-122"/>
            </a:endParaRPr>
          </a:p>
          <a:p>
            <a:pPr algn="just">
              <a:spcAft>
                <a:spcPts val="0"/>
              </a:spcAft>
            </a:pPr>
            <a:r>
              <a:rPr lang="zh-CN" altLang="zh-CN" sz="1200" kern="100" dirty="0">
                <a:latin typeface="宋体" pitchFamily="2" charset="-122"/>
                <a:ea typeface="宋体" pitchFamily="2" charset="-122"/>
              </a:rPr>
              <a:t>数据中心总量：</a:t>
            </a:r>
            <a:r>
              <a:rPr lang="en-US" altLang="zh-CN" sz="1200" kern="100" dirty="0">
                <a:latin typeface="宋体" pitchFamily="2" charset="-122"/>
                <a:ea typeface="宋体" pitchFamily="2" charset="-122"/>
              </a:rPr>
              <a:t>260G+1.56T+3.56T+156G+2T+13G=7.5T</a:t>
            </a:r>
            <a:endParaRPr lang="zh-CN" altLang="zh-CN" sz="1200" kern="100" dirty="0">
              <a:latin typeface="宋体" pitchFamily="2" charset="-122"/>
              <a:ea typeface="宋体" pitchFamily="2" charset="-122"/>
            </a:endParaRPr>
          </a:p>
          <a:p>
            <a:pPr algn="just">
              <a:spcAft>
                <a:spcPts val="0"/>
              </a:spcAft>
            </a:pPr>
            <a:r>
              <a:rPr lang="zh-CN" altLang="zh-CN" sz="1200" kern="100" dirty="0">
                <a:latin typeface="宋体" pitchFamily="2" charset="-122"/>
                <a:ea typeface="宋体" pitchFamily="2" charset="-122"/>
              </a:rPr>
              <a:t>每台前置机：</a:t>
            </a:r>
            <a:r>
              <a:rPr lang="en-US" altLang="zh-CN" sz="1200" kern="100" dirty="0">
                <a:latin typeface="宋体" pitchFamily="2" charset="-122"/>
                <a:ea typeface="宋体" pitchFamily="2" charset="-122"/>
              </a:rPr>
              <a:t>58.5G</a:t>
            </a:r>
            <a:r>
              <a:rPr lang="zh-CN" altLang="zh-CN" sz="1200" kern="100" dirty="0">
                <a:latin typeface="宋体" pitchFamily="2" charset="-122"/>
                <a:ea typeface="宋体" pitchFamily="2" charset="-122"/>
              </a:rPr>
              <a:t>（约</a:t>
            </a:r>
            <a:r>
              <a:rPr lang="en-US" altLang="zh-CN" sz="1200" kern="100" dirty="0">
                <a:latin typeface="宋体" pitchFamily="2" charset="-122"/>
                <a:ea typeface="宋体" pitchFamily="2" charset="-122"/>
              </a:rPr>
              <a:t>60G</a:t>
            </a:r>
            <a:r>
              <a:rPr lang="zh-CN" altLang="zh-CN" sz="1200" kern="100" dirty="0">
                <a:latin typeface="宋体" pitchFamily="2" charset="-122"/>
                <a:ea typeface="宋体" pitchFamily="2" charset="-122"/>
              </a:rPr>
              <a:t>）</a:t>
            </a:r>
          </a:p>
          <a:p>
            <a:pPr algn="just">
              <a:spcAft>
                <a:spcPts val="0"/>
              </a:spcAft>
            </a:pPr>
            <a:r>
              <a:rPr lang="zh-CN" altLang="zh-CN" sz="1200" kern="100" dirty="0">
                <a:latin typeface="宋体" pitchFamily="2" charset="-122"/>
                <a:ea typeface="宋体" pitchFamily="2" charset="-122"/>
              </a:rPr>
              <a:t>每台服务机内置容量：</a:t>
            </a:r>
            <a:r>
              <a:rPr lang="en-US" altLang="zh-CN" sz="1200" kern="100" dirty="0">
                <a:latin typeface="宋体" pitchFamily="2" charset="-122"/>
                <a:ea typeface="宋体" pitchFamily="2" charset="-122"/>
              </a:rPr>
              <a:t>1T</a:t>
            </a:r>
            <a:r>
              <a:rPr lang="zh-CN" altLang="zh-CN" sz="1200" kern="100" dirty="0">
                <a:latin typeface="宋体" pitchFamily="2" charset="-122"/>
                <a:ea typeface="宋体" pitchFamily="2" charset="-122"/>
              </a:rPr>
              <a:t>（操作系统、缓存交换、应用软件等等）</a:t>
            </a:r>
            <a:endParaRPr lang="zh-CN" altLang="zh-CN" sz="1200" kern="100" dirty="0">
              <a:latin typeface="宋体" pitchFamily="2" charset="-122"/>
              <a:ea typeface="宋体" pitchFamily="2" charset="-122"/>
              <a:cs typeface="Times New Roman"/>
            </a:endParaRPr>
          </a:p>
        </p:txBody>
      </p:sp>
      <p:sp>
        <p:nvSpPr>
          <p:cNvPr id="9" name="圆角矩形标注 8"/>
          <p:cNvSpPr/>
          <p:nvPr/>
        </p:nvSpPr>
        <p:spPr bwMode="auto">
          <a:xfrm>
            <a:off x="1992595" y="3717032"/>
            <a:ext cx="6984776" cy="1584176"/>
          </a:xfrm>
          <a:prstGeom prst="wedgeRoundRectCallout">
            <a:avLst>
              <a:gd name="adj1" fmla="val 1533"/>
              <a:gd name="adj2" fmla="val 75026"/>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u="sng" kern="100" cap="small" spc="25" dirty="0">
                <a:latin typeface="宋体" pitchFamily="2" charset="-122"/>
                <a:ea typeface="宋体" pitchFamily="2" charset="-122"/>
              </a:rPr>
              <a:t>政务外网（公务员）</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按</a:t>
            </a:r>
            <a:r>
              <a:rPr lang="en-US" altLang="zh-CN" sz="1600" kern="100" dirty="0">
                <a:latin typeface="宋体" pitchFamily="2" charset="-122"/>
                <a:ea typeface="宋体" pitchFamily="2" charset="-122"/>
              </a:rPr>
              <a:t>5.42</a:t>
            </a:r>
            <a:r>
              <a:rPr lang="zh-CN" altLang="zh-CN" sz="1600" kern="100" dirty="0">
                <a:latin typeface="宋体" pitchFamily="2" charset="-122"/>
                <a:ea typeface="宋体" pitchFamily="2" charset="-122"/>
              </a:rPr>
              <a:t>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秒，每笔返回</a:t>
            </a:r>
            <a:r>
              <a:rPr lang="en-US" altLang="zh-CN" sz="1600" kern="100" dirty="0">
                <a:latin typeface="宋体" pitchFamily="2" charset="-122"/>
                <a:ea typeface="宋体" pitchFamily="2" charset="-122"/>
              </a:rPr>
              <a:t>2</a:t>
            </a:r>
            <a:r>
              <a:rPr lang="zh-CN" altLang="zh-CN" sz="1600" kern="100" dirty="0">
                <a:latin typeface="宋体" pitchFamily="2" charset="-122"/>
                <a:ea typeface="宋体" pitchFamily="2" charset="-122"/>
              </a:rPr>
              <a:t>页，按页容量</a:t>
            </a:r>
            <a:r>
              <a:rPr lang="en-US" altLang="zh-CN" sz="1600" kern="100" dirty="0">
                <a:latin typeface="宋体" pitchFamily="2" charset="-122"/>
                <a:ea typeface="宋体" pitchFamily="2" charset="-122"/>
              </a:rPr>
              <a:t>50K</a:t>
            </a:r>
            <a:r>
              <a:rPr lang="zh-CN" altLang="zh-CN" sz="1600" kern="100" dirty="0">
                <a:latin typeface="宋体" pitchFamily="2" charset="-122"/>
                <a:ea typeface="宋体" pitchFamily="2" charset="-122"/>
              </a:rPr>
              <a:t>计算，带宽</a:t>
            </a:r>
            <a:r>
              <a:rPr lang="en-US" altLang="zh-CN" sz="1600" kern="100" dirty="0">
                <a:latin typeface="宋体" pitchFamily="2" charset="-122"/>
                <a:ea typeface="宋体" pitchFamily="2" charset="-122"/>
              </a:rPr>
              <a:t>5.42x2x50K=542KB/s</a:t>
            </a:r>
            <a:endParaRPr lang="zh-CN" altLang="zh-CN" sz="1600" kern="100" dirty="0">
              <a:latin typeface="宋体" pitchFamily="2" charset="-122"/>
              <a:ea typeface="宋体" pitchFamily="2" charset="-122"/>
            </a:endParaRPr>
          </a:p>
          <a:p>
            <a:pPr algn="just">
              <a:spcAft>
                <a:spcPts val="0"/>
              </a:spcAft>
            </a:pPr>
            <a:r>
              <a:rPr lang="en-US" altLang="zh-CN" sz="1600" kern="100" dirty="0">
                <a:latin typeface="宋体" pitchFamily="2" charset="-122"/>
                <a:ea typeface="宋体" pitchFamily="2" charset="-122"/>
              </a:rPr>
              <a:t> </a:t>
            </a:r>
            <a:endParaRPr lang="zh-CN" altLang="zh-CN" sz="1600" kern="100" dirty="0">
              <a:latin typeface="宋体" pitchFamily="2" charset="-122"/>
              <a:ea typeface="宋体" pitchFamily="2" charset="-122"/>
            </a:endParaRPr>
          </a:p>
          <a:p>
            <a:pPr algn="just">
              <a:spcAft>
                <a:spcPts val="0"/>
              </a:spcAft>
            </a:pPr>
            <a:r>
              <a:rPr lang="zh-CN" altLang="zh-CN" sz="1600" u="sng" kern="100" cap="small" spc="25" dirty="0">
                <a:latin typeface="宋体" pitchFamily="2" charset="-122"/>
                <a:ea typeface="宋体" pitchFamily="2" charset="-122"/>
              </a:rPr>
              <a:t>互联网（市民）</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按</a:t>
            </a:r>
            <a:r>
              <a:rPr lang="en-US" altLang="zh-CN" sz="1600" kern="100" dirty="0">
                <a:latin typeface="宋体" pitchFamily="2" charset="-122"/>
                <a:ea typeface="宋体" pitchFamily="2" charset="-122"/>
              </a:rPr>
              <a:t>13</a:t>
            </a:r>
            <a:r>
              <a:rPr lang="zh-CN" altLang="zh-CN" sz="1600" kern="100" dirty="0">
                <a:latin typeface="宋体" pitchFamily="2" charset="-122"/>
                <a:ea typeface="宋体" pitchFamily="2" charset="-122"/>
              </a:rPr>
              <a:t>笔</a:t>
            </a:r>
            <a:r>
              <a:rPr lang="en-US" altLang="zh-CN" sz="1600" kern="100" dirty="0">
                <a:latin typeface="宋体" pitchFamily="2" charset="-122"/>
                <a:ea typeface="宋体" pitchFamily="2" charset="-122"/>
              </a:rPr>
              <a:t>/</a:t>
            </a:r>
            <a:r>
              <a:rPr lang="zh-CN" altLang="zh-CN" sz="1600" kern="100" dirty="0">
                <a:latin typeface="宋体" pitchFamily="2" charset="-122"/>
                <a:ea typeface="宋体" pitchFamily="2" charset="-122"/>
              </a:rPr>
              <a:t>秒，每笔返回</a:t>
            </a:r>
            <a:r>
              <a:rPr lang="en-US" altLang="zh-CN" sz="1600" kern="100" dirty="0">
                <a:latin typeface="宋体" pitchFamily="2" charset="-122"/>
                <a:ea typeface="宋体" pitchFamily="2" charset="-122"/>
              </a:rPr>
              <a:t>200</a:t>
            </a:r>
            <a:r>
              <a:rPr lang="zh-CN" altLang="zh-CN" sz="1600" kern="100" dirty="0">
                <a:latin typeface="宋体" pitchFamily="2" charset="-122"/>
                <a:ea typeface="宋体" pitchFamily="2" charset="-122"/>
              </a:rPr>
              <a:t>字节计算，</a:t>
            </a:r>
            <a:r>
              <a:rPr lang="en-US" altLang="zh-CN" sz="1600" kern="100" dirty="0">
                <a:latin typeface="宋体" pitchFamily="2" charset="-122"/>
                <a:ea typeface="宋体" pitchFamily="2" charset="-122"/>
              </a:rPr>
              <a:t>13x200</a:t>
            </a:r>
            <a:r>
              <a:rPr lang="zh-CN" altLang="zh-CN" sz="1600" kern="100" dirty="0">
                <a:latin typeface="宋体" pitchFamily="2" charset="-122"/>
                <a:ea typeface="宋体" pitchFamily="2" charset="-122"/>
              </a:rPr>
              <a:t>字节</a:t>
            </a:r>
            <a:r>
              <a:rPr lang="en-US" altLang="zh-CN" sz="1600" kern="100" dirty="0">
                <a:latin typeface="宋体" pitchFamily="2" charset="-122"/>
                <a:ea typeface="宋体" pitchFamily="2" charset="-122"/>
              </a:rPr>
              <a:t>=2.6KB/s</a:t>
            </a:r>
            <a:endParaRPr lang="zh-CN" altLang="zh-CN" sz="1600" kern="100" dirty="0">
              <a:latin typeface="宋体" pitchFamily="2" charset="-122"/>
              <a:ea typeface="宋体" pitchFamily="2" charset="-122"/>
              <a:cs typeface="Times New Roman"/>
            </a:endParaRPr>
          </a:p>
        </p:txBody>
      </p:sp>
      <p:pic>
        <p:nvPicPr>
          <p:cNvPr id="10"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66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Capacity</a:t>
            </a:r>
            <a:endParaRPr lang="zh-CN" altLang="en-US" dirty="0"/>
          </a:p>
        </p:txBody>
      </p:sp>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graphicFrame>
        <p:nvGraphicFramePr>
          <p:cNvPr id="3" name="表格 2"/>
          <p:cNvGraphicFramePr>
            <a:graphicFrameLocks noGrp="1"/>
          </p:cNvGraphicFramePr>
          <p:nvPr>
            <p:extLst>
              <p:ext uri="{D42A27DB-BD31-4B8C-83A1-F6EECF244321}">
                <p14:modId xmlns:p14="http://schemas.microsoft.com/office/powerpoint/2010/main" val="1293180582"/>
              </p:ext>
            </p:extLst>
          </p:nvPr>
        </p:nvGraphicFramePr>
        <p:xfrm>
          <a:off x="179513" y="1251124"/>
          <a:ext cx="8813675" cy="5283441"/>
        </p:xfrm>
        <a:graphic>
          <a:graphicData uri="http://schemas.openxmlformats.org/drawingml/2006/table">
            <a:tbl>
              <a:tblPr firstRow="1" firstCol="1" bandRow="1">
                <a:tableStyleId>{5940675A-B579-460E-94D1-54222C63F5DA}</a:tableStyleId>
              </a:tblPr>
              <a:tblGrid>
                <a:gridCol w="880698">
                  <a:extLst>
                    <a:ext uri="{9D8B030D-6E8A-4147-A177-3AD203B41FA5}">
                      <a16:colId xmlns:a16="http://schemas.microsoft.com/office/drawing/2014/main" val="20000"/>
                    </a:ext>
                  </a:extLst>
                </a:gridCol>
                <a:gridCol w="7932977">
                  <a:extLst>
                    <a:ext uri="{9D8B030D-6E8A-4147-A177-3AD203B41FA5}">
                      <a16:colId xmlns:a16="http://schemas.microsoft.com/office/drawing/2014/main" val="20001"/>
                    </a:ext>
                  </a:extLst>
                </a:gridCol>
              </a:tblGrid>
              <a:tr h="77240">
                <a:tc>
                  <a:txBody>
                    <a:bodyPr/>
                    <a:lstStyle/>
                    <a:p>
                      <a:pPr algn="ctr">
                        <a:spcAft>
                          <a:spcPts val="0"/>
                        </a:spcAft>
                      </a:pPr>
                      <a:r>
                        <a:rPr lang="zh-CN" sz="800" b="1" kern="100" dirty="0">
                          <a:effectLst/>
                          <a:latin typeface="宋体" pitchFamily="2" charset="-122"/>
                          <a:ea typeface="宋体" pitchFamily="2" charset="-122"/>
                        </a:rPr>
                        <a:t>容量指标</a:t>
                      </a:r>
                      <a:endParaRPr lang="zh-CN" sz="800" b="1" kern="100" dirty="0">
                        <a:effectLst/>
                        <a:latin typeface="宋体" pitchFamily="2" charset="-122"/>
                        <a:ea typeface="宋体" pitchFamily="2" charset="-122"/>
                        <a:cs typeface="Times New Roman"/>
                      </a:endParaRPr>
                    </a:p>
                  </a:txBody>
                  <a:tcPr marL="33103" marR="33103" marT="0" marB="0">
                    <a:solidFill>
                      <a:srgbClr val="EAEAEA"/>
                    </a:solidFill>
                  </a:tcPr>
                </a:tc>
                <a:tc>
                  <a:txBody>
                    <a:bodyPr/>
                    <a:lstStyle/>
                    <a:p>
                      <a:pPr algn="ctr">
                        <a:spcAft>
                          <a:spcPts val="0"/>
                        </a:spcAft>
                      </a:pPr>
                      <a:r>
                        <a:rPr lang="zh-CN" sz="800" b="1" kern="100" dirty="0">
                          <a:effectLst/>
                          <a:latin typeface="宋体" pitchFamily="2" charset="-122"/>
                          <a:ea typeface="宋体" pitchFamily="2" charset="-122"/>
                        </a:rPr>
                        <a:t>估算值</a:t>
                      </a:r>
                      <a:endParaRPr lang="zh-CN" sz="800" b="1" kern="100" dirty="0">
                        <a:effectLst/>
                        <a:latin typeface="宋体" pitchFamily="2" charset="-122"/>
                        <a:ea typeface="宋体" pitchFamily="2" charset="-122"/>
                        <a:cs typeface="Times New Roman"/>
                      </a:endParaRPr>
                    </a:p>
                  </a:txBody>
                  <a:tcPr marL="33103" marR="33103" marT="0" marB="0">
                    <a:solidFill>
                      <a:srgbClr val="EAEAEA"/>
                    </a:solidFill>
                  </a:tcPr>
                </a:tc>
                <a:extLst>
                  <a:ext uri="{0D108BD9-81ED-4DB2-BD59-A6C34878D82A}">
                    <a16:rowId xmlns:a16="http://schemas.microsoft.com/office/drawing/2014/main" val="10000"/>
                  </a:ext>
                </a:extLst>
              </a:tr>
              <a:tr h="695161">
                <a:tc>
                  <a:txBody>
                    <a:bodyPr/>
                    <a:lstStyle/>
                    <a:p>
                      <a:pPr algn="just">
                        <a:spcAft>
                          <a:spcPts val="0"/>
                        </a:spcAft>
                      </a:pPr>
                      <a:r>
                        <a:rPr lang="zh-CN" sz="800" kern="100">
                          <a:effectLst/>
                          <a:latin typeface="宋体" pitchFamily="2" charset="-122"/>
                          <a:ea typeface="宋体" pitchFamily="2" charset="-122"/>
                        </a:rPr>
                        <a:t>用户总量</a:t>
                      </a:r>
                      <a:endParaRPr lang="zh-CN" sz="800" kern="100">
                        <a:effectLst/>
                        <a:latin typeface="宋体" pitchFamily="2" charset="-122"/>
                        <a:ea typeface="宋体" pitchFamily="2" charset="-122"/>
                        <a:cs typeface="Times New Roman"/>
                      </a:endParaRPr>
                    </a:p>
                  </a:txBody>
                  <a:tcPr marL="33103" marR="33103" marT="0" marB="0"/>
                </a:tc>
                <a:tc>
                  <a:txBody>
                    <a:bodyPr/>
                    <a:lstStyle/>
                    <a:p>
                      <a:pPr algn="just">
                        <a:spcAft>
                          <a:spcPts val="0"/>
                        </a:spcAft>
                      </a:pPr>
                      <a:r>
                        <a:rPr lang="zh-CN" sz="800" u="sng" kern="100" cap="small" spc="25" dirty="0">
                          <a:effectLst/>
                          <a:latin typeface="宋体" pitchFamily="2" charset="-122"/>
                          <a:ea typeface="宋体" pitchFamily="2" charset="-122"/>
                        </a:rPr>
                        <a:t>政务外网（公务员）</a:t>
                      </a:r>
                      <a:endParaRPr lang="zh-CN" sz="800" kern="100" dirty="0">
                        <a:effectLst/>
                        <a:latin typeface="宋体" pitchFamily="2" charset="-122"/>
                        <a:ea typeface="宋体" pitchFamily="2" charset="-122"/>
                      </a:endParaRPr>
                    </a:p>
                    <a:p>
                      <a:pPr algn="just">
                        <a:spcAft>
                          <a:spcPts val="0"/>
                        </a:spcAft>
                      </a:pPr>
                      <a:r>
                        <a:rPr lang="en-US" sz="800" kern="100" dirty="0">
                          <a:effectLst/>
                          <a:latin typeface="宋体" pitchFamily="2" charset="-122"/>
                          <a:ea typeface="宋体" pitchFamily="2" charset="-122"/>
                        </a:rPr>
                        <a:t>2013</a:t>
                      </a:r>
                      <a:r>
                        <a:rPr lang="zh-CN" sz="800" kern="100" dirty="0">
                          <a:effectLst/>
                          <a:latin typeface="宋体" pitchFamily="2" charset="-122"/>
                          <a:ea typeface="宋体" pitchFamily="2" charset="-122"/>
                        </a:rPr>
                        <a:t>年</a:t>
                      </a:r>
                      <a:r>
                        <a:rPr lang="en-US" altLang="zh-CN" sz="800" kern="100" dirty="0">
                          <a:effectLst/>
                          <a:latin typeface="宋体" pitchFamily="2" charset="-122"/>
                          <a:ea typeface="宋体" pitchFamily="2" charset="-122"/>
                        </a:rPr>
                        <a:t>XX</a:t>
                      </a:r>
                      <a:r>
                        <a:rPr lang="zh-CN" sz="800" kern="100" dirty="0">
                          <a:effectLst/>
                          <a:latin typeface="宋体" pitchFamily="2" charset="-122"/>
                          <a:ea typeface="宋体" pitchFamily="2" charset="-122"/>
                        </a:rPr>
                        <a:t>公务员招考</a:t>
                      </a:r>
                      <a:r>
                        <a:rPr lang="en-US" sz="800" kern="100" dirty="0">
                          <a:effectLst/>
                          <a:latin typeface="宋体" pitchFamily="2" charset="-122"/>
                          <a:ea typeface="宋体" pitchFamily="2" charset="-122"/>
                        </a:rPr>
                        <a:t>705</a:t>
                      </a:r>
                      <a:r>
                        <a:rPr lang="zh-CN" sz="800" kern="100" dirty="0">
                          <a:effectLst/>
                          <a:latin typeface="宋体" pitchFamily="2" charset="-122"/>
                          <a:ea typeface="宋体" pitchFamily="2" charset="-122"/>
                        </a:rPr>
                        <a:t>人（约</a:t>
                      </a:r>
                      <a:r>
                        <a:rPr lang="en-US" sz="800" kern="100" dirty="0">
                          <a:effectLst/>
                          <a:latin typeface="宋体" pitchFamily="2" charset="-122"/>
                          <a:ea typeface="宋体" pitchFamily="2" charset="-122"/>
                        </a:rPr>
                        <a:t>1000</a:t>
                      </a:r>
                      <a:r>
                        <a:rPr lang="zh-CN" sz="800" kern="100" dirty="0">
                          <a:effectLst/>
                          <a:latin typeface="宋体" pitchFamily="2" charset="-122"/>
                          <a:ea typeface="宋体" pitchFamily="2" charset="-122"/>
                        </a:rPr>
                        <a:t>人），队伍稳定，按</a:t>
                      </a:r>
                      <a:r>
                        <a:rPr lang="en-US" sz="800" kern="100" dirty="0">
                          <a:effectLst/>
                          <a:latin typeface="宋体" pitchFamily="2" charset="-122"/>
                          <a:ea typeface="宋体" pitchFamily="2" charset="-122"/>
                        </a:rPr>
                        <a:t>20</a:t>
                      </a:r>
                      <a:r>
                        <a:rPr lang="zh-CN" sz="800" kern="100" dirty="0">
                          <a:effectLst/>
                          <a:latin typeface="宋体" pitchFamily="2" charset="-122"/>
                          <a:ea typeface="宋体" pitchFamily="2" charset="-122"/>
                        </a:rPr>
                        <a:t>岁入职，</a:t>
                      </a:r>
                      <a:r>
                        <a:rPr lang="en-US" sz="800" kern="100" dirty="0">
                          <a:effectLst/>
                          <a:latin typeface="宋体" pitchFamily="2" charset="-122"/>
                          <a:ea typeface="宋体" pitchFamily="2" charset="-122"/>
                        </a:rPr>
                        <a:t>60</a:t>
                      </a:r>
                      <a:r>
                        <a:rPr lang="zh-CN" sz="800" kern="100" dirty="0">
                          <a:effectLst/>
                          <a:latin typeface="宋体" pitchFamily="2" charset="-122"/>
                          <a:ea typeface="宋体" pitchFamily="2" charset="-122"/>
                        </a:rPr>
                        <a:t>岁退休，</a:t>
                      </a:r>
                      <a:r>
                        <a:rPr lang="en-US" sz="800" kern="100" dirty="0">
                          <a:effectLst/>
                          <a:latin typeface="宋体" pitchFamily="2" charset="-122"/>
                          <a:ea typeface="宋体" pitchFamily="2" charset="-122"/>
                        </a:rPr>
                        <a:t>2.5%</a:t>
                      </a:r>
                      <a:r>
                        <a:rPr lang="zh-CN" sz="800" kern="100" dirty="0">
                          <a:effectLst/>
                          <a:latin typeface="宋体" pitchFamily="2" charset="-122"/>
                          <a:ea typeface="宋体" pitchFamily="2" charset="-122"/>
                        </a:rPr>
                        <a:t>更新率计算，</a:t>
                      </a:r>
                      <a:r>
                        <a:rPr lang="en-US" sz="800" kern="100" dirty="0">
                          <a:effectLst/>
                          <a:latin typeface="宋体" pitchFamily="2" charset="-122"/>
                          <a:ea typeface="宋体" pitchFamily="2" charset="-122"/>
                        </a:rPr>
                        <a:t>1000/2.5%=5</a:t>
                      </a:r>
                      <a:r>
                        <a:rPr lang="zh-CN" sz="800" kern="100" dirty="0">
                          <a:effectLst/>
                          <a:latin typeface="宋体" pitchFamily="2" charset="-122"/>
                          <a:ea typeface="宋体" pitchFamily="2" charset="-122"/>
                        </a:rPr>
                        <a:t>万</a:t>
                      </a:r>
                    </a:p>
                    <a:p>
                      <a:pPr algn="just">
                        <a:spcAft>
                          <a:spcPts val="0"/>
                        </a:spcAft>
                      </a:pPr>
                      <a:r>
                        <a:rPr lang="en-US" sz="800" kern="100" dirty="0">
                          <a:effectLst/>
                          <a:latin typeface="宋体" pitchFamily="2" charset="-122"/>
                          <a:ea typeface="宋体" pitchFamily="2" charset="-122"/>
                        </a:rPr>
                        <a:t> </a:t>
                      </a:r>
                      <a:endParaRPr lang="zh-CN" sz="800" kern="100" dirty="0">
                        <a:effectLst/>
                        <a:latin typeface="宋体" pitchFamily="2" charset="-122"/>
                        <a:ea typeface="宋体" pitchFamily="2" charset="-122"/>
                      </a:endParaRPr>
                    </a:p>
                    <a:p>
                      <a:pPr algn="just">
                        <a:spcAft>
                          <a:spcPts val="0"/>
                        </a:spcAft>
                      </a:pPr>
                      <a:r>
                        <a:rPr lang="zh-CN" sz="800" u="sng" kern="100" cap="small" spc="25" dirty="0">
                          <a:effectLst/>
                          <a:latin typeface="宋体" pitchFamily="2" charset="-122"/>
                          <a:ea typeface="宋体" pitchFamily="2" charset="-122"/>
                        </a:rPr>
                        <a:t>互联网（市民）</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中国网民数量</a:t>
                      </a:r>
                      <a:r>
                        <a:rPr lang="en-US" sz="800" kern="100" dirty="0">
                          <a:effectLst/>
                          <a:latin typeface="宋体" pitchFamily="2" charset="-122"/>
                          <a:ea typeface="宋体" pitchFamily="2" charset="-122"/>
                        </a:rPr>
                        <a:t>=5.38</a:t>
                      </a:r>
                      <a:r>
                        <a:rPr lang="zh-CN" sz="800" kern="100" dirty="0">
                          <a:effectLst/>
                          <a:latin typeface="宋体" pitchFamily="2" charset="-122"/>
                          <a:ea typeface="宋体" pitchFamily="2" charset="-122"/>
                        </a:rPr>
                        <a:t>亿，人口</a:t>
                      </a:r>
                      <a:r>
                        <a:rPr lang="en-US" sz="800" kern="100" dirty="0">
                          <a:effectLst/>
                          <a:latin typeface="宋体" pitchFamily="2" charset="-122"/>
                          <a:ea typeface="宋体" pitchFamily="2" charset="-122"/>
                        </a:rPr>
                        <a:t>=13.7</a:t>
                      </a:r>
                      <a:r>
                        <a:rPr lang="zh-CN" sz="800" kern="100" dirty="0">
                          <a:effectLst/>
                          <a:latin typeface="宋体" pitchFamily="2" charset="-122"/>
                          <a:ea typeface="宋体" pitchFamily="2" charset="-122"/>
                        </a:rPr>
                        <a:t>亿，上网比率</a:t>
                      </a:r>
                      <a:r>
                        <a:rPr lang="en-US" sz="800" kern="100" dirty="0">
                          <a:effectLst/>
                          <a:latin typeface="宋体" pitchFamily="2" charset="-122"/>
                          <a:ea typeface="宋体" pitchFamily="2" charset="-122"/>
                        </a:rPr>
                        <a:t>=39%</a:t>
                      </a:r>
                      <a:r>
                        <a:rPr lang="zh-CN" sz="800" kern="100" dirty="0">
                          <a:effectLst/>
                          <a:latin typeface="宋体" pitchFamily="2" charset="-122"/>
                          <a:ea typeface="宋体" pitchFamily="2" charset="-122"/>
                        </a:rPr>
                        <a:t>，所以</a:t>
                      </a:r>
                      <a:r>
                        <a:rPr lang="en-US" altLang="zh-CN" sz="800" kern="100" dirty="0">
                          <a:effectLst/>
                          <a:latin typeface="宋体" pitchFamily="2" charset="-122"/>
                          <a:ea typeface="宋体" pitchFamily="2" charset="-122"/>
                        </a:rPr>
                        <a:t>XX</a:t>
                      </a:r>
                      <a:r>
                        <a:rPr lang="zh-CN" sz="800" kern="100" dirty="0">
                          <a:effectLst/>
                          <a:latin typeface="宋体" pitchFamily="2" charset="-122"/>
                          <a:ea typeface="宋体" pitchFamily="2" charset="-122"/>
                        </a:rPr>
                        <a:t>网民</a:t>
                      </a:r>
                      <a:r>
                        <a:rPr lang="en-US" sz="800" kern="100" dirty="0">
                          <a:effectLst/>
                          <a:latin typeface="宋体" pitchFamily="2" charset="-122"/>
                          <a:ea typeface="宋体" pitchFamily="2" charset="-122"/>
                        </a:rPr>
                        <a:t>=1300</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x39%=507</a:t>
                      </a:r>
                      <a:r>
                        <a:rPr lang="zh-CN" sz="800" kern="100" dirty="0">
                          <a:effectLst/>
                          <a:latin typeface="宋体" pitchFamily="2" charset="-122"/>
                          <a:ea typeface="宋体" pitchFamily="2" charset="-122"/>
                        </a:rPr>
                        <a:t>万</a:t>
                      </a:r>
                    </a:p>
                    <a:p>
                      <a:pPr algn="just">
                        <a:spcAft>
                          <a:spcPts val="0"/>
                        </a:spcAft>
                      </a:pPr>
                      <a:r>
                        <a:rPr lang="zh-CN" sz="800" kern="100" dirty="0">
                          <a:effectLst/>
                          <a:latin typeface="宋体" pitchFamily="2" charset="-122"/>
                          <a:ea typeface="宋体" pitchFamily="2" charset="-122"/>
                        </a:rPr>
                        <a:t>目前估算有兴趣使用身份证验证的网民都在</a:t>
                      </a:r>
                      <a:r>
                        <a:rPr lang="en-US" altLang="zh-CN" sz="800" kern="100" dirty="0">
                          <a:effectLst/>
                          <a:latin typeface="宋体" pitchFamily="2" charset="-122"/>
                          <a:ea typeface="宋体" pitchFamily="2" charset="-122"/>
                        </a:rPr>
                        <a:t>XX</a:t>
                      </a:r>
                      <a:r>
                        <a:rPr lang="zh-CN" sz="800" kern="100" dirty="0">
                          <a:effectLst/>
                          <a:latin typeface="宋体" pitchFamily="2" charset="-122"/>
                          <a:ea typeface="宋体" pitchFamily="2" charset="-122"/>
                        </a:rPr>
                        <a:t>本地，外地网民访问量暂不计算在内</a:t>
                      </a:r>
                      <a:endParaRPr lang="zh-CN" sz="800" kern="100" dirty="0">
                        <a:effectLst/>
                        <a:latin typeface="宋体" pitchFamily="2" charset="-122"/>
                        <a:ea typeface="宋体" pitchFamily="2" charset="-122"/>
                        <a:cs typeface="Times New Roman"/>
                      </a:endParaRPr>
                    </a:p>
                  </a:txBody>
                  <a:tcPr marL="33103" marR="33103" marT="0" marB="0"/>
                </a:tc>
                <a:extLst>
                  <a:ext uri="{0D108BD9-81ED-4DB2-BD59-A6C34878D82A}">
                    <a16:rowId xmlns:a16="http://schemas.microsoft.com/office/drawing/2014/main" val="10001"/>
                  </a:ext>
                </a:extLst>
              </a:tr>
              <a:tr h="772401">
                <a:tc>
                  <a:txBody>
                    <a:bodyPr/>
                    <a:lstStyle/>
                    <a:p>
                      <a:pPr algn="just">
                        <a:spcAft>
                          <a:spcPts val="0"/>
                        </a:spcAft>
                      </a:pPr>
                      <a:r>
                        <a:rPr lang="zh-CN" sz="800" kern="100">
                          <a:effectLst/>
                          <a:latin typeface="宋体" pitchFamily="2" charset="-122"/>
                          <a:ea typeface="宋体" pitchFamily="2" charset="-122"/>
                        </a:rPr>
                        <a:t>在线人数</a:t>
                      </a:r>
                      <a:endParaRPr lang="zh-CN" sz="800" kern="100">
                        <a:effectLst/>
                        <a:latin typeface="宋体" pitchFamily="2" charset="-122"/>
                        <a:ea typeface="宋体" pitchFamily="2" charset="-122"/>
                        <a:cs typeface="Times New Roman"/>
                      </a:endParaRPr>
                    </a:p>
                  </a:txBody>
                  <a:tcPr marL="33103" marR="33103" marT="0" marB="0"/>
                </a:tc>
                <a:tc>
                  <a:txBody>
                    <a:bodyPr/>
                    <a:lstStyle/>
                    <a:p>
                      <a:pPr algn="just">
                        <a:spcAft>
                          <a:spcPts val="0"/>
                        </a:spcAft>
                      </a:pPr>
                      <a:r>
                        <a:rPr lang="zh-CN" sz="800" u="sng" kern="100" cap="small" spc="25" dirty="0">
                          <a:effectLst/>
                          <a:latin typeface="宋体" pitchFamily="2" charset="-122"/>
                          <a:ea typeface="宋体" pitchFamily="2" charset="-122"/>
                        </a:rPr>
                        <a:t>政务外网（公务员）</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一线经办人员比率约</a:t>
                      </a:r>
                      <a:r>
                        <a:rPr lang="en-US" sz="800" kern="100" dirty="0">
                          <a:effectLst/>
                          <a:latin typeface="宋体" pitchFamily="2" charset="-122"/>
                          <a:ea typeface="宋体" pitchFamily="2" charset="-122"/>
                        </a:rPr>
                        <a:t>30%</a:t>
                      </a:r>
                      <a:r>
                        <a:rPr lang="zh-CN" sz="800" kern="100" dirty="0">
                          <a:effectLst/>
                          <a:latin typeface="宋体" pitchFamily="2" charset="-122"/>
                          <a:ea typeface="宋体" pitchFamily="2" charset="-122"/>
                        </a:rPr>
                        <a:t>，其中</a:t>
                      </a:r>
                      <a:r>
                        <a:rPr lang="en-US" sz="800" kern="100" dirty="0">
                          <a:effectLst/>
                          <a:latin typeface="宋体" pitchFamily="2" charset="-122"/>
                          <a:ea typeface="宋体" pitchFamily="2" charset="-122"/>
                        </a:rPr>
                        <a:t>1/5</a:t>
                      </a:r>
                      <a:r>
                        <a:rPr lang="zh-CN" sz="800" kern="100" dirty="0">
                          <a:effectLst/>
                          <a:latin typeface="宋体" pitchFamily="2" charset="-122"/>
                          <a:ea typeface="宋体" pitchFamily="2" charset="-122"/>
                        </a:rPr>
                        <a:t>业务需要访问人口库，按</a:t>
                      </a:r>
                      <a:r>
                        <a:rPr lang="en-US" sz="800" kern="100" dirty="0">
                          <a:effectLst/>
                          <a:latin typeface="宋体" pitchFamily="2" charset="-122"/>
                          <a:ea typeface="宋体" pitchFamily="2" charset="-122"/>
                        </a:rPr>
                        <a:t>10:1</a:t>
                      </a:r>
                      <a:r>
                        <a:rPr lang="zh-CN" sz="800" kern="100" dirty="0">
                          <a:effectLst/>
                          <a:latin typeface="宋体" pitchFamily="2" charset="-122"/>
                          <a:ea typeface="宋体" pitchFamily="2" charset="-122"/>
                        </a:rPr>
                        <a:t>估算同时在线比率，所以同时在线人数</a:t>
                      </a:r>
                      <a:r>
                        <a:rPr lang="en-US" sz="800" kern="100" dirty="0">
                          <a:effectLst/>
                          <a:latin typeface="宋体" pitchFamily="2" charset="-122"/>
                          <a:ea typeface="宋体" pitchFamily="2" charset="-122"/>
                        </a:rPr>
                        <a:t>=5</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x30%/5/10=300</a:t>
                      </a:r>
                      <a:r>
                        <a:rPr lang="zh-CN" sz="800" kern="100" dirty="0">
                          <a:effectLst/>
                          <a:latin typeface="宋体" pitchFamily="2" charset="-122"/>
                          <a:ea typeface="宋体" pitchFamily="2" charset="-122"/>
                        </a:rPr>
                        <a:t>人。</a:t>
                      </a:r>
                    </a:p>
                    <a:p>
                      <a:pPr algn="just">
                        <a:spcAft>
                          <a:spcPts val="0"/>
                        </a:spcAft>
                      </a:pPr>
                      <a:r>
                        <a:rPr lang="en-US" sz="800" kern="100" dirty="0">
                          <a:effectLst/>
                          <a:latin typeface="宋体" pitchFamily="2" charset="-122"/>
                          <a:ea typeface="宋体" pitchFamily="2" charset="-122"/>
                        </a:rPr>
                        <a:t> </a:t>
                      </a:r>
                      <a:endParaRPr lang="zh-CN" sz="800" kern="100" dirty="0">
                        <a:effectLst/>
                        <a:latin typeface="宋体" pitchFamily="2" charset="-122"/>
                        <a:ea typeface="宋体" pitchFamily="2" charset="-122"/>
                      </a:endParaRPr>
                    </a:p>
                    <a:p>
                      <a:pPr algn="just">
                        <a:spcAft>
                          <a:spcPts val="0"/>
                        </a:spcAft>
                      </a:pPr>
                      <a:r>
                        <a:rPr lang="zh-CN" sz="800" u="sng" kern="100" cap="small" spc="25" dirty="0">
                          <a:effectLst/>
                          <a:latin typeface="宋体" pitchFamily="2" charset="-122"/>
                          <a:ea typeface="宋体" pitchFamily="2" charset="-122"/>
                        </a:rPr>
                        <a:t>互联网（市民）</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一期设想市民通过互联网站（比如：中国</a:t>
                      </a:r>
                      <a:r>
                        <a:rPr lang="en-US" altLang="zh-CN" sz="800" kern="100" dirty="0">
                          <a:effectLst/>
                          <a:latin typeface="宋体" pitchFamily="2" charset="-122"/>
                          <a:ea typeface="宋体" pitchFamily="2" charset="-122"/>
                        </a:rPr>
                        <a:t>XX</a:t>
                      </a:r>
                      <a:r>
                        <a:rPr lang="zh-CN" sz="800" kern="100" dirty="0">
                          <a:effectLst/>
                          <a:latin typeface="宋体" pitchFamily="2" charset="-122"/>
                          <a:ea typeface="宋体" pitchFamily="2" charset="-122"/>
                        </a:rPr>
                        <a:t>）来访问服务。按人均每年有一次访问需求，通过目前的网民提交请求，每次响应时间</a:t>
                      </a:r>
                      <a:r>
                        <a:rPr lang="en-US" sz="800" kern="100" dirty="0">
                          <a:effectLst/>
                          <a:latin typeface="宋体" pitchFamily="2" charset="-122"/>
                          <a:ea typeface="宋体" pitchFamily="2" charset="-122"/>
                        </a:rPr>
                        <a:t>5</a:t>
                      </a:r>
                      <a:r>
                        <a:rPr lang="zh-CN" sz="800" kern="100" dirty="0">
                          <a:effectLst/>
                          <a:latin typeface="宋体" pitchFamily="2" charset="-122"/>
                          <a:ea typeface="宋体" pitchFamily="2" charset="-122"/>
                        </a:rPr>
                        <a:t>秒，上下文无关。按</a:t>
                      </a:r>
                      <a:r>
                        <a:rPr lang="en-US" sz="800" kern="100" dirty="0">
                          <a:effectLst/>
                          <a:latin typeface="宋体" pitchFamily="2" charset="-122"/>
                          <a:ea typeface="宋体" pitchFamily="2" charset="-122"/>
                        </a:rPr>
                        <a:t>7x24</a:t>
                      </a:r>
                      <a:r>
                        <a:rPr lang="zh-CN" sz="800" kern="100" dirty="0">
                          <a:effectLst/>
                          <a:latin typeface="宋体" pitchFamily="2" charset="-122"/>
                          <a:ea typeface="宋体" pitchFamily="2" charset="-122"/>
                        </a:rPr>
                        <a:t>和</a:t>
                      </a:r>
                      <a:r>
                        <a:rPr lang="en-US" sz="800" kern="100" dirty="0">
                          <a:effectLst/>
                          <a:latin typeface="宋体" pitchFamily="2" charset="-122"/>
                          <a:ea typeface="宋体" pitchFamily="2" charset="-122"/>
                        </a:rPr>
                        <a:t>5x8</a:t>
                      </a:r>
                      <a:r>
                        <a:rPr lang="zh-CN" sz="800" kern="100" dirty="0">
                          <a:effectLst/>
                          <a:latin typeface="宋体" pitchFamily="2" charset="-122"/>
                          <a:ea typeface="宋体" pitchFamily="2" charset="-122"/>
                        </a:rPr>
                        <a:t>两种上网方式估算：</a:t>
                      </a:r>
                      <a:r>
                        <a:rPr lang="en-US" sz="800" kern="100" dirty="0">
                          <a:effectLst/>
                          <a:latin typeface="宋体" pitchFamily="2" charset="-122"/>
                          <a:ea typeface="宋体" pitchFamily="2" charset="-122"/>
                        </a:rPr>
                        <a:t>1300</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/365/24/3600x5=2.06</a:t>
                      </a:r>
                      <a:r>
                        <a:rPr lang="zh-CN" sz="800" kern="100" dirty="0">
                          <a:effectLst/>
                          <a:latin typeface="宋体" pitchFamily="2" charset="-122"/>
                          <a:ea typeface="宋体" pitchFamily="2" charset="-122"/>
                        </a:rPr>
                        <a:t>人（</a:t>
                      </a:r>
                      <a:r>
                        <a:rPr lang="en-US" sz="800" kern="100" dirty="0">
                          <a:effectLst/>
                          <a:latin typeface="宋体" pitchFamily="2" charset="-122"/>
                          <a:ea typeface="宋体" pitchFamily="2" charset="-122"/>
                        </a:rPr>
                        <a:t>7x24</a:t>
                      </a:r>
                      <a:r>
                        <a:rPr lang="zh-CN" sz="800" kern="100" dirty="0">
                          <a:effectLst/>
                          <a:latin typeface="宋体" pitchFamily="2" charset="-122"/>
                          <a:ea typeface="宋体" pitchFamily="2" charset="-122"/>
                        </a:rPr>
                        <a:t>），</a:t>
                      </a:r>
                      <a:r>
                        <a:rPr lang="en-US" sz="800" kern="100" dirty="0">
                          <a:effectLst/>
                          <a:latin typeface="宋体" pitchFamily="2" charset="-122"/>
                          <a:ea typeface="宋体" pitchFamily="2" charset="-122"/>
                        </a:rPr>
                        <a:t>1300</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/200/8/3600x5=11.28</a:t>
                      </a:r>
                      <a:r>
                        <a:rPr lang="zh-CN" sz="800" kern="100" dirty="0">
                          <a:effectLst/>
                          <a:latin typeface="宋体" pitchFamily="2" charset="-122"/>
                          <a:ea typeface="宋体" pitchFamily="2" charset="-122"/>
                        </a:rPr>
                        <a:t>人（</a:t>
                      </a:r>
                      <a:r>
                        <a:rPr lang="en-US" sz="800" kern="100" dirty="0">
                          <a:effectLst/>
                          <a:latin typeface="宋体" pitchFamily="2" charset="-122"/>
                          <a:ea typeface="宋体" pitchFamily="2" charset="-122"/>
                        </a:rPr>
                        <a:t>5x8</a:t>
                      </a:r>
                      <a:r>
                        <a:rPr lang="zh-CN" sz="800" kern="100" dirty="0">
                          <a:effectLst/>
                          <a:latin typeface="宋体" pitchFamily="2" charset="-122"/>
                          <a:ea typeface="宋体" pitchFamily="2" charset="-122"/>
                        </a:rPr>
                        <a:t>），取中间值</a:t>
                      </a:r>
                      <a:r>
                        <a:rPr lang="en-US" sz="800" kern="100" dirty="0">
                          <a:effectLst/>
                          <a:latin typeface="宋体" pitchFamily="2" charset="-122"/>
                          <a:ea typeface="宋体" pitchFamily="2" charset="-122"/>
                        </a:rPr>
                        <a:t>7</a:t>
                      </a:r>
                      <a:r>
                        <a:rPr lang="zh-CN" sz="800" kern="100" dirty="0">
                          <a:effectLst/>
                          <a:latin typeface="宋体" pitchFamily="2" charset="-122"/>
                          <a:ea typeface="宋体" pitchFamily="2" charset="-122"/>
                        </a:rPr>
                        <a:t>。峰值放大（按</a:t>
                      </a:r>
                      <a:r>
                        <a:rPr lang="en-US" sz="800" kern="100" dirty="0">
                          <a:effectLst/>
                          <a:latin typeface="宋体" pitchFamily="2" charset="-122"/>
                          <a:ea typeface="宋体" pitchFamily="2" charset="-122"/>
                        </a:rPr>
                        <a:t>10</a:t>
                      </a:r>
                      <a:r>
                        <a:rPr lang="zh-CN" sz="800" kern="100" dirty="0">
                          <a:effectLst/>
                          <a:latin typeface="宋体" pitchFamily="2" charset="-122"/>
                          <a:ea typeface="宋体" pitchFamily="2" charset="-122"/>
                        </a:rPr>
                        <a:t>倍）为</a:t>
                      </a:r>
                      <a:r>
                        <a:rPr lang="en-US" sz="800" kern="100" dirty="0">
                          <a:effectLst/>
                          <a:latin typeface="宋体" pitchFamily="2" charset="-122"/>
                          <a:ea typeface="宋体" pitchFamily="2" charset="-122"/>
                        </a:rPr>
                        <a:t>70</a:t>
                      </a:r>
                      <a:r>
                        <a:rPr lang="zh-CN" sz="800" kern="100" dirty="0">
                          <a:effectLst/>
                          <a:latin typeface="宋体" pitchFamily="2" charset="-122"/>
                          <a:ea typeface="宋体" pitchFamily="2" charset="-122"/>
                        </a:rPr>
                        <a:t>人在线。</a:t>
                      </a:r>
                      <a:endParaRPr lang="zh-CN" sz="800" kern="100" dirty="0">
                        <a:effectLst/>
                        <a:latin typeface="宋体" pitchFamily="2" charset="-122"/>
                        <a:ea typeface="宋体" pitchFamily="2" charset="-122"/>
                        <a:cs typeface="Times New Roman"/>
                      </a:endParaRPr>
                    </a:p>
                  </a:txBody>
                  <a:tcPr marL="33103" marR="33103" marT="0" marB="0"/>
                </a:tc>
                <a:extLst>
                  <a:ext uri="{0D108BD9-81ED-4DB2-BD59-A6C34878D82A}">
                    <a16:rowId xmlns:a16="http://schemas.microsoft.com/office/drawing/2014/main" val="10002"/>
                  </a:ext>
                </a:extLst>
              </a:tr>
              <a:tr h="47979">
                <a:tc>
                  <a:txBody>
                    <a:bodyPr/>
                    <a:lstStyle/>
                    <a:p>
                      <a:pPr algn="just">
                        <a:spcAft>
                          <a:spcPts val="0"/>
                        </a:spcAft>
                      </a:pPr>
                      <a:r>
                        <a:rPr lang="zh-CN" sz="800" kern="100">
                          <a:effectLst/>
                          <a:latin typeface="宋体" pitchFamily="2" charset="-122"/>
                          <a:ea typeface="宋体" pitchFamily="2" charset="-122"/>
                        </a:rPr>
                        <a:t>人口容量</a:t>
                      </a:r>
                      <a:endParaRPr lang="zh-CN" sz="800" kern="100">
                        <a:effectLst/>
                        <a:latin typeface="宋体" pitchFamily="2" charset="-122"/>
                        <a:ea typeface="宋体" pitchFamily="2" charset="-122"/>
                        <a:cs typeface="Times New Roman"/>
                      </a:endParaRPr>
                    </a:p>
                  </a:txBody>
                  <a:tcPr marL="33103" marR="33103" marT="0" marB="0"/>
                </a:tc>
                <a:tc>
                  <a:txBody>
                    <a:bodyPr/>
                    <a:lstStyle/>
                    <a:p>
                      <a:pPr algn="just">
                        <a:spcAft>
                          <a:spcPts val="0"/>
                        </a:spcAft>
                      </a:pPr>
                      <a:r>
                        <a:rPr lang="zh-CN" sz="800" kern="100" dirty="0">
                          <a:effectLst/>
                          <a:latin typeface="宋体" pitchFamily="2" charset="-122"/>
                          <a:ea typeface="宋体" pitchFamily="2" charset="-122"/>
                        </a:rPr>
                        <a:t>人口信息库的总人口数约为</a:t>
                      </a:r>
                      <a:r>
                        <a:rPr lang="en-US" sz="800" kern="100" dirty="0">
                          <a:effectLst/>
                          <a:latin typeface="宋体" pitchFamily="2" charset="-122"/>
                          <a:ea typeface="宋体" pitchFamily="2" charset="-122"/>
                        </a:rPr>
                        <a:t>1300</a:t>
                      </a:r>
                      <a:r>
                        <a:rPr lang="zh-CN" sz="800" kern="100" dirty="0">
                          <a:effectLst/>
                          <a:latin typeface="宋体" pitchFamily="2" charset="-122"/>
                          <a:ea typeface="宋体" pitchFamily="2" charset="-122"/>
                        </a:rPr>
                        <a:t>万，按计生委统计的</a:t>
                      </a:r>
                      <a:r>
                        <a:rPr lang="en-US" altLang="zh-CN" sz="800" kern="100" dirty="0">
                          <a:effectLst/>
                          <a:latin typeface="宋体" pitchFamily="2" charset="-122"/>
                          <a:ea typeface="宋体" pitchFamily="2" charset="-122"/>
                        </a:rPr>
                        <a:t>XX</a:t>
                      </a:r>
                      <a:r>
                        <a:rPr lang="zh-CN" sz="800" kern="100" dirty="0">
                          <a:effectLst/>
                          <a:latin typeface="宋体" pitchFamily="2" charset="-122"/>
                          <a:ea typeface="宋体" pitchFamily="2" charset="-122"/>
                        </a:rPr>
                        <a:t>市人口：</a:t>
                      </a:r>
                      <a:r>
                        <a:rPr lang="en-US" sz="800" kern="100" dirty="0">
                          <a:effectLst/>
                          <a:latin typeface="宋体" pitchFamily="2" charset="-122"/>
                          <a:ea typeface="宋体" pitchFamily="2" charset="-122"/>
                        </a:rPr>
                        <a:t>2010</a:t>
                      </a:r>
                      <a:r>
                        <a:rPr lang="zh-CN" sz="800" kern="100" dirty="0">
                          <a:effectLst/>
                          <a:latin typeface="宋体" pitchFamily="2" charset="-122"/>
                          <a:ea typeface="宋体" pitchFamily="2" charset="-122"/>
                        </a:rPr>
                        <a:t>年</a:t>
                      </a:r>
                      <a:r>
                        <a:rPr lang="en-US" sz="800" kern="100" dirty="0">
                          <a:effectLst/>
                          <a:latin typeface="宋体" pitchFamily="2" charset="-122"/>
                          <a:ea typeface="宋体" pitchFamily="2" charset="-122"/>
                        </a:rPr>
                        <a:t>1176.91</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2012</a:t>
                      </a:r>
                      <a:r>
                        <a:rPr lang="zh-CN" sz="800" kern="100" dirty="0">
                          <a:effectLst/>
                          <a:latin typeface="宋体" pitchFamily="2" charset="-122"/>
                          <a:ea typeface="宋体" pitchFamily="2" charset="-122"/>
                        </a:rPr>
                        <a:t>年</a:t>
                      </a:r>
                      <a:r>
                        <a:rPr lang="en-US" sz="800" kern="100" dirty="0">
                          <a:effectLst/>
                          <a:latin typeface="宋体" pitchFamily="2" charset="-122"/>
                          <a:ea typeface="宋体" pitchFamily="2" charset="-122"/>
                        </a:rPr>
                        <a:t>1300</a:t>
                      </a:r>
                      <a:r>
                        <a:rPr lang="zh-CN" sz="800" kern="100" dirty="0">
                          <a:effectLst/>
                          <a:latin typeface="宋体" pitchFamily="2" charset="-122"/>
                          <a:ea typeface="宋体" pitchFamily="2" charset="-122"/>
                        </a:rPr>
                        <a:t>万，年增长量约</a:t>
                      </a:r>
                      <a:r>
                        <a:rPr lang="en-US" sz="800" kern="100" dirty="0">
                          <a:effectLst/>
                          <a:latin typeface="宋体" pitchFamily="2" charset="-122"/>
                          <a:ea typeface="宋体" pitchFamily="2" charset="-122"/>
                        </a:rPr>
                        <a:t>5.2%</a:t>
                      </a:r>
                      <a:r>
                        <a:rPr lang="zh-CN" sz="800" kern="100" dirty="0">
                          <a:effectLst/>
                          <a:latin typeface="宋体" pitchFamily="2" charset="-122"/>
                          <a:ea typeface="宋体" pitchFamily="2" charset="-122"/>
                        </a:rPr>
                        <a:t>，所以</a:t>
                      </a:r>
                      <a:r>
                        <a:rPr lang="en-US" sz="800" kern="100" dirty="0">
                          <a:effectLst/>
                          <a:latin typeface="宋体" pitchFamily="2" charset="-122"/>
                          <a:ea typeface="宋体" pitchFamily="2" charset="-122"/>
                        </a:rPr>
                        <a:t>5</a:t>
                      </a:r>
                      <a:r>
                        <a:rPr lang="zh-CN" sz="800" kern="100" dirty="0">
                          <a:effectLst/>
                          <a:latin typeface="宋体" pitchFamily="2" charset="-122"/>
                          <a:ea typeface="宋体" pitchFamily="2" charset="-122"/>
                        </a:rPr>
                        <a:t>年后总人口为</a:t>
                      </a:r>
                      <a:r>
                        <a:rPr lang="en-US" sz="800" kern="100" dirty="0">
                          <a:effectLst/>
                          <a:latin typeface="宋体" pitchFamily="2" charset="-122"/>
                          <a:ea typeface="宋体" pitchFamily="2" charset="-122"/>
                        </a:rPr>
                        <a:t>1300</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x(1+5.2%)^5=1675</a:t>
                      </a:r>
                      <a:r>
                        <a:rPr lang="zh-CN" sz="800" kern="100" dirty="0">
                          <a:effectLst/>
                          <a:latin typeface="宋体" pitchFamily="2" charset="-122"/>
                          <a:ea typeface="宋体" pitchFamily="2" charset="-122"/>
                        </a:rPr>
                        <a:t>万</a:t>
                      </a:r>
                      <a:endParaRPr lang="zh-CN" sz="800" kern="100" dirty="0">
                        <a:effectLst/>
                        <a:latin typeface="宋体" pitchFamily="2" charset="-122"/>
                        <a:ea typeface="宋体" pitchFamily="2" charset="-122"/>
                        <a:cs typeface="Times New Roman"/>
                      </a:endParaRPr>
                    </a:p>
                  </a:txBody>
                  <a:tcPr marL="33103" marR="33103" marT="0" marB="0"/>
                </a:tc>
                <a:extLst>
                  <a:ext uri="{0D108BD9-81ED-4DB2-BD59-A6C34878D82A}">
                    <a16:rowId xmlns:a16="http://schemas.microsoft.com/office/drawing/2014/main" val="10003"/>
                  </a:ext>
                </a:extLst>
              </a:tr>
              <a:tr h="2317202">
                <a:tc>
                  <a:txBody>
                    <a:bodyPr/>
                    <a:lstStyle/>
                    <a:p>
                      <a:pPr algn="just">
                        <a:spcAft>
                          <a:spcPts val="0"/>
                        </a:spcAft>
                      </a:pPr>
                      <a:r>
                        <a:rPr lang="zh-CN" sz="800" kern="100">
                          <a:effectLst/>
                          <a:latin typeface="宋体" pitchFamily="2" charset="-122"/>
                          <a:ea typeface="宋体" pitchFamily="2" charset="-122"/>
                        </a:rPr>
                        <a:t>数据容量</a:t>
                      </a:r>
                      <a:endParaRPr lang="zh-CN" sz="800" kern="100">
                        <a:effectLst/>
                        <a:latin typeface="宋体" pitchFamily="2" charset="-122"/>
                        <a:ea typeface="宋体" pitchFamily="2" charset="-122"/>
                        <a:cs typeface="Times New Roman"/>
                      </a:endParaRPr>
                    </a:p>
                  </a:txBody>
                  <a:tcPr marL="33103" marR="33103" marT="0" marB="0"/>
                </a:tc>
                <a:tc>
                  <a:txBody>
                    <a:bodyPr/>
                    <a:lstStyle/>
                    <a:p>
                      <a:pPr algn="just">
                        <a:spcAft>
                          <a:spcPts val="0"/>
                        </a:spcAft>
                      </a:pPr>
                      <a:r>
                        <a:rPr lang="en-US" sz="800" kern="100" dirty="0">
                          <a:effectLst/>
                          <a:latin typeface="宋体" pitchFamily="2" charset="-122"/>
                          <a:ea typeface="宋体" pitchFamily="2" charset="-122"/>
                        </a:rPr>
                        <a:t>1. </a:t>
                      </a:r>
                      <a:r>
                        <a:rPr lang="zh-CN" sz="800" kern="100" dirty="0">
                          <a:effectLst/>
                          <a:latin typeface="宋体" pitchFamily="2" charset="-122"/>
                          <a:ea typeface="宋体" pitchFamily="2" charset="-122"/>
                        </a:rPr>
                        <a:t>基本信息和扩展信息</a:t>
                      </a:r>
                    </a:p>
                    <a:p>
                      <a:pPr algn="just">
                        <a:spcAft>
                          <a:spcPts val="0"/>
                        </a:spcAft>
                      </a:pPr>
                      <a:r>
                        <a:rPr lang="zh-CN" sz="800" kern="100" dirty="0">
                          <a:effectLst/>
                          <a:latin typeface="宋体" pitchFamily="2" charset="-122"/>
                          <a:ea typeface="宋体" pitchFamily="2" charset="-122"/>
                        </a:rPr>
                        <a:t>记录实体、关系、活动。</a:t>
                      </a:r>
                    </a:p>
                    <a:p>
                      <a:pPr algn="just">
                        <a:spcAft>
                          <a:spcPts val="0"/>
                        </a:spcAft>
                      </a:pPr>
                      <a:r>
                        <a:rPr lang="zh-CN" sz="800" kern="100" dirty="0">
                          <a:effectLst/>
                          <a:latin typeface="宋体" pitchFamily="2" charset="-122"/>
                          <a:ea typeface="宋体" pitchFamily="2" charset="-122"/>
                        </a:rPr>
                        <a:t>人口信息库每条基础记录为</a:t>
                      </a:r>
                      <a:r>
                        <a:rPr lang="en-US" sz="800" kern="100" dirty="0">
                          <a:effectLst/>
                          <a:latin typeface="宋体" pitchFamily="2" charset="-122"/>
                          <a:ea typeface="宋体" pitchFamily="2" charset="-122"/>
                        </a:rPr>
                        <a:t>20K</a:t>
                      </a:r>
                      <a:r>
                        <a:rPr lang="zh-CN" sz="800" kern="100" dirty="0">
                          <a:effectLst/>
                          <a:latin typeface="宋体" pitchFamily="2" charset="-122"/>
                          <a:ea typeface="宋体" pitchFamily="2" charset="-122"/>
                        </a:rPr>
                        <a:t>，共需要</a:t>
                      </a:r>
                      <a:r>
                        <a:rPr lang="en-US" sz="800" kern="100" dirty="0">
                          <a:effectLst/>
                          <a:latin typeface="宋体" pitchFamily="2" charset="-122"/>
                          <a:ea typeface="宋体" pitchFamily="2" charset="-122"/>
                        </a:rPr>
                        <a:t> 1300</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x20K =260G</a:t>
                      </a:r>
                      <a:endParaRPr lang="zh-CN" sz="800" kern="100" dirty="0">
                        <a:effectLst/>
                        <a:latin typeface="宋体" pitchFamily="2" charset="-122"/>
                        <a:ea typeface="宋体" pitchFamily="2" charset="-122"/>
                      </a:endParaRPr>
                    </a:p>
                    <a:p>
                      <a:pPr algn="just">
                        <a:spcAft>
                          <a:spcPts val="0"/>
                        </a:spcAft>
                      </a:pPr>
                      <a:r>
                        <a:rPr lang="en-US" sz="800" kern="100" dirty="0">
                          <a:effectLst/>
                          <a:latin typeface="宋体" pitchFamily="2" charset="-122"/>
                          <a:ea typeface="宋体" pitchFamily="2" charset="-122"/>
                        </a:rPr>
                        <a:t>2. </a:t>
                      </a:r>
                      <a:r>
                        <a:rPr lang="zh-CN" sz="800" kern="100" dirty="0">
                          <a:effectLst/>
                          <a:latin typeface="宋体" pitchFamily="2" charset="-122"/>
                          <a:ea typeface="宋体" pitchFamily="2" charset="-122"/>
                        </a:rPr>
                        <a:t>汇总信息（数据仓库）</a:t>
                      </a:r>
                    </a:p>
                    <a:p>
                      <a:pPr algn="just">
                        <a:spcAft>
                          <a:spcPts val="0"/>
                        </a:spcAft>
                      </a:pPr>
                      <a:r>
                        <a:rPr lang="zh-CN" sz="800" kern="100" dirty="0">
                          <a:effectLst/>
                          <a:latin typeface="宋体" pitchFamily="2" charset="-122"/>
                          <a:ea typeface="宋体" pitchFamily="2" charset="-122"/>
                        </a:rPr>
                        <a:t>各种维度汇总信息，放在数据仓库中。注意维度的数量，颗粒度。数据总量是各维度数据的乘积。</a:t>
                      </a:r>
                    </a:p>
                    <a:p>
                      <a:pPr algn="just">
                        <a:spcAft>
                          <a:spcPts val="0"/>
                        </a:spcAft>
                      </a:pPr>
                      <a:r>
                        <a:rPr lang="zh-CN" sz="800" kern="100" dirty="0">
                          <a:effectLst/>
                          <a:latin typeface="宋体" pitchFamily="2" charset="-122"/>
                          <a:ea typeface="宋体" pitchFamily="2" charset="-122"/>
                        </a:rPr>
                        <a:t>按一般经验，其数据量会使</a:t>
                      </a:r>
                      <a:r>
                        <a:rPr lang="en-US" sz="800" kern="100" dirty="0">
                          <a:effectLst/>
                          <a:latin typeface="宋体" pitchFamily="2" charset="-122"/>
                          <a:ea typeface="宋体" pitchFamily="2" charset="-122"/>
                        </a:rPr>
                        <a:t>OLTP</a:t>
                      </a:r>
                      <a:r>
                        <a:rPr lang="zh-CN" sz="800" kern="100" dirty="0">
                          <a:effectLst/>
                          <a:latin typeface="宋体" pitchFamily="2" charset="-122"/>
                          <a:ea typeface="宋体" pitchFamily="2" charset="-122"/>
                        </a:rPr>
                        <a:t>数据量</a:t>
                      </a:r>
                      <a:r>
                        <a:rPr lang="en-US" sz="800" kern="100" dirty="0">
                          <a:effectLst/>
                          <a:latin typeface="宋体" pitchFamily="2" charset="-122"/>
                          <a:ea typeface="宋体" pitchFamily="2" charset="-122"/>
                        </a:rPr>
                        <a:t>3-6</a:t>
                      </a:r>
                      <a:r>
                        <a:rPr lang="zh-CN" sz="800" kern="100" dirty="0">
                          <a:effectLst/>
                          <a:latin typeface="宋体" pitchFamily="2" charset="-122"/>
                          <a:ea typeface="宋体" pitchFamily="2" charset="-122"/>
                        </a:rPr>
                        <a:t>倍。本期暂按业务数据库的</a:t>
                      </a:r>
                      <a:r>
                        <a:rPr lang="en-US" sz="800" kern="100" dirty="0">
                          <a:effectLst/>
                          <a:latin typeface="宋体" pitchFamily="2" charset="-122"/>
                          <a:ea typeface="宋体" pitchFamily="2" charset="-122"/>
                        </a:rPr>
                        <a:t>6</a:t>
                      </a:r>
                      <a:r>
                        <a:rPr lang="zh-CN" sz="800" kern="100" dirty="0">
                          <a:effectLst/>
                          <a:latin typeface="宋体" pitchFamily="2" charset="-122"/>
                          <a:ea typeface="宋体" pitchFamily="2" charset="-122"/>
                        </a:rPr>
                        <a:t>倍的存储容量比例计算：</a:t>
                      </a:r>
                      <a:r>
                        <a:rPr lang="en-US" sz="800" kern="100" dirty="0">
                          <a:effectLst/>
                          <a:latin typeface="宋体" pitchFamily="2" charset="-122"/>
                          <a:ea typeface="宋体" pitchFamily="2" charset="-122"/>
                        </a:rPr>
                        <a:t>260G</a:t>
                      </a:r>
                      <a:r>
                        <a:rPr lang="zh-CN" sz="800" kern="100" dirty="0">
                          <a:effectLst/>
                          <a:latin typeface="宋体" pitchFamily="2" charset="-122"/>
                          <a:ea typeface="宋体" pitchFamily="2" charset="-122"/>
                        </a:rPr>
                        <a:t>×</a:t>
                      </a:r>
                      <a:r>
                        <a:rPr lang="en-US" sz="800" kern="100" dirty="0">
                          <a:effectLst/>
                          <a:latin typeface="宋体" pitchFamily="2" charset="-122"/>
                          <a:ea typeface="宋体" pitchFamily="2" charset="-122"/>
                        </a:rPr>
                        <a:t>6=1.56T</a:t>
                      </a:r>
                      <a:endParaRPr lang="zh-CN" sz="800" kern="100" dirty="0">
                        <a:effectLst/>
                        <a:latin typeface="宋体" pitchFamily="2" charset="-122"/>
                        <a:ea typeface="宋体" pitchFamily="2" charset="-122"/>
                      </a:endParaRPr>
                    </a:p>
                    <a:p>
                      <a:pPr algn="just">
                        <a:spcAft>
                          <a:spcPts val="0"/>
                        </a:spcAft>
                      </a:pPr>
                      <a:r>
                        <a:rPr lang="en-US" sz="800" kern="100" dirty="0">
                          <a:effectLst/>
                          <a:latin typeface="宋体" pitchFamily="2" charset="-122"/>
                          <a:ea typeface="宋体" pitchFamily="2" charset="-122"/>
                        </a:rPr>
                        <a:t>3. </a:t>
                      </a:r>
                      <a:r>
                        <a:rPr lang="zh-CN" sz="800" kern="100" dirty="0">
                          <a:effectLst/>
                          <a:latin typeface="宋体" pitchFamily="2" charset="-122"/>
                          <a:ea typeface="宋体" pitchFamily="2" charset="-122"/>
                        </a:rPr>
                        <a:t>照片信息</a:t>
                      </a:r>
                    </a:p>
                    <a:p>
                      <a:pPr algn="just">
                        <a:spcAft>
                          <a:spcPts val="0"/>
                        </a:spcAft>
                      </a:pPr>
                      <a:r>
                        <a:rPr lang="zh-CN" sz="800" kern="100" dirty="0">
                          <a:effectLst/>
                          <a:latin typeface="宋体" pitchFamily="2" charset="-122"/>
                          <a:ea typeface="宋体" pitchFamily="2" charset="-122"/>
                        </a:rPr>
                        <a:t>每张相片最大为</a:t>
                      </a:r>
                      <a:r>
                        <a:rPr lang="en-US" sz="800" kern="100" dirty="0">
                          <a:effectLst/>
                          <a:latin typeface="宋体" pitchFamily="2" charset="-122"/>
                          <a:ea typeface="宋体" pitchFamily="2" charset="-122"/>
                        </a:rPr>
                        <a:t>40K</a:t>
                      </a:r>
                      <a:r>
                        <a:rPr lang="zh-CN" sz="800" kern="100" dirty="0">
                          <a:effectLst/>
                          <a:latin typeface="宋体" pitchFamily="2" charset="-122"/>
                          <a:ea typeface="宋体" pitchFamily="2" charset="-122"/>
                        </a:rPr>
                        <a:t>（彩色相片），每个人</a:t>
                      </a:r>
                      <a:r>
                        <a:rPr lang="en-US" sz="800" kern="100" dirty="0">
                          <a:effectLst/>
                          <a:latin typeface="宋体" pitchFamily="2" charset="-122"/>
                          <a:ea typeface="宋体" pitchFamily="2" charset="-122"/>
                        </a:rPr>
                        <a:t>6</a:t>
                      </a:r>
                      <a:r>
                        <a:rPr lang="zh-CN" sz="800" kern="100" dirty="0">
                          <a:effectLst/>
                          <a:latin typeface="宋体" pitchFamily="2" charset="-122"/>
                          <a:ea typeface="宋体" pitchFamily="2" charset="-122"/>
                        </a:rPr>
                        <a:t>张照片，</a:t>
                      </a:r>
                      <a:r>
                        <a:rPr lang="en-US" sz="800" kern="100" dirty="0">
                          <a:effectLst/>
                          <a:latin typeface="宋体" pitchFamily="2" charset="-122"/>
                          <a:ea typeface="宋体" pitchFamily="2" charset="-122"/>
                        </a:rPr>
                        <a:t>1300</a:t>
                      </a:r>
                      <a:r>
                        <a:rPr lang="zh-CN" sz="800" kern="100" dirty="0">
                          <a:effectLst/>
                          <a:latin typeface="宋体" pitchFamily="2" charset="-122"/>
                          <a:ea typeface="宋体" pitchFamily="2" charset="-122"/>
                        </a:rPr>
                        <a:t>万人（其中未办身份证的儿童约占</a:t>
                      </a:r>
                      <a:r>
                        <a:rPr lang="en-US" sz="800" kern="100" dirty="0">
                          <a:effectLst/>
                          <a:latin typeface="宋体" pitchFamily="2" charset="-122"/>
                          <a:ea typeface="宋体" pitchFamily="2" charset="-122"/>
                        </a:rPr>
                        <a:t>20%</a:t>
                      </a:r>
                      <a:r>
                        <a:rPr lang="zh-CN" sz="800" kern="100" dirty="0">
                          <a:effectLst/>
                          <a:latin typeface="宋体" pitchFamily="2" charset="-122"/>
                          <a:ea typeface="宋体" pitchFamily="2" charset="-122"/>
                        </a:rPr>
                        <a:t>，需要</a:t>
                      </a:r>
                      <a:r>
                        <a:rPr lang="en-US" sz="800" kern="100" dirty="0">
                          <a:effectLst/>
                          <a:latin typeface="宋体" pitchFamily="2" charset="-122"/>
                          <a:ea typeface="宋体" pitchFamily="2" charset="-122"/>
                        </a:rPr>
                        <a:t> 1300</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40K</a:t>
                      </a:r>
                      <a:r>
                        <a:rPr lang="zh-CN" sz="800" kern="100" dirty="0">
                          <a:effectLst/>
                          <a:latin typeface="宋体" pitchFamily="2" charset="-122"/>
                          <a:ea typeface="宋体" pitchFamily="2" charset="-122"/>
                        </a:rPr>
                        <a:t>×</a:t>
                      </a:r>
                      <a:r>
                        <a:rPr lang="en-US" sz="800" kern="100" dirty="0">
                          <a:effectLst/>
                          <a:latin typeface="宋体" pitchFamily="2" charset="-122"/>
                          <a:ea typeface="宋体" pitchFamily="2" charset="-122"/>
                        </a:rPr>
                        <a:t>6</a:t>
                      </a:r>
                      <a:r>
                        <a:rPr lang="zh-CN" sz="800" kern="100" dirty="0">
                          <a:effectLst/>
                          <a:latin typeface="宋体" pitchFamily="2" charset="-122"/>
                          <a:ea typeface="宋体" pitchFamily="2" charset="-122"/>
                        </a:rPr>
                        <a:t>×</a:t>
                      </a:r>
                      <a:r>
                        <a:rPr lang="en-US" sz="800" kern="100" dirty="0">
                          <a:effectLst/>
                          <a:latin typeface="宋体" pitchFamily="2" charset="-122"/>
                          <a:ea typeface="宋体" pitchFamily="2" charset="-122"/>
                        </a:rPr>
                        <a:t>80%= 2496G</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基本数据存储合计：</a:t>
                      </a:r>
                      <a:r>
                        <a:rPr lang="en-US" sz="800" kern="100" dirty="0">
                          <a:effectLst/>
                          <a:latin typeface="宋体" pitchFamily="2" charset="-122"/>
                          <a:ea typeface="宋体" pitchFamily="2" charset="-122"/>
                        </a:rPr>
                        <a:t>260G + 2496G =2756G</a:t>
                      </a:r>
                      <a:r>
                        <a:rPr lang="zh-CN" sz="800" kern="100" dirty="0">
                          <a:effectLst/>
                          <a:latin typeface="宋体" pitchFamily="2" charset="-122"/>
                          <a:ea typeface="宋体" pitchFamily="2" charset="-122"/>
                        </a:rPr>
                        <a:t>；</a:t>
                      </a:r>
                    </a:p>
                    <a:p>
                      <a:pPr algn="just">
                        <a:spcAft>
                          <a:spcPts val="0"/>
                        </a:spcAft>
                      </a:pPr>
                      <a:r>
                        <a:rPr lang="zh-CN" sz="800" kern="100" dirty="0">
                          <a:effectLst/>
                          <a:latin typeface="宋体" pitchFamily="2" charset="-122"/>
                          <a:ea typeface="宋体" pitchFamily="2" charset="-122"/>
                        </a:rPr>
                        <a:t>按目前人口增长率每年</a:t>
                      </a:r>
                      <a:r>
                        <a:rPr lang="en-US" sz="800" kern="100" dirty="0">
                          <a:effectLst/>
                          <a:latin typeface="宋体" pitchFamily="2" charset="-122"/>
                          <a:ea typeface="宋体" pitchFamily="2" charset="-122"/>
                        </a:rPr>
                        <a:t>5.2%</a:t>
                      </a:r>
                      <a:r>
                        <a:rPr lang="zh-CN" sz="800" kern="100" dirty="0">
                          <a:effectLst/>
                          <a:latin typeface="宋体" pitchFamily="2" charset="-122"/>
                          <a:ea typeface="宋体" pitchFamily="2" charset="-122"/>
                        </a:rPr>
                        <a:t>计算，五年规划：</a:t>
                      </a:r>
                      <a:r>
                        <a:rPr lang="en-US" sz="800" kern="100" dirty="0">
                          <a:effectLst/>
                          <a:latin typeface="宋体" pitchFamily="2" charset="-122"/>
                          <a:ea typeface="宋体" pitchFamily="2" charset="-122"/>
                        </a:rPr>
                        <a:t>2756G</a:t>
                      </a:r>
                      <a:r>
                        <a:rPr lang="zh-CN" sz="800" kern="100" dirty="0">
                          <a:effectLst/>
                          <a:latin typeface="宋体" pitchFamily="2" charset="-122"/>
                          <a:ea typeface="宋体" pitchFamily="2" charset="-122"/>
                        </a:rPr>
                        <a:t>×</a:t>
                      </a:r>
                      <a:r>
                        <a:rPr lang="en-US" sz="800" kern="100" dirty="0">
                          <a:effectLst/>
                          <a:latin typeface="宋体" pitchFamily="2" charset="-122"/>
                          <a:ea typeface="宋体" pitchFamily="2" charset="-122"/>
                        </a:rPr>
                        <a:t>(1+5.2%)^5 =3.55T</a:t>
                      </a:r>
                      <a:r>
                        <a:rPr lang="zh-CN" sz="800" kern="100" dirty="0">
                          <a:effectLst/>
                          <a:latin typeface="宋体" pitchFamily="2" charset="-122"/>
                          <a:ea typeface="宋体" pitchFamily="2" charset="-122"/>
                        </a:rPr>
                        <a:t>。</a:t>
                      </a:r>
                    </a:p>
                    <a:p>
                      <a:pPr algn="just">
                        <a:spcAft>
                          <a:spcPts val="0"/>
                        </a:spcAft>
                      </a:pPr>
                      <a:r>
                        <a:rPr lang="en-US" sz="800" kern="100" dirty="0">
                          <a:effectLst/>
                          <a:latin typeface="宋体" pitchFamily="2" charset="-122"/>
                          <a:ea typeface="宋体" pitchFamily="2" charset="-122"/>
                        </a:rPr>
                        <a:t>4. </a:t>
                      </a:r>
                      <a:r>
                        <a:rPr lang="zh-CN" sz="800" kern="100" dirty="0">
                          <a:effectLst/>
                          <a:latin typeface="宋体" pitchFamily="2" charset="-122"/>
                          <a:ea typeface="宋体" pitchFamily="2" charset="-122"/>
                        </a:rPr>
                        <a:t>批量交换数据</a:t>
                      </a:r>
                    </a:p>
                    <a:p>
                      <a:pPr algn="just">
                        <a:spcAft>
                          <a:spcPts val="0"/>
                        </a:spcAft>
                      </a:pPr>
                      <a:r>
                        <a:rPr lang="zh-CN" sz="800" kern="100" dirty="0">
                          <a:effectLst/>
                          <a:latin typeface="宋体" pitchFamily="2" charset="-122"/>
                          <a:ea typeface="宋体" pitchFamily="2" charset="-122"/>
                        </a:rPr>
                        <a:t>前置机上，保留最近两个全量和一个增量。由于按落地</a:t>
                      </a:r>
                      <a:r>
                        <a:rPr lang="en-US" sz="800" kern="100" dirty="0">
                          <a:effectLst/>
                          <a:latin typeface="宋体" pitchFamily="2" charset="-122"/>
                          <a:ea typeface="宋体" pitchFamily="2" charset="-122"/>
                          <a:sym typeface="Wingdings"/>
                        </a:rPr>
                        <a:t></a:t>
                      </a:r>
                      <a:r>
                        <a:rPr lang="zh-CN" sz="800" kern="100" dirty="0">
                          <a:effectLst/>
                          <a:latin typeface="宋体" pitchFamily="2" charset="-122"/>
                          <a:ea typeface="宋体" pitchFamily="2" charset="-122"/>
                        </a:rPr>
                        <a:t>处理</a:t>
                      </a:r>
                      <a:r>
                        <a:rPr lang="en-US" sz="800" kern="100" dirty="0">
                          <a:effectLst/>
                          <a:latin typeface="宋体" pitchFamily="2" charset="-122"/>
                          <a:ea typeface="宋体" pitchFamily="2" charset="-122"/>
                          <a:sym typeface="Wingdings"/>
                        </a:rPr>
                        <a:t></a:t>
                      </a:r>
                      <a:r>
                        <a:rPr lang="zh-CN" sz="800" kern="100" dirty="0">
                          <a:effectLst/>
                          <a:latin typeface="宋体" pitchFamily="2" charset="-122"/>
                          <a:ea typeface="宋体" pitchFamily="2" charset="-122"/>
                        </a:rPr>
                        <a:t>删除的顺序，所以要预留</a:t>
                      </a:r>
                      <a:r>
                        <a:rPr lang="en-US" sz="800" kern="100" dirty="0">
                          <a:effectLst/>
                          <a:latin typeface="宋体" pitchFamily="2" charset="-122"/>
                          <a:ea typeface="宋体" pitchFamily="2" charset="-122"/>
                        </a:rPr>
                        <a:t>3</a:t>
                      </a:r>
                      <a:r>
                        <a:rPr lang="zh-CN" sz="800" kern="100" dirty="0">
                          <a:effectLst/>
                          <a:latin typeface="宋体" pitchFamily="2" charset="-122"/>
                          <a:ea typeface="宋体" pitchFamily="2" charset="-122"/>
                        </a:rPr>
                        <a:t>个全量和</a:t>
                      </a:r>
                      <a:r>
                        <a:rPr lang="en-US" sz="800" kern="100" dirty="0">
                          <a:effectLst/>
                          <a:latin typeface="宋体" pitchFamily="2" charset="-122"/>
                          <a:ea typeface="宋体" pitchFamily="2" charset="-122"/>
                        </a:rPr>
                        <a:t>2</a:t>
                      </a:r>
                      <a:r>
                        <a:rPr lang="zh-CN" sz="800" kern="100" dirty="0">
                          <a:effectLst/>
                          <a:latin typeface="宋体" pitchFamily="2" charset="-122"/>
                          <a:ea typeface="宋体" pitchFamily="2" charset="-122"/>
                        </a:rPr>
                        <a:t>个增量的空间。按</a:t>
                      </a:r>
                      <a:r>
                        <a:rPr lang="en-US" sz="800" kern="100" dirty="0">
                          <a:effectLst/>
                          <a:latin typeface="宋体" pitchFamily="2" charset="-122"/>
                          <a:ea typeface="宋体" pitchFamily="2" charset="-122"/>
                        </a:rPr>
                        <a:t>16</a:t>
                      </a:r>
                      <a:r>
                        <a:rPr lang="zh-CN" sz="800" kern="100" dirty="0">
                          <a:effectLst/>
                          <a:latin typeface="宋体" pitchFamily="2" charset="-122"/>
                          <a:ea typeface="宋体" pitchFamily="2" charset="-122"/>
                        </a:rPr>
                        <a:t>个部门，每次采集出现</a:t>
                      </a:r>
                      <a:r>
                        <a:rPr lang="en-US" sz="800" kern="100" dirty="0">
                          <a:effectLst/>
                          <a:latin typeface="宋体" pitchFamily="2" charset="-122"/>
                          <a:ea typeface="宋体" pitchFamily="2" charset="-122"/>
                        </a:rPr>
                        <a:t>30%</a:t>
                      </a:r>
                      <a:r>
                        <a:rPr lang="zh-CN" sz="800" kern="100" dirty="0">
                          <a:effectLst/>
                          <a:latin typeface="宋体" pitchFamily="2" charset="-122"/>
                          <a:ea typeface="宋体" pitchFamily="2" charset="-122"/>
                        </a:rPr>
                        <a:t>增量计算，平均每台前置机上的暂存数据量为</a:t>
                      </a:r>
                      <a:r>
                        <a:rPr lang="en-US" sz="800" kern="100" dirty="0">
                          <a:effectLst/>
                          <a:latin typeface="宋体" pitchFamily="2" charset="-122"/>
                          <a:ea typeface="宋体" pitchFamily="2" charset="-122"/>
                        </a:rPr>
                        <a:t>260G/16x(3+30%x2)=58.5G</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暂存库中，保存最近一次增量数据。由于按落地</a:t>
                      </a:r>
                      <a:r>
                        <a:rPr lang="en-US" sz="800" kern="100" dirty="0">
                          <a:effectLst/>
                          <a:latin typeface="宋体" pitchFamily="2" charset="-122"/>
                          <a:ea typeface="宋体" pitchFamily="2" charset="-122"/>
                          <a:sym typeface="Wingdings"/>
                        </a:rPr>
                        <a:t></a:t>
                      </a:r>
                      <a:r>
                        <a:rPr lang="zh-CN" sz="800" kern="100" dirty="0">
                          <a:effectLst/>
                          <a:latin typeface="宋体" pitchFamily="2" charset="-122"/>
                          <a:ea typeface="宋体" pitchFamily="2" charset="-122"/>
                        </a:rPr>
                        <a:t>处理</a:t>
                      </a:r>
                      <a:r>
                        <a:rPr lang="en-US" sz="800" kern="100" dirty="0">
                          <a:effectLst/>
                          <a:latin typeface="宋体" pitchFamily="2" charset="-122"/>
                          <a:ea typeface="宋体" pitchFamily="2" charset="-122"/>
                          <a:sym typeface="Wingdings"/>
                        </a:rPr>
                        <a:t></a:t>
                      </a:r>
                      <a:r>
                        <a:rPr lang="zh-CN" sz="800" kern="100" dirty="0">
                          <a:effectLst/>
                          <a:latin typeface="宋体" pitchFamily="2" charset="-122"/>
                          <a:ea typeface="宋体" pitchFamily="2" charset="-122"/>
                        </a:rPr>
                        <a:t>删除的顺序，所以要预留</a:t>
                      </a:r>
                      <a:r>
                        <a:rPr lang="en-US" sz="800" kern="100" dirty="0">
                          <a:effectLst/>
                          <a:latin typeface="宋体" pitchFamily="2" charset="-122"/>
                          <a:ea typeface="宋体" pitchFamily="2" charset="-122"/>
                        </a:rPr>
                        <a:t>2</a:t>
                      </a:r>
                      <a:r>
                        <a:rPr lang="zh-CN" sz="800" kern="100" dirty="0">
                          <a:effectLst/>
                          <a:latin typeface="宋体" pitchFamily="2" charset="-122"/>
                          <a:ea typeface="宋体" pitchFamily="2" charset="-122"/>
                        </a:rPr>
                        <a:t>个增量的空间。</a:t>
                      </a:r>
                      <a:r>
                        <a:rPr lang="en-US" sz="800" kern="100" dirty="0">
                          <a:effectLst/>
                          <a:latin typeface="宋体" pitchFamily="2" charset="-122"/>
                          <a:ea typeface="宋体" pitchFamily="2" charset="-122"/>
                        </a:rPr>
                        <a:t>260Gx30%x2=156G</a:t>
                      </a:r>
                      <a:endParaRPr lang="zh-CN" sz="800" kern="100" dirty="0">
                        <a:effectLst/>
                        <a:latin typeface="宋体" pitchFamily="2" charset="-122"/>
                        <a:ea typeface="宋体" pitchFamily="2" charset="-122"/>
                      </a:endParaRPr>
                    </a:p>
                    <a:p>
                      <a:pPr algn="just">
                        <a:spcAft>
                          <a:spcPts val="0"/>
                        </a:spcAft>
                      </a:pPr>
                      <a:r>
                        <a:rPr lang="en-US" sz="800" kern="100" dirty="0">
                          <a:effectLst/>
                          <a:latin typeface="宋体" pitchFamily="2" charset="-122"/>
                          <a:ea typeface="宋体" pitchFamily="2" charset="-122"/>
                        </a:rPr>
                        <a:t>5. </a:t>
                      </a:r>
                      <a:r>
                        <a:rPr lang="zh-CN" sz="800" kern="100" dirty="0">
                          <a:effectLst/>
                          <a:latin typeface="宋体" pitchFamily="2" charset="-122"/>
                          <a:ea typeface="宋体" pitchFamily="2" charset="-122"/>
                        </a:rPr>
                        <a:t>管理数据</a:t>
                      </a:r>
                    </a:p>
                    <a:p>
                      <a:pPr algn="just">
                        <a:spcAft>
                          <a:spcPts val="0"/>
                        </a:spcAft>
                      </a:pPr>
                      <a:r>
                        <a:rPr lang="zh-CN" sz="800" kern="100" dirty="0">
                          <a:effectLst/>
                          <a:latin typeface="宋体" pitchFamily="2" charset="-122"/>
                          <a:ea typeface="宋体" pitchFamily="2" charset="-122"/>
                        </a:rPr>
                        <a:t>忽略不计</a:t>
                      </a:r>
                    </a:p>
                    <a:p>
                      <a:pPr algn="just">
                        <a:spcAft>
                          <a:spcPts val="0"/>
                        </a:spcAft>
                      </a:pPr>
                      <a:r>
                        <a:rPr lang="en-US" sz="800" kern="100" dirty="0">
                          <a:effectLst/>
                          <a:latin typeface="宋体" pitchFamily="2" charset="-122"/>
                          <a:ea typeface="宋体" pitchFamily="2" charset="-122"/>
                        </a:rPr>
                        <a:t>6. </a:t>
                      </a:r>
                      <a:r>
                        <a:rPr lang="zh-CN" sz="800" kern="100" dirty="0">
                          <a:effectLst/>
                          <a:latin typeface="宋体" pitchFamily="2" charset="-122"/>
                          <a:ea typeface="宋体" pitchFamily="2" charset="-122"/>
                        </a:rPr>
                        <a:t>日志信息</a:t>
                      </a:r>
                    </a:p>
                    <a:p>
                      <a:pPr algn="just">
                        <a:spcAft>
                          <a:spcPts val="0"/>
                        </a:spcAft>
                      </a:pPr>
                      <a:r>
                        <a:rPr lang="zh-CN" sz="800" kern="100" dirty="0">
                          <a:effectLst/>
                          <a:latin typeface="宋体" pitchFamily="2" charset="-122"/>
                          <a:ea typeface="宋体" pitchFamily="2" charset="-122"/>
                        </a:rPr>
                        <a:t>应用日志：政务外网实名访问，记录快照，业务量</a:t>
                      </a:r>
                      <a:r>
                        <a:rPr lang="en-US" sz="800" kern="100" dirty="0">
                          <a:effectLst/>
                          <a:latin typeface="宋体" pitchFamily="2" charset="-122"/>
                          <a:ea typeface="宋体" pitchFamily="2" charset="-122"/>
                        </a:rPr>
                        <a:t>390</a:t>
                      </a:r>
                      <a:r>
                        <a:rPr lang="zh-CN" sz="800" kern="100" dirty="0">
                          <a:effectLst/>
                          <a:latin typeface="宋体" pitchFamily="2" charset="-122"/>
                          <a:ea typeface="宋体" pitchFamily="2" charset="-122"/>
                        </a:rPr>
                        <a:t>万笔</a:t>
                      </a:r>
                      <a:r>
                        <a:rPr lang="en-US" sz="800" kern="100" dirty="0">
                          <a:effectLst/>
                          <a:latin typeface="宋体" pitchFamily="2" charset="-122"/>
                          <a:ea typeface="宋体" pitchFamily="2" charset="-122"/>
                        </a:rPr>
                        <a:t>/</a:t>
                      </a:r>
                      <a:r>
                        <a:rPr lang="zh-CN" sz="800" kern="100" dirty="0">
                          <a:effectLst/>
                          <a:latin typeface="宋体" pitchFamily="2" charset="-122"/>
                          <a:ea typeface="宋体" pitchFamily="2" charset="-122"/>
                        </a:rPr>
                        <a:t>年，</a:t>
                      </a:r>
                      <a:r>
                        <a:rPr lang="en-US" sz="800" kern="100" dirty="0">
                          <a:effectLst/>
                          <a:latin typeface="宋体" pitchFamily="2" charset="-122"/>
                          <a:ea typeface="宋体" pitchFamily="2" charset="-122"/>
                        </a:rPr>
                        <a:t>5</a:t>
                      </a:r>
                      <a:r>
                        <a:rPr lang="zh-CN" sz="800" kern="100" dirty="0">
                          <a:effectLst/>
                          <a:latin typeface="宋体" pitchFamily="2" charset="-122"/>
                          <a:ea typeface="宋体" pitchFamily="2" charset="-122"/>
                        </a:rPr>
                        <a:t>年，每个快照</a:t>
                      </a:r>
                      <a:r>
                        <a:rPr lang="en-US" sz="800" kern="100" dirty="0">
                          <a:effectLst/>
                          <a:latin typeface="宋体" pitchFamily="2" charset="-122"/>
                          <a:ea typeface="宋体" pitchFamily="2" charset="-122"/>
                        </a:rPr>
                        <a:t>2</a:t>
                      </a:r>
                      <a:r>
                        <a:rPr lang="zh-CN" sz="800" kern="100" dirty="0">
                          <a:effectLst/>
                          <a:latin typeface="宋体" pitchFamily="2" charset="-122"/>
                          <a:ea typeface="宋体" pitchFamily="2" charset="-122"/>
                        </a:rPr>
                        <a:t>页，按页容量</a:t>
                      </a:r>
                      <a:r>
                        <a:rPr lang="en-US" sz="800" kern="100" dirty="0">
                          <a:effectLst/>
                          <a:latin typeface="宋体" pitchFamily="2" charset="-122"/>
                          <a:ea typeface="宋体" pitchFamily="2" charset="-122"/>
                        </a:rPr>
                        <a:t>50K</a:t>
                      </a:r>
                      <a:r>
                        <a:rPr lang="zh-CN" sz="800" kern="100" dirty="0">
                          <a:effectLst/>
                          <a:latin typeface="宋体" pitchFamily="2" charset="-122"/>
                          <a:ea typeface="宋体" pitchFamily="2" charset="-122"/>
                        </a:rPr>
                        <a:t>计算，</a:t>
                      </a:r>
                      <a:r>
                        <a:rPr lang="en-US" sz="800" kern="100" dirty="0">
                          <a:effectLst/>
                          <a:latin typeface="宋体" pitchFamily="2" charset="-122"/>
                          <a:ea typeface="宋体" pitchFamily="2" charset="-122"/>
                        </a:rPr>
                        <a:t>390</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x5x2x50K=2T</a:t>
                      </a:r>
                      <a:r>
                        <a:rPr lang="zh-CN" sz="800" kern="100" dirty="0">
                          <a:effectLst/>
                          <a:latin typeface="宋体" pitchFamily="2" charset="-122"/>
                          <a:ea typeface="宋体" pitchFamily="2" charset="-122"/>
                        </a:rPr>
                        <a:t>。互联网匿名访问，业务量</a:t>
                      </a:r>
                      <a:r>
                        <a:rPr lang="en-US" sz="800" kern="100" dirty="0">
                          <a:effectLst/>
                          <a:latin typeface="宋体" pitchFamily="2" charset="-122"/>
                          <a:ea typeface="宋体" pitchFamily="2" charset="-122"/>
                        </a:rPr>
                        <a:t>1300</a:t>
                      </a:r>
                      <a:r>
                        <a:rPr lang="zh-CN" sz="800" kern="100" dirty="0">
                          <a:effectLst/>
                          <a:latin typeface="宋体" pitchFamily="2" charset="-122"/>
                          <a:ea typeface="宋体" pitchFamily="2" charset="-122"/>
                        </a:rPr>
                        <a:t>万笔</a:t>
                      </a:r>
                      <a:r>
                        <a:rPr lang="en-US" sz="800" kern="100" dirty="0">
                          <a:effectLst/>
                          <a:latin typeface="宋体" pitchFamily="2" charset="-122"/>
                          <a:ea typeface="宋体" pitchFamily="2" charset="-122"/>
                        </a:rPr>
                        <a:t>/</a:t>
                      </a:r>
                      <a:r>
                        <a:rPr lang="zh-CN" sz="800" kern="100" dirty="0">
                          <a:effectLst/>
                          <a:latin typeface="宋体" pitchFamily="2" charset="-122"/>
                          <a:ea typeface="宋体" pitchFamily="2" charset="-122"/>
                        </a:rPr>
                        <a:t>年，</a:t>
                      </a:r>
                      <a:r>
                        <a:rPr lang="en-US" sz="800" kern="100" dirty="0">
                          <a:effectLst/>
                          <a:latin typeface="宋体" pitchFamily="2" charset="-122"/>
                          <a:ea typeface="宋体" pitchFamily="2" charset="-122"/>
                        </a:rPr>
                        <a:t>5</a:t>
                      </a:r>
                      <a:r>
                        <a:rPr lang="zh-CN" sz="800" kern="100" dirty="0">
                          <a:effectLst/>
                          <a:latin typeface="宋体" pitchFamily="2" charset="-122"/>
                          <a:ea typeface="宋体" pitchFamily="2" charset="-122"/>
                        </a:rPr>
                        <a:t>年，每条记录</a:t>
                      </a:r>
                      <a:r>
                        <a:rPr lang="en-US" sz="800" kern="100" dirty="0">
                          <a:effectLst/>
                          <a:latin typeface="宋体" pitchFamily="2" charset="-122"/>
                          <a:ea typeface="宋体" pitchFamily="2" charset="-122"/>
                        </a:rPr>
                        <a:t>200</a:t>
                      </a:r>
                      <a:r>
                        <a:rPr lang="zh-CN" sz="800" kern="100" dirty="0">
                          <a:effectLst/>
                          <a:latin typeface="宋体" pitchFamily="2" charset="-122"/>
                          <a:ea typeface="宋体" pitchFamily="2" charset="-122"/>
                        </a:rPr>
                        <a:t>字节，</a:t>
                      </a:r>
                      <a:r>
                        <a:rPr lang="en-US" sz="800" kern="100" dirty="0">
                          <a:effectLst/>
                          <a:latin typeface="宋体" pitchFamily="2" charset="-122"/>
                          <a:ea typeface="宋体" pitchFamily="2" charset="-122"/>
                        </a:rPr>
                        <a:t>1300</a:t>
                      </a:r>
                      <a:r>
                        <a:rPr lang="zh-CN" sz="800" kern="100" dirty="0">
                          <a:effectLst/>
                          <a:latin typeface="宋体" pitchFamily="2" charset="-122"/>
                          <a:ea typeface="宋体" pitchFamily="2" charset="-122"/>
                        </a:rPr>
                        <a:t>万</a:t>
                      </a:r>
                      <a:r>
                        <a:rPr lang="en-US" sz="800" kern="100" dirty="0">
                          <a:effectLst/>
                          <a:latin typeface="宋体" pitchFamily="2" charset="-122"/>
                          <a:ea typeface="宋体" pitchFamily="2" charset="-122"/>
                        </a:rPr>
                        <a:t>x5x200</a:t>
                      </a:r>
                      <a:r>
                        <a:rPr lang="zh-CN" sz="800" kern="100" dirty="0">
                          <a:effectLst/>
                          <a:latin typeface="宋体" pitchFamily="2" charset="-122"/>
                          <a:ea typeface="宋体" pitchFamily="2" charset="-122"/>
                        </a:rPr>
                        <a:t>字节</a:t>
                      </a:r>
                      <a:r>
                        <a:rPr lang="en-US" sz="800" kern="100" dirty="0">
                          <a:effectLst/>
                          <a:latin typeface="宋体" pitchFamily="2" charset="-122"/>
                          <a:ea typeface="宋体" pitchFamily="2" charset="-122"/>
                        </a:rPr>
                        <a:t>=13G</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审计日志：采用专业审计工具，不占用集中存储。</a:t>
                      </a:r>
                    </a:p>
                    <a:p>
                      <a:pPr algn="just">
                        <a:spcAft>
                          <a:spcPts val="0"/>
                        </a:spcAft>
                      </a:pPr>
                      <a:r>
                        <a:rPr lang="en-US" sz="800" kern="100" dirty="0">
                          <a:effectLst/>
                          <a:latin typeface="宋体" pitchFamily="2" charset="-122"/>
                          <a:ea typeface="宋体" pitchFamily="2" charset="-122"/>
                        </a:rPr>
                        <a:t> </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数据中心总量：</a:t>
                      </a:r>
                      <a:r>
                        <a:rPr lang="en-US" sz="800" kern="100" dirty="0">
                          <a:effectLst/>
                          <a:latin typeface="宋体" pitchFamily="2" charset="-122"/>
                          <a:ea typeface="宋体" pitchFamily="2" charset="-122"/>
                        </a:rPr>
                        <a:t>260G+1.56T+3.56T+156G+2T+13G=7.5T</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每台前置机：</a:t>
                      </a:r>
                      <a:r>
                        <a:rPr lang="en-US" sz="800" kern="100" dirty="0">
                          <a:effectLst/>
                          <a:latin typeface="宋体" pitchFamily="2" charset="-122"/>
                          <a:ea typeface="宋体" pitchFamily="2" charset="-122"/>
                        </a:rPr>
                        <a:t>58.5G</a:t>
                      </a:r>
                      <a:r>
                        <a:rPr lang="zh-CN" sz="800" kern="100" dirty="0">
                          <a:effectLst/>
                          <a:latin typeface="宋体" pitchFamily="2" charset="-122"/>
                          <a:ea typeface="宋体" pitchFamily="2" charset="-122"/>
                        </a:rPr>
                        <a:t>（约</a:t>
                      </a:r>
                      <a:r>
                        <a:rPr lang="en-US" sz="800" kern="100" dirty="0">
                          <a:effectLst/>
                          <a:latin typeface="宋体" pitchFamily="2" charset="-122"/>
                          <a:ea typeface="宋体" pitchFamily="2" charset="-122"/>
                        </a:rPr>
                        <a:t>60G</a:t>
                      </a:r>
                      <a:r>
                        <a:rPr lang="zh-CN" sz="800" kern="100" dirty="0">
                          <a:effectLst/>
                          <a:latin typeface="宋体" pitchFamily="2" charset="-122"/>
                          <a:ea typeface="宋体" pitchFamily="2" charset="-122"/>
                        </a:rPr>
                        <a:t>）</a:t>
                      </a:r>
                    </a:p>
                    <a:p>
                      <a:pPr algn="just">
                        <a:spcAft>
                          <a:spcPts val="0"/>
                        </a:spcAft>
                      </a:pPr>
                      <a:r>
                        <a:rPr lang="zh-CN" sz="800" kern="100" dirty="0">
                          <a:effectLst/>
                          <a:latin typeface="宋体" pitchFamily="2" charset="-122"/>
                          <a:ea typeface="宋体" pitchFamily="2" charset="-122"/>
                        </a:rPr>
                        <a:t>每台服务机内置容量：</a:t>
                      </a:r>
                      <a:r>
                        <a:rPr lang="en-US" sz="800" kern="100" dirty="0">
                          <a:effectLst/>
                          <a:latin typeface="宋体" pitchFamily="2" charset="-122"/>
                          <a:ea typeface="宋体" pitchFamily="2" charset="-122"/>
                        </a:rPr>
                        <a:t>1T</a:t>
                      </a:r>
                      <a:r>
                        <a:rPr lang="zh-CN" sz="800" kern="100" dirty="0">
                          <a:effectLst/>
                          <a:latin typeface="宋体" pitchFamily="2" charset="-122"/>
                          <a:ea typeface="宋体" pitchFamily="2" charset="-122"/>
                        </a:rPr>
                        <a:t>（操作系统、缓存交换、应用软件等等）</a:t>
                      </a:r>
                      <a:endParaRPr lang="zh-CN" sz="800" kern="100" dirty="0">
                        <a:effectLst/>
                        <a:latin typeface="宋体" pitchFamily="2" charset="-122"/>
                        <a:ea typeface="宋体" pitchFamily="2" charset="-122"/>
                        <a:cs typeface="Times New Roman"/>
                      </a:endParaRPr>
                    </a:p>
                  </a:txBody>
                  <a:tcPr marL="33103" marR="33103" marT="0" marB="0"/>
                </a:tc>
                <a:extLst>
                  <a:ext uri="{0D108BD9-81ED-4DB2-BD59-A6C34878D82A}">
                    <a16:rowId xmlns:a16="http://schemas.microsoft.com/office/drawing/2014/main" val="10004"/>
                  </a:ext>
                </a:extLst>
              </a:tr>
              <a:tr h="386200">
                <a:tc>
                  <a:txBody>
                    <a:bodyPr/>
                    <a:lstStyle/>
                    <a:p>
                      <a:pPr algn="just">
                        <a:spcAft>
                          <a:spcPts val="0"/>
                        </a:spcAft>
                      </a:pPr>
                      <a:r>
                        <a:rPr lang="zh-CN" sz="800" kern="100">
                          <a:effectLst/>
                          <a:latin typeface="宋体" pitchFamily="2" charset="-122"/>
                          <a:ea typeface="宋体" pitchFamily="2" charset="-122"/>
                        </a:rPr>
                        <a:t>网络容量</a:t>
                      </a:r>
                      <a:endParaRPr lang="zh-CN" sz="800" kern="100">
                        <a:effectLst/>
                        <a:latin typeface="宋体" pitchFamily="2" charset="-122"/>
                        <a:ea typeface="宋体" pitchFamily="2" charset="-122"/>
                        <a:cs typeface="Times New Roman"/>
                      </a:endParaRPr>
                    </a:p>
                  </a:txBody>
                  <a:tcPr marL="33103" marR="33103" marT="0" marB="0"/>
                </a:tc>
                <a:tc>
                  <a:txBody>
                    <a:bodyPr/>
                    <a:lstStyle/>
                    <a:p>
                      <a:pPr algn="just">
                        <a:spcAft>
                          <a:spcPts val="0"/>
                        </a:spcAft>
                      </a:pPr>
                      <a:r>
                        <a:rPr lang="zh-CN" sz="800" u="sng" kern="100" cap="small" spc="25" dirty="0">
                          <a:effectLst/>
                          <a:latin typeface="宋体" pitchFamily="2" charset="-122"/>
                          <a:ea typeface="宋体" pitchFamily="2" charset="-122"/>
                        </a:rPr>
                        <a:t>政务外网（公务员）</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按</a:t>
                      </a:r>
                      <a:r>
                        <a:rPr lang="en-US" sz="800" kern="100" dirty="0">
                          <a:effectLst/>
                          <a:latin typeface="宋体" pitchFamily="2" charset="-122"/>
                          <a:ea typeface="宋体" pitchFamily="2" charset="-122"/>
                        </a:rPr>
                        <a:t>5.42</a:t>
                      </a:r>
                      <a:r>
                        <a:rPr lang="zh-CN" sz="800" kern="100" dirty="0">
                          <a:effectLst/>
                          <a:latin typeface="宋体" pitchFamily="2" charset="-122"/>
                          <a:ea typeface="宋体" pitchFamily="2" charset="-122"/>
                        </a:rPr>
                        <a:t>笔</a:t>
                      </a:r>
                      <a:r>
                        <a:rPr lang="en-US" sz="800" kern="100" dirty="0">
                          <a:effectLst/>
                          <a:latin typeface="宋体" pitchFamily="2" charset="-122"/>
                          <a:ea typeface="宋体" pitchFamily="2" charset="-122"/>
                        </a:rPr>
                        <a:t>/</a:t>
                      </a:r>
                      <a:r>
                        <a:rPr lang="zh-CN" sz="800" kern="100" dirty="0">
                          <a:effectLst/>
                          <a:latin typeface="宋体" pitchFamily="2" charset="-122"/>
                          <a:ea typeface="宋体" pitchFamily="2" charset="-122"/>
                        </a:rPr>
                        <a:t>秒，每笔返回</a:t>
                      </a:r>
                      <a:r>
                        <a:rPr lang="en-US" sz="800" kern="100" dirty="0">
                          <a:effectLst/>
                          <a:latin typeface="宋体" pitchFamily="2" charset="-122"/>
                          <a:ea typeface="宋体" pitchFamily="2" charset="-122"/>
                        </a:rPr>
                        <a:t>2</a:t>
                      </a:r>
                      <a:r>
                        <a:rPr lang="zh-CN" sz="800" kern="100" dirty="0">
                          <a:effectLst/>
                          <a:latin typeface="宋体" pitchFamily="2" charset="-122"/>
                          <a:ea typeface="宋体" pitchFamily="2" charset="-122"/>
                        </a:rPr>
                        <a:t>页，按页容量</a:t>
                      </a:r>
                      <a:r>
                        <a:rPr lang="en-US" sz="800" kern="100" dirty="0">
                          <a:effectLst/>
                          <a:latin typeface="宋体" pitchFamily="2" charset="-122"/>
                          <a:ea typeface="宋体" pitchFamily="2" charset="-122"/>
                        </a:rPr>
                        <a:t>50K</a:t>
                      </a:r>
                      <a:r>
                        <a:rPr lang="zh-CN" sz="800" kern="100" dirty="0">
                          <a:effectLst/>
                          <a:latin typeface="宋体" pitchFamily="2" charset="-122"/>
                          <a:ea typeface="宋体" pitchFamily="2" charset="-122"/>
                        </a:rPr>
                        <a:t>计算，带宽</a:t>
                      </a:r>
                      <a:r>
                        <a:rPr lang="en-US" sz="800" kern="100" dirty="0">
                          <a:effectLst/>
                          <a:latin typeface="宋体" pitchFamily="2" charset="-122"/>
                          <a:ea typeface="宋体" pitchFamily="2" charset="-122"/>
                        </a:rPr>
                        <a:t>5.42x2x50K=542KB/s</a:t>
                      </a:r>
                      <a:endParaRPr lang="zh-CN" sz="800" kern="100" dirty="0">
                        <a:effectLst/>
                        <a:latin typeface="宋体" pitchFamily="2" charset="-122"/>
                        <a:ea typeface="宋体" pitchFamily="2" charset="-122"/>
                      </a:endParaRPr>
                    </a:p>
                    <a:p>
                      <a:pPr algn="just">
                        <a:spcAft>
                          <a:spcPts val="0"/>
                        </a:spcAft>
                      </a:pPr>
                      <a:r>
                        <a:rPr lang="en-US" sz="800" kern="100" dirty="0">
                          <a:effectLst/>
                          <a:latin typeface="宋体" pitchFamily="2" charset="-122"/>
                          <a:ea typeface="宋体" pitchFamily="2" charset="-122"/>
                        </a:rPr>
                        <a:t> </a:t>
                      </a:r>
                      <a:endParaRPr lang="zh-CN" sz="800" kern="100" dirty="0">
                        <a:effectLst/>
                        <a:latin typeface="宋体" pitchFamily="2" charset="-122"/>
                        <a:ea typeface="宋体" pitchFamily="2" charset="-122"/>
                      </a:endParaRPr>
                    </a:p>
                    <a:p>
                      <a:pPr algn="just">
                        <a:spcAft>
                          <a:spcPts val="0"/>
                        </a:spcAft>
                      </a:pPr>
                      <a:r>
                        <a:rPr lang="zh-CN" sz="800" u="sng" kern="100" cap="small" spc="25" dirty="0">
                          <a:effectLst/>
                          <a:latin typeface="宋体" pitchFamily="2" charset="-122"/>
                          <a:ea typeface="宋体" pitchFamily="2" charset="-122"/>
                        </a:rPr>
                        <a:t>互联网（市民）</a:t>
                      </a:r>
                      <a:endParaRPr lang="zh-CN" sz="800" kern="100" dirty="0">
                        <a:effectLst/>
                        <a:latin typeface="宋体" pitchFamily="2" charset="-122"/>
                        <a:ea typeface="宋体" pitchFamily="2" charset="-122"/>
                      </a:endParaRPr>
                    </a:p>
                    <a:p>
                      <a:pPr algn="just">
                        <a:spcAft>
                          <a:spcPts val="0"/>
                        </a:spcAft>
                      </a:pPr>
                      <a:r>
                        <a:rPr lang="zh-CN" sz="800" kern="100" dirty="0">
                          <a:effectLst/>
                          <a:latin typeface="宋体" pitchFamily="2" charset="-122"/>
                          <a:ea typeface="宋体" pitchFamily="2" charset="-122"/>
                        </a:rPr>
                        <a:t>按</a:t>
                      </a:r>
                      <a:r>
                        <a:rPr lang="en-US" sz="800" kern="100" dirty="0">
                          <a:effectLst/>
                          <a:latin typeface="宋体" pitchFamily="2" charset="-122"/>
                          <a:ea typeface="宋体" pitchFamily="2" charset="-122"/>
                        </a:rPr>
                        <a:t>13</a:t>
                      </a:r>
                      <a:r>
                        <a:rPr lang="zh-CN" sz="800" kern="100" dirty="0">
                          <a:effectLst/>
                          <a:latin typeface="宋体" pitchFamily="2" charset="-122"/>
                          <a:ea typeface="宋体" pitchFamily="2" charset="-122"/>
                        </a:rPr>
                        <a:t>笔</a:t>
                      </a:r>
                      <a:r>
                        <a:rPr lang="en-US" sz="800" kern="100" dirty="0">
                          <a:effectLst/>
                          <a:latin typeface="宋体" pitchFamily="2" charset="-122"/>
                          <a:ea typeface="宋体" pitchFamily="2" charset="-122"/>
                        </a:rPr>
                        <a:t>/</a:t>
                      </a:r>
                      <a:r>
                        <a:rPr lang="zh-CN" sz="800" kern="100" dirty="0">
                          <a:effectLst/>
                          <a:latin typeface="宋体" pitchFamily="2" charset="-122"/>
                          <a:ea typeface="宋体" pitchFamily="2" charset="-122"/>
                        </a:rPr>
                        <a:t>秒，每笔返回</a:t>
                      </a:r>
                      <a:r>
                        <a:rPr lang="en-US" sz="800" kern="100" dirty="0">
                          <a:effectLst/>
                          <a:latin typeface="宋体" pitchFamily="2" charset="-122"/>
                          <a:ea typeface="宋体" pitchFamily="2" charset="-122"/>
                        </a:rPr>
                        <a:t>200</a:t>
                      </a:r>
                      <a:r>
                        <a:rPr lang="zh-CN" sz="800" kern="100" dirty="0">
                          <a:effectLst/>
                          <a:latin typeface="宋体" pitchFamily="2" charset="-122"/>
                          <a:ea typeface="宋体" pitchFamily="2" charset="-122"/>
                        </a:rPr>
                        <a:t>字节计算，</a:t>
                      </a:r>
                      <a:r>
                        <a:rPr lang="en-US" sz="800" kern="100" dirty="0">
                          <a:effectLst/>
                          <a:latin typeface="宋体" pitchFamily="2" charset="-122"/>
                          <a:ea typeface="宋体" pitchFamily="2" charset="-122"/>
                        </a:rPr>
                        <a:t>13x200</a:t>
                      </a:r>
                      <a:r>
                        <a:rPr lang="zh-CN" sz="800" kern="100" dirty="0">
                          <a:effectLst/>
                          <a:latin typeface="宋体" pitchFamily="2" charset="-122"/>
                          <a:ea typeface="宋体" pitchFamily="2" charset="-122"/>
                        </a:rPr>
                        <a:t>字节</a:t>
                      </a:r>
                      <a:r>
                        <a:rPr lang="en-US" sz="800" kern="100" dirty="0">
                          <a:effectLst/>
                          <a:latin typeface="宋体" pitchFamily="2" charset="-122"/>
                          <a:ea typeface="宋体" pitchFamily="2" charset="-122"/>
                        </a:rPr>
                        <a:t>=2.6KB/s</a:t>
                      </a:r>
                      <a:endParaRPr lang="zh-CN" sz="800" kern="100" dirty="0">
                        <a:effectLst/>
                        <a:latin typeface="宋体" pitchFamily="2" charset="-122"/>
                        <a:ea typeface="宋体" pitchFamily="2" charset="-122"/>
                        <a:cs typeface="Times New Roman"/>
                      </a:endParaRPr>
                    </a:p>
                  </a:txBody>
                  <a:tcPr marL="33103" marR="33103" marT="0" marB="0"/>
                </a:tc>
                <a:extLst>
                  <a:ext uri="{0D108BD9-81ED-4DB2-BD59-A6C34878D82A}">
                    <a16:rowId xmlns:a16="http://schemas.microsoft.com/office/drawing/2014/main" val="10005"/>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5065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Availability</a:t>
            </a:r>
            <a:endParaRPr lang="zh-CN" altLang="en-US" dirty="0"/>
          </a:p>
        </p:txBody>
      </p:sp>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graphicFrame>
        <p:nvGraphicFramePr>
          <p:cNvPr id="5" name="表格 4"/>
          <p:cNvGraphicFramePr>
            <a:graphicFrameLocks noGrp="1"/>
          </p:cNvGraphicFramePr>
          <p:nvPr>
            <p:extLst>
              <p:ext uri="{D42A27DB-BD31-4B8C-83A1-F6EECF244321}">
                <p14:modId xmlns:p14="http://schemas.microsoft.com/office/powerpoint/2010/main" val="2976236065"/>
              </p:ext>
            </p:extLst>
          </p:nvPr>
        </p:nvGraphicFramePr>
        <p:xfrm>
          <a:off x="179512" y="1916832"/>
          <a:ext cx="8813676" cy="3566160"/>
        </p:xfrm>
        <a:graphic>
          <a:graphicData uri="http://schemas.openxmlformats.org/drawingml/2006/table">
            <a:tbl>
              <a:tblPr firstRow="1" firstCol="1" bandRow="1">
                <a:tableStyleId>{5940675A-B579-460E-94D1-54222C63F5DA}</a:tableStyleId>
              </a:tblPr>
              <a:tblGrid>
                <a:gridCol w="3672408">
                  <a:extLst>
                    <a:ext uri="{9D8B030D-6E8A-4147-A177-3AD203B41FA5}">
                      <a16:colId xmlns:a16="http://schemas.microsoft.com/office/drawing/2014/main" val="20000"/>
                    </a:ext>
                  </a:extLst>
                </a:gridCol>
                <a:gridCol w="5141268">
                  <a:extLst>
                    <a:ext uri="{9D8B030D-6E8A-4147-A177-3AD203B41FA5}">
                      <a16:colId xmlns:a16="http://schemas.microsoft.com/office/drawing/2014/main" val="20001"/>
                    </a:ext>
                  </a:extLst>
                </a:gridCol>
              </a:tblGrid>
              <a:tr h="0">
                <a:tc>
                  <a:txBody>
                    <a:bodyPr/>
                    <a:lstStyle/>
                    <a:p>
                      <a:pPr algn="ctr">
                        <a:spcAft>
                          <a:spcPts val="0"/>
                        </a:spcAft>
                      </a:pPr>
                      <a:r>
                        <a:rPr lang="zh-CN" sz="1800" b="1" kern="100" dirty="0">
                          <a:effectLst/>
                          <a:latin typeface="宋体" pitchFamily="2" charset="-122"/>
                          <a:ea typeface="宋体" pitchFamily="2" charset="-122"/>
                        </a:rPr>
                        <a:t>可用性指标</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指标值</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zh-CN" sz="1800" kern="100" dirty="0">
                          <a:effectLst/>
                          <a:latin typeface="宋体" pitchFamily="2" charset="-122"/>
                          <a:ea typeface="宋体" pitchFamily="2" charset="-122"/>
                        </a:rPr>
                        <a:t>高可用性要求</a:t>
                      </a:r>
                      <a:endParaRPr lang="en-US" altLang="zh-CN" sz="1800" kern="100" dirty="0">
                        <a:effectLst/>
                        <a:latin typeface="宋体" pitchFamily="2" charset="-122"/>
                        <a:ea typeface="宋体" pitchFamily="2" charset="-122"/>
                      </a:endParaRPr>
                    </a:p>
                    <a:p>
                      <a:pPr algn="just">
                        <a:spcAft>
                          <a:spcPts val="0"/>
                        </a:spcAft>
                      </a:pPr>
                      <a:r>
                        <a:rPr lang="zh-CN" sz="1800" kern="100" dirty="0">
                          <a:effectLst/>
                          <a:latin typeface="宋体" pitchFamily="2" charset="-122"/>
                          <a:ea typeface="宋体" pitchFamily="2" charset="-122"/>
                        </a:rPr>
                        <a:t>（</a:t>
                      </a:r>
                      <a:r>
                        <a:rPr lang="en-US" sz="1800" kern="100" dirty="0">
                          <a:effectLst/>
                          <a:latin typeface="宋体" pitchFamily="2" charset="-122"/>
                          <a:ea typeface="宋体" pitchFamily="2" charset="-122"/>
                        </a:rPr>
                        <a:t>High availability</a:t>
                      </a:r>
                      <a:r>
                        <a:rPr lang="zh-CN" sz="1800" kern="100" dirty="0">
                          <a:effectLst/>
                          <a:latin typeface="宋体" pitchFamily="2" charset="-122"/>
                          <a:ea typeface="宋体" pitchFamily="2" charset="-122"/>
                        </a:rPr>
                        <a:t>，</a:t>
                      </a:r>
                      <a:r>
                        <a:rPr lang="en-US" sz="1800" kern="100" dirty="0">
                          <a:effectLst/>
                          <a:latin typeface="宋体" pitchFamily="2" charset="-122"/>
                          <a:ea typeface="宋体" pitchFamily="2" charset="-122"/>
                        </a:rPr>
                        <a:t>HA</a:t>
                      </a:r>
                      <a:r>
                        <a:rPr lang="zh-CN" sz="1800" kern="100" dirty="0">
                          <a:effectLst/>
                          <a:latin typeface="宋体" pitchFamily="2" charset="-122"/>
                          <a:ea typeface="宋体" pitchFamily="2" charset="-122"/>
                        </a:rPr>
                        <a:t>）</a:t>
                      </a:r>
                      <a:endParaRPr lang="zh-CN" sz="18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每天可以有</a:t>
                      </a:r>
                      <a:r>
                        <a:rPr lang="en-US" sz="1800" kern="100" dirty="0">
                          <a:effectLst/>
                          <a:latin typeface="宋体" pitchFamily="2" charset="-122"/>
                          <a:ea typeface="宋体" pitchFamily="2" charset="-122"/>
                        </a:rPr>
                        <a:t>4</a:t>
                      </a:r>
                      <a:r>
                        <a:rPr lang="zh-CN" sz="1800" kern="100" dirty="0">
                          <a:effectLst/>
                          <a:latin typeface="宋体" pitchFamily="2" charset="-122"/>
                          <a:ea typeface="宋体" pitchFamily="2" charset="-122"/>
                        </a:rPr>
                        <a:t>小时计划内停机维修时间窗口</a:t>
                      </a:r>
                    </a:p>
                    <a:p>
                      <a:pPr algn="just">
                        <a:spcAft>
                          <a:spcPts val="0"/>
                        </a:spcAft>
                      </a:pPr>
                      <a:r>
                        <a:rPr lang="zh-CN" sz="1800" kern="100" dirty="0">
                          <a:effectLst/>
                          <a:latin typeface="宋体" pitchFamily="2" charset="-122"/>
                          <a:ea typeface="宋体" pitchFamily="2" charset="-122"/>
                        </a:rPr>
                        <a:t>每日下班后可以有</a:t>
                      </a:r>
                      <a:r>
                        <a:rPr lang="en-US" sz="1800" kern="100" dirty="0">
                          <a:effectLst/>
                          <a:latin typeface="宋体" pitchFamily="2" charset="-122"/>
                          <a:ea typeface="宋体" pitchFamily="2" charset="-122"/>
                        </a:rPr>
                        <a:t>16</a:t>
                      </a:r>
                      <a:r>
                        <a:rPr lang="zh-CN" sz="1800" kern="100" dirty="0">
                          <a:effectLst/>
                          <a:latin typeface="宋体" pitchFamily="2" charset="-122"/>
                          <a:ea typeface="宋体" pitchFamily="2" charset="-122"/>
                        </a:rPr>
                        <a:t>小时数据清洗（批处理）时间窗口</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zh-CN" sz="1800" kern="100" dirty="0">
                          <a:effectLst/>
                          <a:latin typeface="宋体" pitchFamily="2" charset="-122"/>
                          <a:ea typeface="宋体" pitchFamily="2" charset="-122"/>
                        </a:rPr>
                        <a:t>连续性要求</a:t>
                      </a:r>
                      <a:endParaRPr lang="en-US" altLang="zh-CN" sz="1800" kern="100" dirty="0">
                        <a:effectLst/>
                        <a:latin typeface="宋体" pitchFamily="2" charset="-122"/>
                        <a:ea typeface="宋体" pitchFamily="2" charset="-122"/>
                      </a:endParaRPr>
                    </a:p>
                    <a:p>
                      <a:pPr algn="just">
                        <a:spcAft>
                          <a:spcPts val="0"/>
                        </a:spcAft>
                      </a:pPr>
                      <a:r>
                        <a:rPr lang="zh-CN" sz="1800" kern="100" dirty="0">
                          <a:effectLst/>
                          <a:latin typeface="宋体" pitchFamily="2" charset="-122"/>
                          <a:ea typeface="宋体" pitchFamily="2" charset="-122"/>
                        </a:rPr>
                        <a:t>（</a:t>
                      </a:r>
                      <a:r>
                        <a:rPr lang="en-US" sz="1800" kern="100" dirty="0">
                          <a:effectLst/>
                          <a:latin typeface="宋体" pitchFamily="2" charset="-122"/>
                          <a:ea typeface="宋体" pitchFamily="2" charset="-122"/>
                        </a:rPr>
                        <a:t>Continuous Operation</a:t>
                      </a:r>
                      <a:r>
                        <a:rPr lang="zh-CN" sz="1800" kern="100" dirty="0">
                          <a:effectLst/>
                          <a:latin typeface="宋体" pitchFamily="2" charset="-122"/>
                          <a:ea typeface="宋体" pitchFamily="2" charset="-122"/>
                        </a:rPr>
                        <a:t>，</a:t>
                      </a:r>
                      <a:r>
                        <a:rPr lang="en-US" sz="1800" kern="100" dirty="0">
                          <a:effectLst/>
                          <a:latin typeface="宋体" pitchFamily="2" charset="-122"/>
                          <a:ea typeface="宋体" pitchFamily="2" charset="-122"/>
                        </a:rPr>
                        <a:t>CO</a:t>
                      </a:r>
                      <a:r>
                        <a:rPr lang="zh-CN" sz="1800" kern="100" dirty="0">
                          <a:effectLst/>
                          <a:latin typeface="宋体" pitchFamily="2" charset="-122"/>
                          <a:ea typeface="宋体" pitchFamily="2" charset="-122"/>
                        </a:rPr>
                        <a:t>）</a:t>
                      </a:r>
                      <a:endParaRPr lang="zh-CN" sz="18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对公务员服务：</a:t>
                      </a:r>
                      <a:r>
                        <a:rPr lang="en-US" sz="1800" kern="100">
                          <a:effectLst/>
                          <a:latin typeface="宋体" pitchFamily="2" charset="-122"/>
                          <a:ea typeface="宋体" pitchFamily="2" charset="-122"/>
                        </a:rPr>
                        <a:t>5x8</a:t>
                      </a:r>
                      <a:endParaRPr lang="zh-CN" sz="1800" kern="100">
                        <a:effectLst/>
                        <a:latin typeface="宋体" pitchFamily="2" charset="-122"/>
                        <a:ea typeface="宋体" pitchFamily="2" charset="-122"/>
                      </a:endParaRPr>
                    </a:p>
                    <a:p>
                      <a:pPr algn="just">
                        <a:spcAft>
                          <a:spcPts val="0"/>
                        </a:spcAft>
                      </a:pPr>
                      <a:r>
                        <a:rPr lang="zh-CN" sz="1800" kern="100">
                          <a:effectLst/>
                          <a:latin typeface="宋体" pitchFamily="2" charset="-122"/>
                          <a:ea typeface="宋体" pitchFamily="2" charset="-122"/>
                        </a:rPr>
                        <a:t>对市民服务：</a:t>
                      </a:r>
                      <a:r>
                        <a:rPr lang="en-US" sz="1800" kern="100">
                          <a:effectLst/>
                          <a:latin typeface="宋体" pitchFamily="2" charset="-122"/>
                          <a:ea typeface="宋体" pitchFamily="2" charset="-122"/>
                        </a:rPr>
                        <a:t>7x20</a:t>
                      </a:r>
                      <a:endParaRPr lang="zh-CN" sz="1800" kern="100">
                        <a:effectLst/>
                        <a:latin typeface="宋体" pitchFamily="2" charset="-122"/>
                        <a:ea typeface="宋体" pitchFamily="2" charset="-122"/>
                      </a:endParaRPr>
                    </a:p>
                    <a:p>
                      <a:pPr algn="just">
                        <a:spcAft>
                          <a:spcPts val="0"/>
                        </a:spcAft>
                      </a:pPr>
                      <a:r>
                        <a:rPr lang="zh-CN" sz="1800" kern="100">
                          <a:effectLst/>
                          <a:latin typeface="宋体" pitchFamily="2" charset="-122"/>
                          <a:ea typeface="宋体" pitchFamily="2" charset="-122"/>
                        </a:rPr>
                        <a:t>核心子系统：从政务外网入口开始到数据库为止，需要有</a:t>
                      </a:r>
                      <a:r>
                        <a:rPr lang="en-US" sz="1800" kern="100">
                          <a:effectLst/>
                          <a:latin typeface="宋体" pitchFamily="2" charset="-122"/>
                          <a:ea typeface="宋体" pitchFamily="2" charset="-122"/>
                        </a:rPr>
                        <a:t>7x24</a:t>
                      </a:r>
                      <a:r>
                        <a:rPr lang="zh-CN" sz="1800" kern="100">
                          <a:effectLst/>
                          <a:latin typeface="宋体" pitchFamily="2" charset="-122"/>
                          <a:ea typeface="宋体" pitchFamily="2" charset="-122"/>
                        </a:rPr>
                        <a:t>连续工作的能力，对</a:t>
                      </a:r>
                      <a:r>
                        <a:rPr lang="en-US" sz="1800" kern="100">
                          <a:effectLst/>
                          <a:latin typeface="宋体" pitchFamily="2" charset="-122"/>
                          <a:ea typeface="宋体" pitchFamily="2" charset="-122"/>
                        </a:rPr>
                        <a:t>LAN</a:t>
                      </a:r>
                      <a:r>
                        <a:rPr lang="zh-CN" sz="1800" kern="100">
                          <a:effectLst/>
                          <a:latin typeface="宋体" pitchFamily="2" charset="-122"/>
                          <a:ea typeface="宋体" pitchFamily="2" charset="-122"/>
                        </a:rPr>
                        <a:t>、</a:t>
                      </a:r>
                      <a:r>
                        <a:rPr lang="en-US" sz="1800" kern="100">
                          <a:effectLst/>
                          <a:latin typeface="宋体" pitchFamily="2" charset="-122"/>
                          <a:ea typeface="宋体" pitchFamily="2" charset="-122"/>
                        </a:rPr>
                        <a:t>SAN</a:t>
                      </a:r>
                      <a:r>
                        <a:rPr lang="zh-CN" sz="1800" kern="100">
                          <a:effectLst/>
                          <a:latin typeface="宋体" pitchFamily="2" charset="-122"/>
                          <a:ea typeface="宋体" pitchFamily="2" charset="-122"/>
                        </a:rPr>
                        <a:t>、</a:t>
                      </a:r>
                      <a:r>
                        <a:rPr lang="en-US" sz="1800" kern="100">
                          <a:effectLst/>
                          <a:latin typeface="宋体" pitchFamily="2" charset="-122"/>
                          <a:ea typeface="宋体" pitchFamily="2" charset="-122"/>
                        </a:rPr>
                        <a:t>App Server</a:t>
                      </a:r>
                      <a:r>
                        <a:rPr lang="zh-CN" sz="1800" kern="100">
                          <a:effectLst/>
                          <a:latin typeface="宋体" pitchFamily="2" charset="-122"/>
                          <a:ea typeface="宋体" pitchFamily="2" charset="-122"/>
                        </a:rPr>
                        <a:t>、</a:t>
                      </a:r>
                      <a:r>
                        <a:rPr lang="en-US" sz="1800" kern="100">
                          <a:effectLst/>
                          <a:latin typeface="宋体" pitchFamily="2" charset="-122"/>
                          <a:ea typeface="宋体" pitchFamily="2" charset="-122"/>
                        </a:rPr>
                        <a:t>DB Server</a:t>
                      </a:r>
                      <a:r>
                        <a:rPr lang="zh-CN" sz="1800" kern="100">
                          <a:effectLst/>
                          <a:latin typeface="宋体" pitchFamily="2" charset="-122"/>
                          <a:ea typeface="宋体" pitchFamily="2" charset="-122"/>
                        </a:rPr>
                        <a:t>、</a:t>
                      </a:r>
                      <a:r>
                        <a:rPr lang="en-US" sz="1800" kern="100">
                          <a:effectLst/>
                          <a:latin typeface="宋体" pitchFamily="2" charset="-122"/>
                          <a:ea typeface="宋体" pitchFamily="2" charset="-122"/>
                        </a:rPr>
                        <a:t>Storage</a:t>
                      </a:r>
                      <a:r>
                        <a:rPr lang="zh-CN" sz="1800" kern="100">
                          <a:effectLst/>
                          <a:latin typeface="宋体" pitchFamily="2" charset="-122"/>
                          <a:ea typeface="宋体" pitchFamily="2" charset="-122"/>
                        </a:rPr>
                        <a:t>都有冗余、双链路、主备切换要求。</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zh-CN" sz="1800" kern="100">
                          <a:effectLst/>
                          <a:latin typeface="宋体" pitchFamily="2" charset="-122"/>
                          <a:ea typeface="宋体" pitchFamily="2" charset="-122"/>
                        </a:rPr>
                        <a:t>系统无故障平均间隔时间（</a:t>
                      </a:r>
                      <a:r>
                        <a:rPr lang="en-US" sz="1800" kern="100">
                          <a:effectLst/>
                          <a:latin typeface="宋体" pitchFamily="2" charset="-122"/>
                          <a:ea typeface="宋体" pitchFamily="2" charset="-122"/>
                        </a:rPr>
                        <a:t>MTTF</a:t>
                      </a:r>
                      <a:r>
                        <a:rPr lang="zh-CN" sz="1800" kern="100">
                          <a:effectLst/>
                          <a:latin typeface="宋体" pitchFamily="2" charset="-122"/>
                          <a:ea typeface="宋体" pitchFamily="2" charset="-122"/>
                        </a:rPr>
                        <a:t>）</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a:t>
                      </a:r>
                      <a:r>
                        <a:rPr lang="en-US" sz="1800" kern="100">
                          <a:effectLst/>
                          <a:latin typeface="宋体" pitchFamily="2" charset="-122"/>
                          <a:ea typeface="宋体" pitchFamily="2" charset="-122"/>
                        </a:rPr>
                        <a:t>100</a:t>
                      </a:r>
                      <a:r>
                        <a:rPr lang="zh-CN" sz="1800" kern="100">
                          <a:effectLst/>
                          <a:latin typeface="宋体" pitchFamily="2" charset="-122"/>
                          <a:ea typeface="宋体" pitchFamily="2" charset="-122"/>
                        </a:rPr>
                        <a:t>天</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zh-CN" sz="1800" kern="100">
                          <a:effectLst/>
                          <a:latin typeface="宋体" pitchFamily="2" charset="-122"/>
                          <a:ea typeface="宋体" pitchFamily="2" charset="-122"/>
                        </a:rPr>
                        <a:t>平均系统故障恢复时间（</a:t>
                      </a:r>
                      <a:r>
                        <a:rPr lang="en-US" sz="1800" kern="100">
                          <a:effectLst/>
                          <a:latin typeface="宋体" pitchFamily="2" charset="-122"/>
                          <a:ea typeface="宋体" pitchFamily="2" charset="-122"/>
                        </a:rPr>
                        <a:t>MTTR</a:t>
                      </a:r>
                      <a:r>
                        <a:rPr lang="zh-CN" sz="1800" kern="100">
                          <a:effectLst/>
                          <a:latin typeface="宋体" pitchFamily="2" charset="-122"/>
                          <a:ea typeface="宋体" pitchFamily="2" charset="-122"/>
                        </a:rPr>
                        <a:t>）</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a:t>
                      </a:r>
                      <a:r>
                        <a:rPr lang="en-US" sz="1800" kern="100">
                          <a:effectLst/>
                          <a:latin typeface="宋体" pitchFamily="2" charset="-122"/>
                          <a:ea typeface="宋体" pitchFamily="2" charset="-122"/>
                        </a:rPr>
                        <a:t>2</a:t>
                      </a:r>
                      <a:r>
                        <a:rPr lang="zh-CN" sz="1800" kern="100">
                          <a:effectLst/>
                          <a:latin typeface="宋体" pitchFamily="2" charset="-122"/>
                          <a:ea typeface="宋体" pitchFamily="2" charset="-122"/>
                        </a:rPr>
                        <a:t>小时</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spcAft>
                          <a:spcPts val="0"/>
                        </a:spcAft>
                      </a:pPr>
                      <a:r>
                        <a:rPr lang="zh-CN" sz="1800" kern="100">
                          <a:effectLst/>
                          <a:latin typeface="宋体" pitchFamily="2" charset="-122"/>
                          <a:ea typeface="宋体" pitchFamily="2" charset="-122"/>
                        </a:rPr>
                        <a:t>系统有效工作时间</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a:t>
                      </a:r>
                      <a:r>
                        <a:rPr lang="en-US" sz="1800" kern="100" dirty="0">
                          <a:effectLst/>
                          <a:latin typeface="宋体" pitchFamily="2" charset="-122"/>
                          <a:ea typeface="宋体" pitchFamily="2" charset="-122"/>
                        </a:rPr>
                        <a:t>99.9%</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5"/>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0977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Security</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163593755"/>
              </p:ext>
            </p:extLst>
          </p:nvPr>
        </p:nvGraphicFramePr>
        <p:xfrm>
          <a:off x="179513" y="1124744"/>
          <a:ext cx="8813675" cy="5212080"/>
        </p:xfrm>
        <a:graphic>
          <a:graphicData uri="http://schemas.openxmlformats.org/drawingml/2006/table">
            <a:tbl>
              <a:tblPr firstRow="1" firstCol="1" bandRow="1">
                <a:tableStyleId>{5940675A-B579-460E-94D1-54222C63F5DA}</a:tableStyleId>
              </a:tblPr>
              <a:tblGrid>
                <a:gridCol w="1800199">
                  <a:extLst>
                    <a:ext uri="{9D8B030D-6E8A-4147-A177-3AD203B41FA5}">
                      <a16:colId xmlns:a16="http://schemas.microsoft.com/office/drawing/2014/main" val="20000"/>
                    </a:ext>
                  </a:extLst>
                </a:gridCol>
                <a:gridCol w="7013476">
                  <a:extLst>
                    <a:ext uri="{9D8B030D-6E8A-4147-A177-3AD203B41FA5}">
                      <a16:colId xmlns:a16="http://schemas.microsoft.com/office/drawing/2014/main" val="20001"/>
                    </a:ext>
                  </a:extLst>
                </a:gridCol>
              </a:tblGrid>
              <a:tr h="99554">
                <a:tc>
                  <a:txBody>
                    <a:bodyPr/>
                    <a:lstStyle/>
                    <a:p>
                      <a:pPr algn="ctr">
                        <a:spcAft>
                          <a:spcPts val="0"/>
                        </a:spcAft>
                      </a:pPr>
                      <a:r>
                        <a:rPr lang="zh-CN" sz="1800" b="1" u="none" kern="100" dirty="0">
                          <a:effectLst/>
                          <a:latin typeface="宋体" pitchFamily="2" charset="-122"/>
                          <a:ea typeface="宋体" pitchFamily="2" charset="-122"/>
                        </a:rPr>
                        <a:t>安全性要求</a:t>
                      </a:r>
                      <a:endParaRPr lang="zh-CN" sz="1800" b="1" u="none" kern="100" dirty="0">
                        <a:effectLst/>
                        <a:latin typeface="宋体" pitchFamily="2" charset="-122"/>
                        <a:ea typeface="宋体" pitchFamily="2" charset="-122"/>
                        <a:cs typeface="Times New Roman"/>
                      </a:endParaRPr>
                    </a:p>
                  </a:txBody>
                  <a:tcPr marL="42666" marR="42666" marT="0" marB="0">
                    <a:solidFill>
                      <a:srgbClr val="EAEAEA"/>
                    </a:solidFill>
                  </a:tcPr>
                </a:tc>
                <a:tc>
                  <a:txBody>
                    <a:bodyPr/>
                    <a:lstStyle/>
                    <a:p>
                      <a:pPr algn="ctr">
                        <a:spcAft>
                          <a:spcPts val="0"/>
                        </a:spcAft>
                      </a:pPr>
                      <a:r>
                        <a:rPr lang="zh-CN" sz="1800" b="1" u="none" kern="100" dirty="0">
                          <a:effectLst/>
                          <a:latin typeface="宋体" pitchFamily="2" charset="-122"/>
                          <a:ea typeface="宋体" pitchFamily="2" charset="-122"/>
                        </a:rPr>
                        <a:t>具体措施</a:t>
                      </a:r>
                      <a:endParaRPr lang="zh-CN" sz="1800" b="1" u="none" kern="100" dirty="0">
                        <a:effectLst/>
                        <a:latin typeface="宋体" pitchFamily="2" charset="-122"/>
                        <a:ea typeface="宋体" pitchFamily="2" charset="-122"/>
                        <a:cs typeface="Times New Roman"/>
                      </a:endParaRPr>
                    </a:p>
                  </a:txBody>
                  <a:tcPr marL="42666" marR="42666" marT="0" marB="0">
                    <a:solidFill>
                      <a:srgbClr val="EAEAEA"/>
                    </a:solidFill>
                  </a:tcPr>
                </a:tc>
                <a:extLst>
                  <a:ext uri="{0D108BD9-81ED-4DB2-BD59-A6C34878D82A}">
                    <a16:rowId xmlns:a16="http://schemas.microsoft.com/office/drawing/2014/main" val="10000"/>
                  </a:ext>
                </a:extLst>
              </a:tr>
              <a:tr h="85720">
                <a:tc>
                  <a:txBody>
                    <a:bodyPr/>
                    <a:lstStyle/>
                    <a:p>
                      <a:pPr algn="just">
                        <a:spcAft>
                          <a:spcPts val="0"/>
                        </a:spcAft>
                      </a:pPr>
                      <a:r>
                        <a:rPr lang="zh-CN" sz="1800" u="none" kern="100">
                          <a:effectLst/>
                          <a:latin typeface="宋体" pitchFamily="2" charset="-122"/>
                          <a:ea typeface="宋体" pitchFamily="2" charset="-122"/>
                        </a:rPr>
                        <a:t>基础设施安全</a:t>
                      </a:r>
                      <a:endParaRPr lang="zh-CN" sz="1800" u="none"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800" u="none" kern="100" dirty="0">
                          <a:effectLst/>
                          <a:latin typeface="宋体" pitchFamily="2" charset="-122"/>
                          <a:ea typeface="宋体" pitchFamily="2" charset="-122"/>
                        </a:rPr>
                        <a:t>复用政府信息中心机房环境，复用</a:t>
                      </a:r>
                      <a:r>
                        <a:rPr lang="en-US" sz="1800" u="none" kern="100" dirty="0">
                          <a:effectLst/>
                          <a:latin typeface="宋体" pitchFamily="2" charset="-122"/>
                          <a:ea typeface="宋体" pitchFamily="2" charset="-122"/>
                        </a:rPr>
                        <a:t>CPU</a:t>
                      </a:r>
                      <a:r>
                        <a:rPr lang="zh-CN" sz="1800" u="none" kern="100" dirty="0">
                          <a:effectLst/>
                          <a:latin typeface="宋体" pitchFamily="2" charset="-122"/>
                          <a:ea typeface="宋体" pitchFamily="2" charset="-122"/>
                        </a:rPr>
                        <a:t>断电保护</a:t>
                      </a:r>
                      <a:endParaRPr lang="zh-CN" sz="1800" u="none" kern="100" dirty="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1"/>
                  </a:ext>
                </a:extLst>
              </a:tr>
              <a:tr h="298662">
                <a:tc>
                  <a:txBody>
                    <a:bodyPr/>
                    <a:lstStyle/>
                    <a:p>
                      <a:pPr algn="just">
                        <a:spcAft>
                          <a:spcPts val="0"/>
                        </a:spcAft>
                      </a:pPr>
                      <a:r>
                        <a:rPr lang="zh-CN" sz="1800" u="none" kern="100">
                          <a:effectLst/>
                          <a:latin typeface="宋体" pitchFamily="2" charset="-122"/>
                          <a:ea typeface="宋体" pitchFamily="2" charset="-122"/>
                        </a:rPr>
                        <a:t>负荷安全</a:t>
                      </a:r>
                      <a:endParaRPr lang="zh-CN" sz="1800" u="none"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800" u="none" kern="100" dirty="0">
                          <a:effectLst/>
                          <a:latin typeface="宋体" pitchFamily="2" charset="-122"/>
                          <a:ea typeface="宋体" pitchFamily="2" charset="-122"/>
                        </a:rPr>
                        <a:t>平均负荷</a:t>
                      </a:r>
                      <a:r>
                        <a:rPr lang="zh-CN" altLang="en-US" sz="1800" u="none" kern="100" dirty="0">
                          <a:effectLst/>
                          <a:latin typeface="宋体" pitchFamily="2" charset="-122"/>
                          <a:ea typeface="宋体" pitchFamily="2" charset="-122"/>
                        </a:rPr>
                        <a:t>低于</a:t>
                      </a:r>
                      <a:r>
                        <a:rPr lang="en-GB" sz="1800" u="none" kern="100" dirty="0">
                          <a:effectLst/>
                          <a:latin typeface="宋体" pitchFamily="2" charset="-122"/>
                          <a:ea typeface="宋体" pitchFamily="2" charset="-122"/>
                        </a:rPr>
                        <a:t>40%</a:t>
                      </a:r>
                      <a:r>
                        <a:rPr lang="zh-CN" sz="1800" u="none" kern="100" dirty="0">
                          <a:effectLst/>
                          <a:latin typeface="宋体" pitchFamily="2" charset="-122"/>
                          <a:ea typeface="宋体" pitchFamily="2" charset="-122"/>
                        </a:rPr>
                        <a:t>，峰值最高负荷可达设计能力的</a:t>
                      </a:r>
                      <a:r>
                        <a:rPr lang="en-GB" sz="1800" u="none" kern="100" dirty="0">
                          <a:effectLst/>
                          <a:latin typeface="宋体" pitchFamily="2" charset="-122"/>
                          <a:ea typeface="宋体" pitchFamily="2" charset="-122"/>
                        </a:rPr>
                        <a:t>150%</a:t>
                      </a:r>
                      <a:r>
                        <a:rPr lang="zh-CN" sz="1800" u="none" kern="100" dirty="0">
                          <a:effectLst/>
                          <a:latin typeface="宋体" pitchFamily="2" charset="-122"/>
                          <a:ea typeface="宋体" pitchFamily="2" charset="-122"/>
                        </a:rPr>
                        <a:t>，控预警阈值</a:t>
                      </a:r>
                      <a:r>
                        <a:rPr lang="en-GB" sz="1800" u="none" kern="100" dirty="0">
                          <a:effectLst/>
                          <a:latin typeface="宋体" pitchFamily="2" charset="-122"/>
                          <a:ea typeface="宋体" pitchFamily="2" charset="-122"/>
                        </a:rPr>
                        <a:t>65%</a:t>
                      </a:r>
                      <a:r>
                        <a:rPr lang="zh-CN" sz="1800" u="none" kern="100" dirty="0">
                          <a:effectLst/>
                          <a:latin typeface="宋体" pitchFamily="2" charset="-122"/>
                          <a:ea typeface="宋体" pitchFamily="2" charset="-122"/>
                        </a:rPr>
                        <a:t>。</a:t>
                      </a:r>
                      <a:endParaRPr lang="zh-CN" sz="1800" u="none" kern="100" dirty="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2"/>
                  </a:ext>
                </a:extLst>
              </a:tr>
              <a:tr h="427434">
                <a:tc>
                  <a:txBody>
                    <a:bodyPr/>
                    <a:lstStyle/>
                    <a:p>
                      <a:pPr algn="just">
                        <a:spcAft>
                          <a:spcPts val="0"/>
                        </a:spcAft>
                      </a:pPr>
                      <a:r>
                        <a:rPr lang="zh-CN" sz="1800" u="none" kern="100">
                          <a:effectLst/>
                          <a:latin typeface="宋体" pitchFamily="2" charset="-122"/>
                          <a:ea typeface="宋体" pitchFamily="2" charset="-122"/>
                        </a:rPr>
                        <a:t>网络安全</a:t>
                      </a:r>
                      <a:endParaRPr lang="zh-CN" sz="1800" u="none"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800" u="none" kern="100" cap="small" spc="25" dirty="0">
                          <a:effectLst/>
                          <a:latin typeface="宋体" pitchFamily="2" charset="-122"/>
                          <a:ea typeface="宋体" pitchFamily="2" charset="-122"/>
                        </a:rPr>
                        <a:t>隔离措施</a:t>
                      </a:r>
                      <a:r>
                        <a:rPr lang="zh-CN" altLang="en-US" sz="1800" u="none" kern="100" cap="small" spc="25" dirty="0">
                          <a:effectLst/>
                          <a:latin typeface="宋体" pitchFamily="2" charset="-122"/>
                          <a:ea typeface="宋体" pitchFamily="2" charset="-122"/>
                        </a:rPr>
                        <a:t>：</a:t>
                      </a:r>
                      <a:r>
                        <a:rPr lang="zh-CN" sz="1800" u="none" kern="100" dirty="0">
                          <a:effectLst/>
                          <a:latin typeface="宋体" pitchFamily="2" charset="-122"/>
                          <a:ea typeface="宋体" pitchFamily="2" charset="-122"/>
                        </a:rPr>
                        <a:t>政务外网</a:t>
                      </a:r>
                      <a:r>
                        <a:rPr lang="zh-CN" altLang="en-US" sz="1800" u="none" kern="100" dirty="0">
                          <a:effectLst/>
                          <a:latin typeface="宋体" pitchFamily="2" charset="-122"/>
                          <a:ea typeface="宋体" pitchFamily="2" charset="-122"/>
                        </a:rPr>
                        <a:t>：</a:t>
                      </a:r>
                      <a:r>
                        <a:rPr lang="zh-CN" sz="1800" u="none" kern="100" dirty="0">
                          <a:effectLst/>
                          <a:latin typeface="宋体" pitchFamily="2" charset="-122"/>
                          <a:ea typeface="宋体" pitchFamily="2" charset="-122"/>
                        </a:rPr>
                        <a:t>防火墙</a:t>
                      </a:r>
                      <a:r>
                        <a:rPr lang="en-US" altLang="zh-CN" sz="1800" u="none" kern="100" dirty="0">
                          <a:effectLst/>
                          <a:latin typeface="宋体" pitchFamily="2" charset="-122"/>
                          <a:ea typeface="宋体" pitchFamily="2" charset="-122"/>
                        </a:rPr>
                        <a:t>+</a:t>
                      </a:r>
                      <a:r>
                        <a:rPr lang="zh-CN" sz="1800" u="none" kern="100" dirty="0">
                          <a:effectLst/>
                          <a:latin typeface="宋体" pitchFamily="2" charset="-122"/>
                          <a:ea typeface="宋体" pitchFamily="2" charset="-122"/>
                        </a:rPr>
                        <a:t>网段划分，互联网</a:t>
                      </a:r>
                      <a:r>
                        <a:rPr lang="zh-CN" altLang="en-US" sz="1800" u="none" kern="100" dirty="0">
                          <a:effectLst/>
                          <a:latin typeface="宋体" pitchFamily="2" charset="-122"/>
                          <a:ea typeface="宋体" pitchFamily="2" charset="-122"/>
                        </a:rPr>
                        <a:t>：</a:t>
                      </a:r>
                      <a:r>
                        <a:rPr lang="zh-CN" sz="1800" u="none" kern="100" dirty="0">
                          <a:effectLst/>
                          <a:latin typeface="宋体" pitchFamily="2" charset="-122"/>
                          <a:ea typeface="宋体" pitchFamily="2" charset="-122"/>
                        </a:rPr>
                        <a:t>网闸</a:t>
                      </a:r>
                      <a:r>
                        <a:rPr lang="en-US" altLang="zh-CN" sz="1800" u="none" kern="100" dirty="0">
                          <a:effectLst/>
                          <a:latin typeface="宋体" pitchFamily="2" charset="-122"/>
                          <a:ea typeface="宋体" pitchFamily="2" charset="-122"/>
                        </a:rPr>
                        <a:t>+</a:t>
                      </a:r>
                      <a:r>
                        <a:rPr lang="zh-CN" altLang="en-US" sz="1800" u="none" kern="100" dirty="0">
                          <a:effectLst/>
                          <a:latin typeface="宋体" pitchFamily="2" charset="-122"/>
                          <a:ea typeface="宋体" pitchFamily="2" charset="-122"/>
                        </a:rPr>
                        <a:t>反向</a:t>
                      </a:r>
                      <a:r>
                        <a:rPr lang="zh-CN" altLang="zh-CN" sz="1800" u="none" kern="100" dirty="0">
                          <a:effectLst/>
                          <a:latin typeface="宋体" pitchFamily="2" charset="-122"/>
                          <a:ea typeface="宋体" pitchFamily="2" charset="-122"/>
                        </a:rPr>
                        <a:t>代理</a:t>
                      </a:r>
                      <a:endParaRPr lang="zh-CN" sz="1800" u="none" kern="100" dirty="0">
                        <a:effectLst/>
                        <a:latin typeface="宋体" pitchFamily="2" charset="-122"/>
                        <a:ea typeface="宋体" pitchFamily="2" charset="-122"/>
                      </a:endParaRPr>
                    </a:p>
                    <a:p>
                      <a:pPr algn="just">
                        <a:spcAft>
                          <a:spcPts val="0"/>
                        </a:spcAft>
                      </a:pPr>
                      <a:r>
                        <a:rPr lang="zh-CN" sz="1800" u="none" kern="100" cap="small" spc="25" dirty="0">
                          <a:effectLst/>
                          <a:latin typeface="宋体" pitchFamily="2" charset="-122"/>
                          <a:ea typeface="宋体" pitchFamily="2" charset="-122"/>
                        </a:rPr>
                        <a:t>安全防护</a:t>
                      </a:r>
                      <a:r>
                        <a:rPr lang="zh-CN" altLang="en-US" sz="1800" u="none" kern="100" cap="small" spc="25" dirty="0">
                          <a:effectLst/>
                          <a:latin typeface="宋体" pitchFamily="2" charset="-122"/>
                          <a:ea typeface="宋体" pitchFamily="2" charset="-122"/>
                        </a:rPr>
                        <a:t>：</a:t>
                      </a:r>
                      <a:r>
                        <a:rPr lang="zh-CN" sz="1800" u="none" kern="100" dirty="0">
                          <a:effectLst/>
                          <a:latin typeface="宋体" pitchFamily="2" charset="-122"/>
                          <a:ea typeface="宋体" pitchFamily="2" charset="-122"/>
                        </a:rPr>
                        <a:t>入侵监测</a:t>
                      </a:r>
                      <a:r>
                        <a:rPr lang="en-US" altLang="zh-CN" sz="1800" u="none" kern="100" dirty="0">
                          <a:effectLst/>
                          <a:latin typeface="宋体" pitchFamily="2" charset="-122"/>
                          <a:ea typeface="宋体" pitchFamily="2" charset="-122"/>
                        </a:rPr>
                        <a:t>+</a:t>
                      </a:r>
                      <a:r>
                        <a:rPr lang="zh-CN" sz="1800" u="none" kern="100" dirty="0">
                          <a:effectLst/>
                          <a:latin typeface="宋体" pitchFamily="2" charset="-122"/>
                          <a:ea typeface="宋体" pitchFamily="2" charset="-122"/>
                        </a:rPr>
                        <a:t>病毒检测</a:t>
                      </a:r>
                      <a:r>
                        <a:rPr lang="en-US" sz="1800" u="none" kern="100" dirty="0">
                          <a:effectLst/>
                          <a:latin typeface="宋体" pitchFamily="2" charset="-122"/>
                          <a:ea typeface="宋体" pitchFamily="2" charset="-122"/>
                        </a:rPr>
                        <a:t> </a:t>
                      </a:r>
                      <a:endParaRPr lang="zh-CN" sz="1800" u="none" kern="100" dirty="0">
                        <a:effectLst/>
                        <a:latin typeface="宋体" pitchFamily="2" charset="-122"/>
                        <a:ea typeface="宋体" pitchFamily="2" charset="-122"/>
                      </a:endParaRPr>
                    </a:p>
                    <a:p>
                      <a:pPr algn="just">
                        <a:spcAft>
                          <a:spcPts val="0"/>
                        </a:spcAft>
                      </a:pPr>
                      <a:r>
                        <a:rPr lang="zh-CN" sz="1800" u="none" kern="100" cap="small" spc="25" dirty="0">
                          <a:effectLst/>
                          <a:latin typeface="宋体" pitchFamily="2" charset="-122"/>
                          <a:ea typeface="宋体" pitchFamily="2" charset="-122"/>
                        </a:rPr>
                        <a:t>信息加密</a:t>
                      </a:r>
                      <a:r>
                        <a:rPr lang="zh-CN" altLang="en-US" sz="1800" u="none" kern="100" cap="small" spc="25" dirty="0">
                          <a:effectLst/>
                          <a:latin typeface="宋体" pitchFamily="2" charset="-122"/>
                          <a:ea typeface="宋体" pitchFamily="2" charset="-122"/>
                        </a:rPr>
                        <a:t>：</a:t>
                      </a:r>
                      <a:r>
                        <a:rPr lang="en-US" altLang="zh-CN" sz="1800" u="none" kern="100" cap="small" spc="25" dirty="0">
                          <a:effectLst/>
                          <a:latin typeface="宋体" pitchFamily="2" charset="-122"/>
                          <a:ea typeface="宋体" pitchFamily="2" charset="-122"/>
                        </a:rPr>
                        <a:t>HTTPS</a:t>
                      </a:r>
                      <a:r>
                        <a:rPr lang="zh-CN" altLang="en-US" sz="1800" u="none" kern="100" cap="small" spc="25" dirty="0">
                          <a:effectLst/>
                          <a:latin typeface="宋体" pitchFamily="2" charset="-122"/>
                          <a:ea typeface="宋体" pitchFamily="2" charset="-122"/>
                        </a:rPr>
                        <a:t>、</a:t>
                      </a:r>
                      <a:r>
                        <a:rPr lang="en-US" altLang="zh-CN" sz="1800" u="none" kern="100" cap="small" spc="25" dirty="0">
                          <a:effectLst/>
                          <a:latin typeface="宋体" pitchFamily="2" charset="-122"/>
                          <a:ea typeface="宋体" pitchFamily="2" charset="-122"/>
                        </a:rPr>
                        <a:t>CA</a:t>
                      </a:r>
                      <a:r>
                        <a:rPr lang="zh-CN" altLang="en-US" sz="1800" u="none" kern="100" cap="small" spc="25" dirty="0">
                          <a:effectLst/>
                          <a:latin typeface="宋体" pitchFamily="2" charset="-122"/>
                          <a:ea typeface="宋体" pitchFamily="2" charset="-122"/>
                        </a:rPr>
                        <a:t>证书</a:t>
                      </a:r>
                      <a:endParaRPr lang="zh-CN" sz="1800" u="none" kern="100" dirty="0">
                        <a:effectLst/>
                        <a:latin typeface="宋体" pitchFamily="2" charset="-122"/>
                        <a:ea typeface="宋体" pitchFamily="2" charset="-122"/>
                      </a:endParaRPr>
                    </a:p>
                  </a:txBody>
                  <a:tcPr marL="42666" marR="42666" marT="0" marB="0"/>
                </a:tc>
                <a:extLst>
                  <a:ext uri="{0D108BD9-81ED-4DB2-BD59-A6C34878D82A}">
                    <a16:rowId xmlns:a16="http://schemas.microsoft.com/office/drawing/2014/main" val="10003"/>
                  </a:ext>
                </a:extLst>
              </a:tr>
              <a:tr h="199108">
                <a:tc>
                  <a:txBody>
                    <a:bodyPr/>
                    <a:lstStyle/>
                    <a:p>
                      <a:pPr algn="just">
                        <a:spcAft>
                          <a:spcPts val="0"/>
                        </a:spcAft>
                      </a:pPr>
                      <a:r>
                        <a:rPr lang="zh-CN" sz="1800" u="none" kern="100">
                          <a:effectLst/>
                          <a:latin typeface="宋体" pitchFamily="2" charset="-122"/>
                          <a:ea typeface="宋体" pitchFamily="2" charset="-122"/>
                        </a:rPr>
                        <a:t>数据备份</a:t>
                      </a:r>
                      <a:endParaRPr lang="zh-CN" sz="1800" u="none"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800" u="none" kern="100" dirty="0">
                          <a:effectLst/>
                          <a:latin typeface="宋体" pitchFamily="2" charset="-122"/>
                          <a:ea typeface="宋体" pitchFamily="2" charset="-122"/>
                        </a:rPr>
                        <a:t>不考虑灾备方案，必须设计数据备份和恢复机制</a:t>
                      </a:r>
                      <a:endParaRPr lang="zh-CN" sz="1800" u="none" kern="100" dirty="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4"/>
                  </a:ext>
                </a:extLst>
              </a:tr>
              <a:tr h="99554">
                <a:tc>
                  <a:txBody>
                    <a:bodyPr/>
                    <a:lstStyle/>
                    <a:p>
                      <a:pPr algn="just">
                        <a:spcAft>
                          <a:spcPts val="0"/>
                        </a:spcAft>
                      </a:pPr>
                      <a:r>
                        <a:rPr lang="zh-CN" sz="1800" u="none" kern="100">
                          <a:effectLst/>
                          <a:latin typeface="宋体" pitchFamily="2" charset="-122"/>
                          <a:ea typeface="宋体" pitchFamily="2" charset="-122"/>
                        </a:rPr>
                        <a:t>身份认证</a:t>
                      </a:r>
                      <a:endParaRPr lang="zh-CN" sz="1800" u="none"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800" u="none" kern="100" dirty="0">
                          <a:effectLst/>
                          <a:latin typeface="宋体" pitchFamily="2" charset="-122"/>
                          <a:ea typeface="宋体" pitchFamily="2" charset="-122"/>
                        </a:rPr>
                        <a:t>实名制</a:t>
                      </a:r>
                      <a:r>
                        <a:rPr lang="en-US" sz="1800" u="none" kern="100" dirty="0">
                          <a:effectLst/>
                          <a:latin typeface="宋体" pitchFamily="2" charset="-122"/>
                          <a:ea typeface="宋体" pitchFamily="2" charset="-122"/>
                        </a:rPr>
                        <a:t>CA</a:t>
                      </a:r>
                      <a:r>
                        <a:rPr lang="zh-CN" sz="1800" u="none" kern="100" dirty="0">
                          <a:effectLst/>
                          <a:latin typeface="宋体" pitchFamily="2" charset="-122"/>
                          <a:ea typeface="宋体" pitchFamily="2" charset="-122"/>
                        </a:rPr>
                        <a:t>认证</a:t>
                      </a:r>
                      <a:endParaRPr lang="zh-CN" sz="1800" u="none" kern="100" dirty="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5"/>
                  </a:ext>
                </a:extLst>
              </a:tr>
              <a:tr h="0">
                <a:tc>
                  <a:txBody>
                    <a:bodyPr/>
                    <a:lstStyle/>
                    <a:p>
                      <a:pPr algn="just">
                        <a:spcAft>
                          <a:spcPts val="0"/>
                        </a:spcAft>
                      </a:pPr>
                      <a:r>
                        <a:rPr lang="zh-CN" sz="1800" u="none" kern="100">
                          <a:effectLst/>
                          <a:latin typeface="宋体" pitchFamily="2" charset="-122"/>
                          <a:ea typeface="宋体" pitchFamily="2" charset="-122"/>
                        </a:rPr>
                        <a:t>访问控制</a:t>
                      </a:r>
                      <a:endParaRPr lang="zh-CN" sz="1800" u="none"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800" u="none" kern="100" dirty="0">
                          <a:effectLst/>
                          <a:latin typeface="宋体" pitchFamily="2" charset="-122"/>
                          <a:ea typeface="宋体" pitchFamily="2" charset="-122"/>
                        </a:rPr>
                        <a:t>两级访问控制</a:t>
                      </a:r>
                      <a:r>
                        <a:rPr lang="zh-CN" altLang="en-US" sz="1800" u="none" kern="100" dirty="0">
                          <a:effectLst/>
                          <a:latin typeface="宋体" pitchFamily="2" charset="-122"/>
                          <a:ea typeface="宋体" pitchFamily="2" charset="-122"/>
                        </a:rPr>
                        <a:t>（</a:t>
                      </a:r>
                      <a:r>
                        <a:rPr lang="zh-CN" sz="1800" u="none" kern="100" dirty="0">
                          <a:effectLst/>
                          <a:latin typeface="宋体" pitchFamily="2" charset="-122"/>
                          <a:ea typeface="宋体" pitchFamily="2" charset="-122"/>
                        </a:rPr>
                        <a:t>服务访问</a:t>
                      </a:r>
                      <a:r>
                        <a:rPr lang="zh-CN" altLang="en-US" sz="1800" u="none" kern="100" dirty="0">
                          <a:effectLst/>
                          <a:latin typeface="宋体" pitchFamily="2" charset="-122"/>
                          <a:ea typeface="宋体" pitchFamily="2" charset="-122"/>
                        </a:rPr>
                        <a:t>、</a:t>
                      </a:r>
                      <a:r>
                        <a:rPr lang="zh-CN" sz="1800" u="none" kern="100" dirty="0">
                          <a:effectLst/>
                          <a:latin typeface="宋体" pitchFamily="2" charset="-122"/>
                          <a:ea typeface="宋体" pitchFamily="2" charset="-122"/>
                        </a:rPr>
                        <a:t>数据项访问</a:t>
                      </a:r>
                      <a:r>
                        <a:rPr lang="zh-CN" altLang="en-US" sz="1800" u="none" kern="100" dirty="0">
                          <a:effectLst/>
                          <a:latin typeface="宋体" pitchFamily="2" charset="-122"/>
                          <a:ea typeface="宋体" pitchFamily="2" charset="-122"/>
                        </a:rPr>
                        <a:t>），</a:t>
                      </a:r>
                      <a:r>
                        <a:rPr lang="zh-CN" sz="1800" u="none" kern="100" dirty="0">
                          <a:effectLst/>
                          <a:latin typeface="宋体" pitchFamily="2" charset="-122"/>
                          <a:ea typeface="宋体" pitchFamily="2" charset="-122"/>
                        </a:rPr>
                        <a:t>黑红名单</a:t>
                      </a:r>
                      <a:r>
                        <a:rPr lang="zh-CN" altLang="en-US" sz="1800" u="none" kern="100" dirty="0">
                          <a:effectLst/>
                          <a:latin typeface="宋体" pitchFamily="2" charset="-122"/>
                          <a:ea typeface="宋体" pitchFamily="2" charset="-122"/>
                        </a:rPr>
                        <a:t>，限制</a:t>
                      </a:r>
                      <a:r>
                        <a:rPr lang="en-US" altLang="zh-CN" sz="1800" u="none" kern="100" dirty="0">
                          <a:effectLst/>
                          <a:latin typeface="宋体" pitchFamily="2" charset="-122"/>
                          <a:ea typeface="宋体" pitchFamily="2" charset="-122"/>
                        </a:rPr>
                        <a:t>DBA</a:t>
                      </a:r>
                      <a:r>
                        <a:rPr lang="zh-CN" altLang="en-US" sz="1800" u="none" kern="100" dirty="0">
                          <a:effectLst/>
                          <a:latin typeface="宋体" pitchFamily="2" charset="-122"/>
                          <a:ea typeface="宋体" pitchFamily="2" charset="-122"/>
                        </a:rPr>
                        <a:t>权限</a:t>
                      </a:r>
                      <a:endParaRPr lang="zh-CN" sz="1800" u="none" kern="100" dirty="0">
                        <a:effectLst/>
                        <a:latin typeface="宋体" pitchFamily="2" charset="-122"/>
                        <a:ea typeface="宋体" pitchFamily="2" charset="-122"/>
                      </a:endParaRPr>
                    </a:p>
                  </a:txBody>
                  <a:tcPr marL="42666" marR="42666" marT="0" marB="0"/>
                </a:tc>
                <a:extLst>
                  <a:ext uri="{0D108BD9-81ED-4DB2-BD59-A6C34878D82A}">
                    <a16:rowId xmlns:a16="http://schemas.microsoft.com/office/drawing/2014/main" val="10006"/>
                  </a:ext>
                </a:extLst>
              </a:tr>
              <a:tr h="895985">
                <a:tc>
                  <a:txBody>
                    <a:bodyPr/>
                    <a:lstStyle/>
                    <a:p>
                      <a:pPr algn="just">
                        <a:spcAft>
                          <a:spcPts val="0"/>
                        </a:spcAft>
                      </a:pPr>
                      <a:r>
                        <a:rPr lang="zh-CN" sz="1800" u="none" kern="100">
                          <a:effectLst/>
                          <a:latin typeface="宋体" pitchFamily="2" charset="-122"/>
                          <a:ea typeface="宋体" pitchFamily="2" charset="-122"/>
                        </a:rPr>
                        <a:t>管理安全</a:t>
                      </a:r>
                      <a:endParaRPr lang="zh-CN" sz="1800" u="none"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800" u="none" kern="100" cap="small" spc="25" dirty="0">
                          <a:effectLst/>
                          <a:latin typeface="宋体" pitchFamily="2" charset="-122"/>
                          <a:ea typeface="宋体" pitchFamily="2" charset="-122"/>
                        </a:rPr>
                        <a:t>管理制度</a:t>
                      </a:r>
                      <a:endParaRPr lang="zh-CN" sz="1800" u="none"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sz="1800" u="none" kern="100" dirty="0">
                          <a:effectLst/>
                          <a:latin typeface="宋体" pitchFamily="2" charset="-122"/>
                          <a:ea typeface="宋体" pitchFamily="2" charset="-122"/>
                        </a:rPr>
                        <a:t>设计运行维护体系、创建安全管理机构、建立安全管理制度，实施安全培训教育</a:t>
                      </a:r>
                    </a:p>
                    <a:p>
                      <a:pPr algn="just">
                        <a:spcAft>
                          <a:spcPts val="0"/>
                        </a:spcAft>
                      </a:pPr>
                      <a:r>
                        <a:rPr lang="zh-CN" sz="1800" u="none" kern="100" cap="small" spc="25" dirty="0">
                          <a:effectLst/>
                          <a:latin typeface="宋体" pitchFamily="2" charset="-122"/>
                          <a:ea typeface="宋体" pitchFamily="2" charset="-122"/>
                        </a:rPr>
                        <a:t>日志审计</a:t>
                      </a:r>
                      <a:endParaRPr lang="zh-CN" sz="1800" u="none" kern="100" dirty="0">
                        <a:effectLst/>
                        <a:latin typeface="宋体" pitchFamily="2" charset="-122"/>
                        <a:ea typeface="宋体" pitchFamily="2" charset="-122"/>
                      </a:endParaRPr>
                    </a:p>
                    <a:p>
                      <a:pPr marL="285750" indent="-285750" algn="just">
                        <a:spcAft>
                          <a:spcPts val="0"/>
                        </a:spcAft>
                        <a:buFont typeface="Arial" pitchFamily="34" charset="0"/>
                        <a:buChar char="•"/>
                      </a:pPr>
                      <a:r>
                        <a:rPr lang="zh-CN" sz="1800" u="none" kern="100" dirty="0">
                          <a:effectLst/>
                          <a:latin typeface="宋体" pitchFamily="2" charset="-122"/>
                          <a:ea typeface="宋体" pitchFamily="2" charset="-122"/>
                        </a:rPr>
                        <a:t>应用上，所有操作都需要记录日志，以便正向审计（审查某用户查询的全部信息）和反向审计（审查哪些用户查询过被查者的某些信息）</a:t>
                      </a:r>
                    </a:p>
                    <a:p>
                      <a:pPr marL="285750" indent="-285750" algn="just">
                        <a:spcAft>
                          <a:spcPts val="0"/>
                        </a:spcAft>
                        <a:buFont typeface="Arial" pitchFamily="34" charset="0"/>
                        <a:buChar char="•"/>
                      </a:pPr>
                      <a:r>
                        <a:rPr lang="zh-CN" sz="1800" u="none" kern="100" dirty="0">
                          <a:effectLst/>
                          <a:latin typeface="宋体" pitchFamily="2" charset="-122"/>
                          <a:ea typeface="宋体" pitchFamily="2" charset="-122"/>
                        </a:rPr>
                        <a:t>系统上，需要有网络审计功能，杜绝内部人员绕过应用直接访问数据库篡改信息或盗取人个资料。</a:t>
                      </a:r>
                      <a:endParaRPr lang="zh-CN" sz="1800" u="none" kern="100" dirty="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7"/>
                  </a:ext>
                </a:extLst>
              </a:tr>
            </a:tbl>
          </a:graphicData>
        </a:graphic>
      </p:graphicFrame>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sp>
        <p:nvSpPr>
          <p:cNvPr id="5" name="圆角矩形标注 4"/>
          <p:cNvSpPr/>
          <p:nvPr/>
        </p:nvSpPr>
        <p:spPr bwMode="auto">
          <a:xfrm>
            <a:off x="4788024" y="1982315"/>
            <a:ext cx="3528392" cy="1728192"/>
          </a:xfrm>
          <a:prstGeom prst="wedgeRoundRectCallout">
            <a:avLst>
              <a:gd name="adj1" fmla="val -45786"/>
              <a:gd name="adj2" fmla="val -73414"/>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zh-CN" altLang="zh-CN" sz="1600" kern="100" dirty="0">
                <a:latin typeface="宋体" pitchFamily="2" charset="-122"/>
                <a:ea typeface="宋体" pitchFamily="2" charset="-122"/>
              </a:rPr>
              <a:t>需要考虑机房环境安全、设备安全等方面，对信息系统所在环境、所用设备、所载媒体进行安全保护。防止意外断电、防线路截获、防辐射泄漏、防磁、防窃、防火、防雷电击等，保护设备的物理安全。</a:t>
            </a:r>
            <a:endParaRPr kumimoji="0" lang="zh-CN" altLang="en-US" sz="1600" b="0" i="0" u="none" strike="noStrike" cap="none" normalizeH="0" baseline="0" dirty="0">
              <a:ln>
                <a:noFill/>
              </a:ln>
              <a:solidFill>
                <a:schemeClr val="tx1"/>
              </a:solidFill>
              <a:effectLst/>
              <a:latin typeface="Arial" charset="0"/>
            </a:endParaRPr>
          </a:p>
        </p:txBody>
      </p:sp>
      <p:sp>
        <p:nvSpPr>
          <p:cNvPr id="6" name="圆角矩形标注 5"/>
          <p:cNvSpPr/>
          <p:nvPr/>
        </p:nvSpPr>
        <p:spPr bwMode="auto">
          <a:xfrm>
            <a:off x="87804" y="3035649"/>
            <a:ext cx="7992888" cy="3744416"/>
          </a:xfrm>
          <a:prstGeom prst="wedgeRoundRectCallout">
            <a:avLst>
              <a:gd name="adj1" fmla="val -441"/>
              <a:gd name="adj2" fmla="val -60587"/>
              <a:gd name="adj3"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spcAft>
                <a:spcPts val="0"/>
              </a:spcAft>
            </a:pPr>
            <a:r>
              <a:rPr lang="zh-CN" altLang="zh-CN" sz="1600" u="sng" kern="100" cap="small" spc="25" dirty="0">
                <a:latin typeface="宋体" pitchFamily="2" charset="-122"/>
                <a:ea typeface="宋体" pitchFamily="2" charset="-122"/>
              </a:rPr>
              <a:t>隔离措施</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需要对来自政务外网和互联网的入口实行不同级别的隔离和防范措施。来自政务外网的连接需要设置防火墙和网段划分，来自互联网的连接需要使用网闸分隔，由于外界无法直接访问到网闸内的服务，需要做相应的代理设计。</a:t>
            </a:r>
          </a:p>
          <a:p>
            <a:pPr algn="just">
              <a:spcAft>
                <a:spcPts val="0"/>
              </a:spcAft>
            </a:pPr>
            <a:r>
              <a:rPr lang="zh-CN" altLang="zh-CN" sz="1600" kern="100" dirty="0">
                <a:latin typeface="宋体" pitchFamily="2" charset="-122"/>
                <a:ea typeface="宋体" pitchFamily="2" charset="-122"/>
              </a:rPr>
              <a:t>数据交换希望能有前置隔离，清洗过程也希望能有暂存，清洗成功确认后才能入库。</a:t>
            </a:r>
          </a:p>
          <a:p>
            <a:pPr algn="just">
              <a:spcAft>
                <a:spcPts val="0"/>
              </a:spcAft>
            </a:pPr>
            <a:r>
              <a:rPr lang="en-US" altLang="zh-CN" sz="1600" kern="100" dirty="0">
                <a:latin typeface="宋体" pitchFamily="2" charset="-122"/>
                <a:ea typeface="宋体" pitchFamily="2" charset="-122"/>
              </a:rPr>
              <a:t> </a:t>
            </a:r>
            <a:endParaRPr lang="zh-CN" altLang="zh-CN" sz="1600" kern="100" dirty="0">
              <a:latin typeface="宋体" pitchFamily="2" charset="-122"/>
              <a:ea typeface="宋体" pitchFamily="2" charset="-122"/>
            </a:endParaRPr>
          </a:p>
          <a:p>
            <a:pPr algn="just">
              <a:spcAft>
                <a:spcPts val="0"/>
              </a:spcAft>
            </a:pPr>
            <a:r>
              <a:rPr lang="zh-CN" altLang="zh-CN" sz="1600" u="sng" kern="100" cap="small" spc="25" dirty="0">
                <a:latin typeface="宋体" pitchFamily="2" charset="-122"/>
                <a:ea typeface="宋体" pitchFamily="2" charset="-122"/>
              </a:rPr>
              <a:t>安全防护</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在政务外网和互联网两个入口都需要配置入侵监测，防止非法入侵。同时提供病毒检测、清除、免疫和对抗能力。</a:t>
            </a:r>
          </a:p>
          <a:p>
            <a:pPr algn="just">
              <a:spcAft>
                <a:spcPts val="0"/>
              </a:spcAft>
            </a:pPr>
            <a:r>
              <a:rPr lang="en-US" altLang="zh-CN" sz="1600" kern="100" dirty="0">
                <a:latin typeface="宋体" pitchFamily="2" charset="-122"/>
                <a:ea typeface="宋体" pitchFamily="2" charset="-122"/>
              </a:rPr>
              <a:t> </a:t>
            </a:r>
            <a:endParaRPr lang="zh-CN" altLang="zh-CN" sz="1600" kern="100" dirty="0">
              <a:latin typeface="宋体" pitchFamily="2" charset="-122"/>
              <a:ea typeface="宋体" pitchFamily="2" charset="-122"/>
            </a:endParaRPr>
          </a:p>
          <a:p>
            <a:pPr algn="just">
              <a:spcAft>
                <a:spcPts val="0"/>
              </a:spcAft>
            </a:pPr>
            <a:r>
              <a:rPr lang="zh-CN" altLang="zh-CN" sz="1600" u="sng" kern="100" cap="small" spc="25" dirty="0">
                <a:latin typeface="宋体" pitchFamily="2" charset="-122"/>
                <a:ea typeface="宋体" pitchFamily="2" charset="-122"/>
              </a:rPr>
              <a:t>信息加密</a:t>
            </a:r>
            <a:endParaRPr lang="zh-CN" altLang="zh-CN" sz="1600" kern="100" dirty="0">
              <a:latin typeface="宋体" pitchFamily="2" charset="-122"/>
              <a:ea typeface="宋体" pitchFamily="2" charset="-122"/>
            </a:endParaRPr>
          </a:p>
          <a:p>
            <a:pPr algn="just">
              <a:spcAft>
                <a:spcPts val="0"/>
              </a:spcAft>
            </a:pPr>
            <a:r>
              <a:rPr lang="zh-CN" altLang="zh-CN" sz="1600" kern="100" dirty="0">
                <a:latin typeface="宋体" pitchFamily="2" charset="-122"/>
                <a:ea typeface="宋体" pitchFamily="2" charset="-122"/>
              </a:rPr>
              <a:t>对来自政务外网的连接采用</a:t>
            </a:r>
            <a:r>
              <a:rPr lang="en-US" altLang="zh-CN" sz="1600" kern="100" dirty="0">
                <a:latin typeface="宋体" pitchFamily="2" charset="-122"/>
                <a:ea typeface="宋体" pitchFamily="2" charset="-122"/>
              </a:rPr>
              <a:t>CA</a:t>
            </a:r>
            <a:r>
              <a:rPr lang="zh-CN" altLang="zh-CN" sz="1600" kern="100" dirty="0">
                <a:latin typeface="宋体" pitchFamily="2" charset="-122"/>
                <a:ea typeface="宋体" pitchFamily="2" charset="-122"/>
              </a:rPr>
              <a:t>加密</a:t>
            </a:r>
            <a:r>
              <a:rPr lang="en-US" altLang="zh-CN" sz="1600" kern="100" dirty="0">
                <a:latin typeface="宋体" pitchFamily="2" charset="-122"/>
                <a:ea typeface="宋体" pitchFamily="2" charset="-122"/>
              </a:rPr>
              <a:t>HTTPS</a:t>
            </a:r>
            <a:r>
              <a:rPr lang="zh-CN" altLang="zh-CN" sz="1600" kern="100" dirty="0">
                <a:latin typeface="宋体" pitchFamily="2" charset="-122"/>
                <a:ea typeface="宋体" pitchFamily="2" charset="-122"/>
              </a:rPr>
              <a:t>链路，使人口库对所有来自政务外网的实名请求，都要求数据传输的保密性和完整性。</a:t>
            </a:r>
          </a:p>
          <a:p>
            <a:pPr algn="just">
              <a:spcAft>
                <a:spcPts val="0"/>
              </a:spcAft>
            </a:pPr>
            <a:r>
              <a:rPr lang="zh-CN" altLang="zh-CN" sz="1600" kern="100" dirty="0">
                <a:latin typeface="宋体" pitchFamily="2" charset="-122"/>
                <a:ea typeface="宋体" pitchFamily="2" charset="-122"/>
              </a:rPr>
              <a:t>对来自互联网的连接，采用匿名访问，普通</a:t>
            </a:r>
            <a:r>
              <a:rPr lang="en-US" altLang="zh-CN" sz="1600" kern="100" dirty="0">
                <a:latin typeface="宋体" pitchFamily="2" charset="-122"/>
                <a:ea typeface="宋体" pitchFamily="2" charset="-122"/>
              </a:rPr>
              <a:t>HTTP</a:t>
            </a:r>
            <a:r>
              <a:rPr lang="zh-CN" altLang="zh-CN" sz="1600" kern="100" dirty="0">
                <a:latin typeface="宋体" pitchFamily="2" charset="-122"/>
                <a:ea typeface="宋体" pitchFamily="2" charset="-122"/>
              </a:rPr>
              <a:t>链路即可。</a:t>
            </a:r>
            <a:endParaRPr lang="zh-CN" altLang="zh-CN" sz="1600" kern="100" dirty="0">
              <a:latin typeface="宋体" pitchFamily="2" charset="-122"/>
              <a:ea typeface="宋体" pitchFamily="2" charset="-122"/>
              <a:cs typeface="Times New Roman"/>
            </a:endParaRPr>
          </a:p>
        </p:txBody>
      </p:sp>
      <p:pic>
        <p:nvPicPr>
          <p:cNvPr id="7"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23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Security</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729790962"/>
              </p:ext>
            </p:extLst>
          </p:nvPr>
        </p:nvGraphicFramePr>
        <p:xfrm>
          <a:off x="179513" y="1124744"/>
          <a:ext cx="8813675" cy="5532120"/>
        </p:xfrm>
        <a:graphic>
          <a:graphicData uri="http://schemas.openxmlformats.org/drawingml/2006/table">
            <a:tbl>
              <a:tblPr firstRow="1" firstCol="1" bandRow="1">
                <a:tableStyleId>{5940675A-B579-460E-94D1-54222C63F5DA}</a:tableStyleId>
              </a:tblPr>
              <a:tblGrid>
                <a:gridCol w="1008111">
                  <a:extLst>
                    <a:ext uri="{9D8B030D-6E8A-4147-A177-3AD203B41FA5}">
                      <a16:colId xmlns:a16="http://schemas.microsoft.com/office/drawing/2014/main" val="20000"/>
                    </a:ext>
                  </a:extLst>
                </a:gridCol>
                <a:gridCol w="7805564">
                  <a:extLst>
                    <a:ext uri="{9D8B030D-6E8A-4147-A177-3AD203B41FA5}">
                      <a16:colId xmlns:a16="http://schemas.microsoft.com/office/drawing/2014/main" val="20001"/>
                    </a:ext>
                  </a:extLst>
                </a:gridCol>
              </a:tblGrid>
              <a:tr h="99554">
                <a:tc>
                  <a:txBody>
                    <a:bodyPr/>
                    <a:lstStyle/>
                    <a:p>
                      <a:pPr algn="ctr">
                        <a:spcAft>
                          <a:spcPts val="0"/>
                        </a:spcAft>
                      </a:pPr>
                      <a:r>
                        <a:rPr lang="zh-CN" sz="1100" b="1" kern="100" dirty="0">
                          <a:effectLst/>
                          <a:latin typeface="宋体" pitchFamily="2" charset="-122"/>
                          <a:ea typeface="宋体" pitchFamily="2" charset="-122"/>
                        </a:rPr>
                        <a:t>安全性要求</a:t>
                      </a:r>
                      <a:endParaRPr lang="zh-CN" sz="1100" b="1" kern="100" dirty="0">
                        <a:effectLst/>
                        <a:latin typeface="宋体" pitchFamily="2" charset="-122"/>
                        <a:ea typeface="宋体" pitchFamily="2" charset="-122"/>
                        <a:cs typeface="Times New Roman"/>
                      </a:endParaRPr>
                    </a:p>
                  </a:txBody>
                  <a:tcPr marL="42666" marR="42666" marT="0" marB="0">
                    <a:solidFill>
                      <a:srgbClr val="EAEAEA"/>
                    </a:solidFill>
                  </a:tcPr>
                </a:tc>
                <a:tc>
                  <a:txBody>
                    <a:bodyPr/>
                    <a:lstStyle/>
                    <a:p>
                      <a:pPr algn="ctr">
                        <a:spcAft>
                          <a:spcPts val="0"/>
                        </a:spcAft>
                      </a:pPr>
                      <a:r>
                        <a:rPr lang="zh-CN" sz="1100" b="1" kern="100" dirty="0">
                          <a:effectLst/>
                          <a:latin typeface="宋体" pitchFamily="2" charset="-122"/>
                          <a:ea typeface="宋体" pitchFamily="2" charset="-122"/>
                        </a:rPr>
                        <a:t>具体措施</a:t>
                      </a:r>
                      <a:endParaRPr lang="zh-CN" sz="1100" b="1" kern="100" dirty="0">
                        <a:effectLst/>
                        <a:latin typeface="宋体" pitchFamily="2" charset="-122"/>
                        <a:ea typeface="宋体" pitchFamily="2" charset="-122"/>
                        <a:cs typeface="Times New Roman"/>
                      </a:endParaRPr>
                    </a:p>
                  </a:txBody>
                  <a:tcPr marL="42666" marR="42666" marT="0" marB="0">
                    <a:solidFill>
                      <a:srgbClr val="EAEAEA"/>
                    </a:solidFill>
                  </a:tcPr>
                </a:tc>
                <a:extLst>
                  <a:ext uri="{0D108BD9-81ED-4DB2-BD59-A6C34878D82A}">
                    <a16:rowId xmlns:a16="http://schemas.microsoft.com/office/drawing/2014/main" val="10000"/>
                  </a:ext>
                </a:extLst>
              </a:tr>
              <a:tr h="398216">
                <a:tc>
                  <a:txBody>
                    <a:bodyPr/>
                    <a:lstStyle/>
                    <a:p>
                      <a:pPr algn="just">
                        <a:spcAft>
                          <a:spcPts val="0"/>
                        </a:spcAft>
                      </a:pPr>
                      <a:r>
                        <a:rPr lang="zh-CN" sz="1100" kern="100">
                          <a:effectLst/>
                          <a:latin typeface="宋体" pitchFamily="2" charset="-122"/>
                          <a:ea typeface="宋体" pitchFamily="2" charset="-122"/>
                        </a:rPr>
                        <a:t>基础设施安全</a:t>
                      </a:r>
                      <a:endParaRPr lang="zh-CN" sz="1100"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100" kern="100" dirty="0">
                          <a:effectLst/>
                          <a:latin typeface="宋体" pitchFamily="2" charset="-122"/>
                          <a:ea typeface="宋体" pitchFamily="2" charset="-122"/>
                        </a:rPr>
                        <a:t>需要考虑机房环境安全、设备安全等方面，对信息系统所在环境、所用设备、所载媒体进行安全保护。防止意外断电、防线路截获、防辐射泄漏、防磁、防窃、防火、防雷电击等，保护设备的物理安全。</a:t>
                      </a:r>
                    </a:p>
                    <a:p>
                      <a:pPr algn="just">
                        <a:spcAft>
                          <a:spcPts val="0"/>
                        </a:spcAft>
                      </a:pPr>
                      <a:r>
                        <a:rPr lang="zh-CN" sz="1100" kern="100" dirty="0">
                          <a:effectLst/>
                          <a:latin typeface="宋体" pitchFamily="2" charset="-122"/>
                          <a:ea typeface="宋体" pitchFamily="2" charset="-122"/>
                        </a:rPr>
                        <a:t>本项目决定复用政府信息中心机房环境，复用</a:t>
                      </a:r>
                      <a:r>
                        <a:rPr lang="en-US" sz="1100" kern="100" dirty="0">
                          <a:effectLst/>
                          <a:latin typeface="宋体" pitchFamily="2" charset="-122"/>
                          <a:ea typeface="宋体" pitchFamily="2" charset="-122"/>
                        </a:rPr>
                        <a:t>CPU</a:t>
                      </a:r>
                      <a:r>
                        <a:rPr lang="zh-CN" sz="1100" kern="100" dirty="0">
                          <a:effectLst/>
                          <a:latin typeface="宋体" pitchFamily="2" charset="-122"/>
                          <a:ea typeface="宋体" pitchFamily="2" charset="-122"/>
                        </a:rPr>
                        <a:t>断电保护</a:t>
                      </a:r>
                      <a:endParaRPr lang="zh-CN" sz="1100" kern="100" dirty="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1"/>
                  </a:ext>
                </a:extLst>
              </a:tr>
              <a:tr h="298662">
                <a:tc>
                  <a:txBody>
                    <a:bodyPr/>
                    <a:lstStyle/>
                    <a:p>
                      <a:pPr algn="just">
                        <a:spcAft>
                          <a:spcPts val="0"/>
                        </a:spcAft>
                      </a:pPr>
                      <a:r>
                        <a:rPr lang="zh-CN" sz="1100" kern="100">
                          <a:effectLst/>
                          <a:latin typeface="宋体" pitchFamily="2" charset="-122"/>
                          <a:ea typeface="宋体" pitchFamily="2" charset="-122"/>
                        </a:rPr>
                        <a:t>负荷安全</a:t>
                      </a:r>
                      <a:endParaRPr lang="zh-CN" sz="1100"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100" kern="100">
                          <a:effectLst/>
                          <a:latin typeface="宋体" pitchFamily="2" charset="-122"/>
                          <a:ea typeface="宋体" pitchFamily="2" charset="-122"/>
                        </a:rPr>
                        <a:t>系统平均负荷控制在设计处理能力的</a:t>
                      </a:r>
                      <a:r>
                        <a:rPr lang="en-GB" sz="1100" kern="100">
                          <a:effectLst/>
                          <a:latin typeface="宋体" pitchFamily="2" charset="-122"/>
                          <a:ea typeface="宋体" pitchFamily="2" charset="-122"/>
                        </a:rPr>
                        <a:t>40%</a:t>
                      </a:r>
                      <a:r>
                        <a:rPr lang="zh-CN" sz="1100" kern="100">
                          <a:effectLst/>
                          <a:latin typeface="宋体" pitchFamily="2" charset="-122"/>
                          <a:ea typeface="宋体" pitchFamily="2" charset="-122"/>
                        </a:rPr>
                        <a:t>（或以下），峰值最高负荷可达设计处理能力的</a:t>
                      </a:r>
                      <a:r>
                        <a:rPr lang="en-GB" sz="1100" kern="100">
                          <a:effectLst/>
                          <a:latin typeface="宋体" pitchFamily="2" charset="-122"/>
                          <a:ea typeface="宋体" pitchFamily="2" charset="-122"/>
                        </a:rPr>
                        <a:t>150%</a:t>
                      </a:r>
                      <a:r>
                        <a:rPr lang="zh-CN" sz="1100" kern="100">
                          <a:effectLst/>
                          <a:latin typeface="宋体" pitchFamily="2" charset="-122"/>
                          <a:ea typeface="宋体" pitchFamily="2" charset="-122"/>
                        </a:rPr>
                        <a:t>，系统仍不瘫痪。</a:t>
                      </a:r>
                    </a:p>
                    <a:p>
                      <a:pPr algn="just">
                        <a:spcAft>
                          <a:spcPts val="0"/>
                        </a:spcAft>
                      </a:pPr>
                      <a:r>
                        <a:rPr lang="zh-CN" sz="1100" kern="100">
                          <a:effectLst/>
                          <a:latin typeface="宋体" pitchFamily="2" charset="-122"/>
                          <a:ea typeface="宋体" pitchFamily="2" charset="-122"/>
                        </a:rPr>
                        <a:t>监控预警阈值可设定为</a:t>
                      </a:r>
                      <a:r>
                        <a:rPr lang="en-GB" sz="1100" kern="100">
                          <a:effectLst/>
                          <a:latin typeface="宋体" pitchFamily="2" charset="-122"/>
                          <a:ea typeface="宋体" pitchFamily="2" charset="-122"/>
                        </a:rPr>
                        <a:t>65%</a:t>
                      </a:r>
                      <a:r>
                        <a:rPr lang="zh-CN" sz="1100" kern="100">
                          <a:effectLst/>
                          <a:latin typeface="宋体" pitchFamily="2" charset="-122"/>
                          <a:ea typeface="宋体" pitchFamily="2" charset="-122"/>
                        </a:rPr>
                        <a:t>。</a:t>
                      </a:r>
                      <a:endParaRPr lang="zh-CN" sz="1100" kern="10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2"/>
                  </a:ext>
                </a:extLst>
              </a:tr>
              <a:tr h="1991078">
                <a:tc>
                  <a:txBody>
                    <a:bodyPr/>
                    <a:lstStyle/>
                    <a:p>
                      <a:pPr algn="just">
                        <a:spcAft>
                          <a:spcPts val="0"/>
                        </a:spcAft>
                      </a:pPr>
                      <a:r>
                        <a:rPr lang="zh-CN" sz="1100" kern="100">
                          <a:effectLst/>
                          <a:latin typeface="宋体" pitchFamily="2" charset="-122"/>
                          <a:ea typeface="宋体" pitchFamily="2" charset="-122"/>
                        </a:rPr>
                        <a:t>网络安全</a:t>
                      </a:r>
                      <a:endParaRPr lang="zh-CN" sz="1100"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100" kern="100" dirty="0">
                          <a:effectLst/>
                          <a:latin typeface="宋体" pitchFamily="2" charset="-122"/>
                          <a:ea typeface="宋体" pitchFamily="2" charset="-122"/>
                        </a:rPr>
                        <a:t>按照国家对电子政务系统的安全保护要求，需要达到国家四级安全防护即结构性防护的水平。因此，对人口基础信息库系统的安全防护要求应当不低于四级。</a:t>
                      </a:r>
                    </a:p>
                    <a:p>
                      <a:pPr algn="just">
                        <a:spcAft>
                          <a:spcPts val="0"/>
                        </a:spcAft>
                      </a:pPr>
                      <a:r>
                        <a:rPr lang="en-US" sz="1100" u="none" strike="noStrike" kern="100" cap="small" spc="25" dirty="0">
                          <a:effectLst/>
                          <a:latin typeface="宋体" pitchFamily="2" charset="-122"/>
                          <a:ea typeface="宋体" pitchFamily="2" charset="-122"/>
                        </a:rPr>
                        <a:t> </a:t>
                      </a:r>
                      <a:endParaRPr lang="zh-CN" sz="1100" kern="100" dirty="0">
                        <a:effectLst/>
                        <a:latin typeface="宋体" pitchFamily="2" charset="-122"/>
                        <a:ea typeface="宋体" pitchFamily="2" charset="-122"/>
                      </a:endParaRPr>
                    </a:p>
                    <a:p>
                      <a:pPr algn="just">
                        <a:spcAft>
                          <a:spcPts val="0"/>
                        </a:spcAft>
                      </a:pPr>
                      <a:r>
                        <a:rPr lang="zh-CN" sz="1100" u="sng" kern="100" cap="small" spc="25" dirty="0">
                          <a:effectLst/>
                          <a:latin typeface="宋体" pitchFamily="2" charset="-122"/>
                          <a:ea typeface="宋体" pitchFamily="2" charset="-122"/>
                        </a:rPr>
                        <a:t>隔离措施</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需要对来自政务外网和互联网的入口实行不同级别的隔离和防范措施。来自政务外网的连接需要设置防火墙和网段划分，来自互联网的连接需要使用网闸分隔，由于外界无法直接访问到网闸内的服务，需要做相应的代理设计。</a:t>
                      </a:r>
                    </a:p>
                    <a:p>
                      <a:pPr algn="just">
                        <a:spcAft>
                          <a:spcPts val="0"/>
                        </a:spcAft>
                      </a:pPr>
                      <a:r>
                        <a:rPr lang="zh-CN" sz="1100" kern="100" dirty="0">
                          <a:effectLst/>
                          <a:latin typeface="宋体" pitchFamily="2" charset="-122"/>
                          <a:ea typeface="宋体" pitchFamily="2" charset="-122"/>
                        </a:rPr>
                        <a:t>数据交换希望能有前置隔离，清洗过程也希望能有暂存，清洗成功确认后才能入库。</a:t>
                      </a:r>
                    </a:p>
                    <a:p>
                      <a:pPr algn="just">
                        <a:spcAft>
                          <a:spcPts val="0"/>
                        </a:spcAft>
                      </a:pPr>
                      <a:r>
                        <a:rPr lang="en-US" sz="1100" kern="100" dirty="0">
                          <a:effectLst/>
                          <a:latin typeface="宋体" pitchFamily="2" charset="-122"/>
                          <a:ea typeface="宋体" pitchFamily="2" charset="-122"/>
                        </a:rPr>
                        <a:t> </a:t>
                      </a:r>
                      <a:endParaRPr lang="zh-CN" sz="1100" kern="100" dirty="0">
                        <a:effectLst/>
                        <a:latin typeface="宋体" pitchFamily="2" charset="-122"/>
                        <a:ea typeface="宋体" pitchFamily="2" charset="-122"/>
                      </a:endParaRPr>
                    </a:p>
                    <a:p>
                      <a:pPr algn="just">
                        <a:spcAft>
                          <a:spcPts val="0"/>
                        </a:spcAft>
                      </a:pPr>
                      <a:r>
                        <a:rPr lang="zh-CN" sz="1100" u="sng" kern="100" cap="small" spc="25" dirty="0">
                          <a:effectLst/>
                          <a:latin typeface="宋体" pitchFamily="2" charset="-122"/>
                          <a:ea typeface="宋体" pitchFamily="2" charset="-122"/>
                        </a:rPr>
                        <a:t>安全防护</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在政务外网和互联网两个入口都需要配置入侵监测，防止非法入侵。同时提供病毒检测、清除、免疫和对抗能力。</a:t>
                      </a:r>
                    </a:p>
                    <a:p>
                      <a:pPr algn="just">
                        <a:spcAft>
                          <a:spcPts val="0"/>
                        </a:spcAft>
                      </a:pPr>
                      <a:r>
                        <a:rPr lang="en-US" sz="1100" kern="100" dirty="0">
                          <a:effectLst/>
                          <a:latin typeface="宋体" pitchFamily="2" charset="-122"/>
                          <a:ea typeface="宋体" pitchFamily="2" charset="-122"/>
                        </a:rPr>
                        <a:t> </a:t>
                      </a:r>
                      <a:endParaRPr lang="zh-CN" sz="1100" kern="100" dirty="0">
                        <a:effectLst/>
                        <a:latin typeface="宋体" pitchFamily="2" charset="-122"/>
                        <a:ea typeface="宋体" pitchFamily="2" charset="-122"/>
                      </a:endParaRPr>
                    </a:p>
                    <a:p>
                      <a:pPr algn="just">
                        <a:spcAft>
                          <a:spcPts val="0"/>
                        </a:spcAft>
                      </a:pPr>
                      <a:r>
                        <a:rPr lang="zh-CN" sz="1100" u="sng" kern="100" cap="small" spc="25" dirty="0">
                          <a:effectLst/>
                          <a:latin typeface="宋体" pitchFamily="2" charset="-122"/>
                          <a:ea typeface="宋体" pitchFamily="2" charset="-122"/>
                        </a:rPr>
                        <a:t>信息加密</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对来自政务外网的连接采用</a:t>
                      </a:r>
                      <a:r>
                        <a:rPr lang="en-US" sz="1100" kern="100" dirty="0">
                          <a:effectLst/>
                          <a:latin typeface="宋体" pitchFamily="2" charset="-122"/>
                          <a:ea typeface="宋体" pitchFamily="2" charset="-122"/>
                        </a:rPr>
                        <a:t>CA</a:t>
                      </a:r>
                      <a:r>
                        <a:rPr lang="zh-CN" sz="1100" kern="100" dirty="0">
                          <a:effectLst/>
                          <a:latin typeface="宋体" pitchFamily="2" charset="-122"/>
                          <a:ea typeface="宋体" pitchFamily="2" charset="-122"/>
                        </a:rPr>
                        <a:t>加密</a:t>
                      </a:r>
                      <a:r>
                        <a:rPr lang="en-US" sz="1100" kern="100" dirty="0">
                          <a:effectLst/>
                          <a:latin typeface="宋体" pitchFamily="2" charset="-122"/>
                          <a:ea typeface="宋体" pitchFamily="2" charset="-122"/>
                        </a:rPr>
                        <a:t>HTTPS</a:t>
                      </a:r>
                      <a:r>
                        <a:rPr lang="zh-CN" sz="1100" kern="100" dirty="0">
                          <a:effectLst/>
                          <a:latin typeface="宋体" pitchFamily="2" charset="-122"/>
                          <a:ea typeface="宋体" pitchFamily="2" charset="-122"/>
                        </a:rPr>
                        <a:t>链路，使人口库对所有来自政务外网的实名请求，都要求数据传输的保密性和完整性。</a:t>
                      </a:r>
                    </a:p>
                    <a:p>
                      <a:pPr algn="just">
                        <a:spcAft>
                          <a:spcPts val="0"/>
                        </a:spcAft>
                      </a:pPr>
                      <a:r>
                        <a:rPr lang="zh-CN" sz="1100" kern="100" dirty="0">
                          <a:effectLst/>
                          <a:latin typeface="宋体" pitchFamily="2" charset="-122"/>
                          <a:ea typeface="宋体" pitchFamily="2" charset="-122"/>
                        </a:rPr>
                        <a:t>对来自互联网的连接，采用匿名访问，普通</a:t>
                      </a:r>
                      <a:r>
                        <a:rPr lang="en-US" sz="1100" kern="100" dirty="0">
                          <a:effectLst/>
                          <a:latin typeface="宋体" pitchFamily="2" charset="-122"/>
                          <a:ea typeface="宋体" pitchFamily="2" charset="-122"/>
                        </a:rPr>
                        <a:t>HTTP</a:t>
                      </a:r>
                      <a:r>
                        <a:rPr lang="zh-CN" sz="1100" kern="100" dirty="0">
                          <a:effectLst/>
                          <a:latin typeface="宋体" pitchFamily="2" charset="-122"/>
                          <a:ea typeface="宋体" pitchFamily="2" charset="-122"/>
                        </a:rPr>
                        <a:t>链路即可。</a:t>
                      </a:r>
                      <a:endParaRPr lang="zh-CN" sz="1100" kern="100" dirty="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3"/>
                  </a:ext>
                </a:extLst>
              </a:tr>
              <a:tr h="199108">
                <a:tc>
                  <a:txBody>
                    <a:bodyPr/>
                    <a:lstStyle/>
                    <a:p>
                      <a:pPr algn="just">
                        <a:spcAft>
                          <a:spcPts val="0"/>
                        </a:spcAft>
                      </a:pPr>
                      <a:r>
                        <a:rPr lang="zh-CN" sz="1100" kern="100">
                          <a:effectLst/>
                          <a:latin typeface="宋体" pitchFamily="2" charset="-122"/>
                          <a:ea typeface="宋体" pitchFamily="2" charset="-122"/>
                        </a:rPr>
                        <a:t>数据备份</a:t>
                      </a:r>
                      <a:endParaRPr lang="zh-CN" sz="1100"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100" kern="100">
                          <a:effectLst/>
                          <a:latin typeface="宋体" pitchFamily="2" charset="-122"/>
                          <a:ea typeface="宋体" pitchFamily="2" charset="-122"/>
                        </a:rPr>
                        <a:t>一期不考虑灾备方案，但必须设计数据备份和恢复机制。备份方案要支持数据的</a:t>
                      </a:r>
                      <a:r>
                        <a:rPr lang="en-US" sz="1100" kern="100">
                          <a:effectLst/>
                          <a:latin typeface="宋体" pitchFamily="2" charset="-122"/>
                          <a:ea typeface="宋体" pitchFamily="2" charset="-122"/>
                        </a:rPr>
                        <a:t>LAN-FREE</a:t>
                      </a:r>
                      <a:r>
                        <a:rPr lang="zh-CN" sz="1100" kern="100">
                          <a:effectLst/>
                          <a:latin typeface="宋体" pitchFamily="2" charset="-122"/>
                          <a:ea typeface="宋体" pitchFamily="2" charset="-122"/>
                        </a:rPr>
                        <a:t>方式（即通过</a:t>
                      </a:r>
                      <a:r>
                        <a:rPr lang="en-US" sz="1100" kern="100">
                          <a:effectLst/>
                          <a:latin typeface="宋体" pitchFamily="2" charset="-122"/>
                          <a:ea typeface="宋体" pitchFamily="2" charset="-122"/>
                        </a:rPr>
                        <a:t>SAN</a:t>
                      </a:r>
                      <a:r>
                        <a:rPr lang="zh-CN" sz="1100" kern="100">
                          <a:effectLst/>
                          <a:latin typeface="宋体" pitchFamily="2" charset="-122"/>
                          <a:ea typeface="宋体" pitchFamily="2" charset="-122"/>
                        </a:rPr>
                        <a:t>完成大数据流的备份）。</a:t>
                      </a:r>
                      <a:endParaRPr lang="zh-CN" sz="1100" kern="10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4"/>
                  </a:ext>
                </a:extLst>
              </a:tr>
              <a:tr h="99554">
                <a:tc>
                  <a:txBody>
                    <a:bodyPr/>
                    <a:lstStyle/>
                    <a:p>
                      <a:pPr algn="just">
                        <a:spcAft>
                          <a:spcPts val="0"/>
                        </a:spcAft>
                      </a:pPr>
                      <a:r>
                        <a:rPr lang="zh-CN" sz="1100" kern="100">
                          <a:effectLst/>
                          <a:latin typeface="宋体" pitchFamily="2" charset="-122"/>
                          <a:ea typeface="宋体" pitchFamily="2" charset="-122"/>
                        </a:rPr>
                        <a:t>身份认证</a:t>
                      </a:r>
                      <a:endParaRPr lang="zh-CN" sz="1100"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100" kern="100">
                          <a:effectLst/>
                          <a:latin typeface="宋体" pitchFamily="2" charset="-122"/>
                          <a:ea typeface="宋体" pitchFamily="2" charset="-122"/>
                        </a:rPr>
                        <a:t>采用实名制</a:t>
                      </a:r>
                      <a:r>
                        <a:rPr lang="en-US" sz="1100" kern="100">
                          <a:effectLst/>
                          <a:latin typeface="宋体" pitchFamily="2" charset="-122"/>
                          <a:ea typeface="宋体" pitchFamily="2" charset="-122"/>
                        </a:rPr>
                        <a:t>CA</a:t>
                      </a:r>
                      <a:r>
                        <a:rPr lang="zh-CN" sz="1100" kern="100">
                          <a:effectLst/>
                          <a:latin typeface="宋体" pitchFamily="2" charset="-122"/>
                          <a:ea typeface="宋体" pitchFamily="2" charset="-122"/>
                        </a:rPr>
                        <a:t>认证</a:t>
                      </a:r>
                      <a:endParaRPr lang="zh-CN" sz="1100" kern="10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5"/>
                  </a:ext>
                </a:extLst>
              </a:tr>
              <a:tr h="497769">
                <a:tc>
                  <a:txBody>
                    <a:bodyPr/>
                    <a:lstStyle/>
                    <a:p>
                      <a:pPr algn="just">
                        <a:spcAft>
                          <a:spcPts val="0"/>
                        </a:spcAft>
                      </a:pPr>
                      <a:r>
                        <a:rPr lang="zh-CN" sz="1100" kern="100">
                          <a:effectLst/>
                          <a:latin typeface="宋体" pitchFamily="2" charset="-122"/>
                          <a:ea typeface="宋体" pitchFamily="2" charset="-122"/>
                        </a:rPr>
                        <a:t>访问控制</a:t>
                      </a:r>
                      <a:endParaRPr lang="zh-CN" sz="1100"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100" kern="100">
                          <a:effectLst/>
                          <a:latin typeface="宋体" pitchFamily="2" charset="-122"/>
                          <a:ea typeface="宋体" pitchFamily="2" charset="-122"/>
                        </a:rPr>
                        <a:t>将用户映射角色，需要经过两级访问控制，即服务访问控制和数据项访问控制。</a:t>
                      </a:r>
                    </a:p>
                    <a:p>
                      <a:pPr algn="just">
                        <a:spcAft>
                          <a:spcPts val="0"/>
                        </a:spcAft>
                      </a:pPr>
                      <a:r>
                        <a:rPr lang="zh-CN" sz="1100" kern="100">
                          <a:effectLst/>
                          <a:latin typeface="宋体" pitchFamily="2" charset="-122"/>
                          <a:ea typeface="宋体" pitchFamily="2" charset="-122"/>
                        </a:rPr>
                        <a:t>设计黑红名单，黑名单用来拒绝恶意用户，红名单用来过滤敏感结果。</a:t>
                      </a:r>
                    </a:p>
                    <a:p>
                      <a:pPr algn="just">
                        <a:spcAft>
                          <a:spcPts val="0"/>
                        </a:spcAft>
                      </a:pPr>
                      <a:r>
                        <a:rPr lang="zh-CN" sz="1100" kern="100">
                          <a:effectLst/>
                          <a:latin typeface="宋体" pitchFamily="2" charset="-122"/>
                          <a:ea typeface="宋体" pitchFamily="2" charset="-122"/>
                        </a:rPr>
                        <a:t>需要设计对</a:t>
                      </a:r>
                      <a:r>
                        <a:rPr lang="en-US" sz="1100" kern="100">
                          <a:effectLst/>
                          <a:latin typeface="宋体" pitchFamily="2" charset="-122"/>
                          <a:ea typeface="宋体" pitchFamily="2" charset="-122"/>
                        </a:rPr>
                        <a:t>DBA</a:t>
                      </a:r>
                      <a:r>
                        <a:rPr lang="zh-CN" sz="1100" kern="100">
                          <a:effectLst/>
                          <a:latin typeface="宋体" pitchFamily="2" charset="-122"/>
                          <a:ea typeface="宋体" pitchFamily="2" charset="-122"/>
                        </a:rPr>
                        <a:t>的管理，使管理员无法在无人知晓的情况下拷贝人口库数据。</a:t>
                      </a:r>
                      <a:endParaRPr lang="zh-CN" sz="1100" kern="10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6"/>
                  </a:ext>
                </a:extLst>
              </a:tr>
              <a:tr h="895985">
                <a:tc>
                  <a:txBody>
                    <a:bodyPr/>
                    <a:lstStyle/>
                    <a:p>
                      <a:pPr algn="just">
                        <a:spcAft>
                          <a:spcPts val="0"/>
                        </a:spcAft>
                      </a:pPr>
                      <a:r>
                        <a:rPr lang="zh-CN" sz="1100" kern="100">
                          <a:effectLst/>
                          <a:latin typeface="宋体" pitchFamily="2" charset="-122"/>
                          <a:ea typeface="宋体" pitchFamily="2" charset="-122"/>
                        </a:rPr>
                        <a:t>管理安全</a:t>
                      </a:r>
                      <a:endParaRPr lang="zh-CN" sz="1100" kern="100">
                        <a:effectLst/>
                        <a:latin typeface="宋体" pitchFamily="2" charset="-122"/>
                        <a:ea typeface="宋体" pitchFamily="2" charset="-122"/>
                        <a:cs typeface="Times New Roman"/>
                      </a:endParaRPr>
                    </a:p>
                  </a:txBody>
                  <a:tcPr marL="42666" marR="42666" marT="0" marB="0"/>
                </a:tc>
                <a:tc>
                  <a:txBody>
                    <a:bodyPr/>
                    <a:lstStyle/>
                    <a:p>
                      <a:pPr algn="just">
                        <a:spcAft>
                          <a:spcPts val="0"/>
                        </a:spcAft>
                      </a:pPr>
                      <a:r>
                        <a:rPr lang="zh-CN" sz="1100" u="sng" kern="100" cap="small" spc="25" dirty="0">
                          <a:effectLst/>
                          <a:latin typeface="宋体" pitchFamily="2" charset="-122"/>
                          <a:ea typeface="宋体" pitchFamily="2" charset="-122"/>
                        </a:rPr>
                        <a:t>管理制度</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设计科学的运行维护体系、创建安全管理机构、建立安全管理制度，实施安全管理培训教育</a:t>
                      </a:r>
                    </a:p>
                    <a:p>
                      <a:pPr algn="just">
                        <a:spcAft>
                          <a:spcPts val="0"/>
                        </a:spcAft>
                      </a:pPr>
                      <a:r>
                        <a:rPr lang="en-US" sz="1100" kern="100" dirty="0">
                          <a:effectLst/>
                          <a:latin typeface="宋体" pitchFamily="2" charset="-122"/>
                          <a:ea typeface="宋体" pitchFamily="2" charset="-122"/>
                        </a:rPr>
                        <a:t> </a:t>
                      </a:r>
                      <a:endParaRPr lang="zh-CN" sz="1100" kern="100" dirty="0">
                        <a:effectLst/>
                        <a:latin typeface="宋体" pitchFamily="2" charset="-122"/>
                        <a:ea typeface="宋体" pitchFamily="2" charset="-122"/>
                      </a:endParaRPr>
                    </a:p>
                    <a:p>
                      <a:pPr algn="just">
                        <a:spcAft>
                          <a:spcPts val="0"/>
                        </a:spcAft>
                      </a:pPr>
                      <a:r>
                        <a:rPr lang="zh-CN" sz="1100" u="sng" kern="100" cap="small" spc="25" dirty="0">
                          <a:effectLst/>
                          <a:latin typeface="宋体" pitchFamily="2" charset="-122"/>
                          <a:ea typeface="宋体" pitchFamily="2" charset="-122"/>
                        </a:rPr>
                        <a:t>日志审计</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应用上，所有操作都需要记录日志，以便正向审计（审查某用户查询的全部信息）和反向审计（审查哪些用户查询过被查者的某些信息）</a:t>
                      </a:r>
                    </a:p>
                    <a:p>
                      <a:pPr algn="just">
                        <a:spcAft>
                          <a:spcPts val="0"/>
                        </a:spcAft>
                      </a:pPr>
                      <a:r>
                        <a:rPr lang="zh-CN" sz="1100" kern="100" dirty="0">
                          <a:effectLst/>
                          <a:latin typeface="宋体" pitchFamily="2" charset="-122"/>
                          <a:ea typeface="宋体" pitchFamily="2" charset="-122"/>
                        </a:rPr>
                        <a:t>系统上，需要有网络审计功能，杜绝内部人员绕过应用直接访问数据库篡改信息或盗取人个资料。</a:t>
                      </a:r>
                      <a:endParaRPr lang="zh-CN" sz="1100" kern="100" dirty="0">
                        <a:effectLst/>
                        <a:latin typeface="宋体" pitchFamily="2" charset="-122"/>
                        <a:ea typeface="宋体" pitchFamily="2" charset="-122"/>
                        <a:cs typeface="Times New Roman"/>
                      </a:endParaRPr>
                    </a:p>
                  </a:txBody>
                  <a:tcPr marL="42666" marR="42666" marT="0" marB="0"/>
                </a:tc>
                <a:extLst>
                  <a:ext uri="{0D108BD9-81ED-4DB2-BD59-A6C34878D82A}">
                    <a16:rowId xmlns:a16="http://schemas.microsoft.com/office/drawing/2014/main" val="10007"/>
                  </a:ext>
                </a:extLst>
              </a:tr>
            </a:tbl>
          </a:graphicData>
        </a:graphic>
      </p:graphicFrame>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37092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Scalability</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2666795151"/>
              </p:ext>
            </p:extLst>
          </p:nvPr>
        </p:nvGraphicFramePr>
        <p:xfrm>
          <a:off x="179512" y="1052736"/>
          <a:ext cx="8813676" cy="5486400"/>
        </p:xfrm>
        <a:graphic>
          <a:graphicData uri="http://schemas.openxmlformats.org/drawingml/2006/table">
            <a:tbl>
              <a:tblPr firstRow="1" firstCol="1" bandRow="1">
                <a:tableStyleId>{5940675A-B579-460E-94D1-54222C63F5DA}</a:tableStyleId>
              </a:tblPr>
              <a:tblGrid>
                <a:gridCol w="1512168">
                  <a:extLst>
                    <a:ext uri="{9D8B030D-6E8A-4147-A177-3AD203B41FA5}">
                      <a16:colId xmlns:a16="http://schemas.microsoft.com/office/drawing/2014/main" val="20000"/>
                    </a:ext>
                  </a:extLst>
                </a:gridCol>
                <a:gridCol w="7301508">
                  <a:extLst>
                    <a:ext uri="{9D8B030D-6E8A-4147-A177-3AD203B41FA5}">
                      <a16:colId xmlns:a16="http://schemas.microsoft.com/office/drawing/2014/main" val="20001"/>
                    </a:ext>
                  </a:extLst>
                </a:gridCol>
              </a:tblGrid>
              <a:tr h="0">
                <a:tc>
                  <a:txBody>
                    <a:bodyPr/>
                    <a:lstStyle/>
                    <a:p>
                      <a:pPr algn="ctr">
                        <a:spcAft>
                          <a:spcPts val="0"/>
                        </a:spcAft>
                      </a:pPr>
                      <a:r>
                        <a:rPr lang="zh-CN" sz="1800" b="1" kern="100" dirty="0">
                          <a:effectLst/>
                          <a:latin typeface="宋体" pitchFamily="2" charset="-122"/>
                          <a:ea typeface="宋体" pitchFamily="2" charset="-122"/>
                        </a:rPr>
                        <a:t>扩展性要求</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具体措施</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zh-CN" sz="1800" kern="100" dirty="0">
                          <a:effectLst/>
                          <a:latin typeface="宋体" pitchFamily="2" charset="-122"/>
                          <a:ea typeface="宋体" pitchFamily="2" charset="-122"/>
                        </a:rPr>
                        <a:t>应用设计升级</a:t>
                      </a:r>
                      <a:endParaRPr lang="zh-CN" sz="1800" kern="100" dirty="0">
                        <a:effectLst/>
                        <a:latin typeface="宋体" pitchFamily="2" charset="-122"/>
                        <a:ea typeface="宋体" pitchFamily="2" charset="-122"/>
                        <a:cs typeface="Times New Roman"/>
                      </a:endParaRPr>
                    </a:p>
                  </a:txBody>
                  <a:tcPr marL="68580" marR="68580" marT="0" marB="0"/>
                </a:tc>
                <a:tc>
                  <a:txBody>
                    <a:bodyPr/>
                    <a:lstStyle/>
                    <a:p>
                      <a:pPr marL="342900" lvl="0" indent="-342900" algn="just">
                        <a:spcAft>
                          <a:spcPts val="0"/>
                        </a:spcAft>
                        <a:buFont typeface="Arial" pitchFamily="34" charset="0"/>
                        <a:buChar char="•"/>
                      </a:pPr>
                      <a:r>
                        <a:rPr lang="zh-CN" altLang="en-US" sz="1800" kern="100" dirty="0">
                          <a:effectLst/>
                          <a:latin typeface="宋体" pitchFamily="2" charset="-122"/>
                          <a:ea typeface="宋体" pitchFamily="2" charset="-122"/>
                        </a:rPr>
                        <a:t>一期</a:t>
                      </a:r>
                      <a:r>
                        <a:rPr lang="zh-CN" sz="1800" kern="100" dirty="0">
                          <a:effectLst/>
                          <a:latin typeface="宋体" pitchFamily="2" charset="-122"/>
                          <a:ea typeface="宋体" pitchFamily="2" charset="-122"/>
                        </a:rPr>
                        <a:t>接入</a:t>
                      </a:r>
                      <a:r>
                        <a:rPr lang="en-US" sz="1800" kern="100" dirty="0">
                          <a:effectLst/>
                          <a:latin typeface="宋体" pitchFamily="2" charset="-122"/>
                          <a:ea typeface="宋体" pitchFamily="2" charset="-122"/>
                        </a:rPr>
                        <a:t>16</a:t>
                      </a:r>
                      <a:r>
                        <a:rPr lang="zh-CN" sz="1800" kern="100" dirty="0">
                          <a:effectLst/>
                          <a:latin typeface="宋体" pitchFamily="2" charset="-122"/>
                          <a:ea typeface="宋体" pitchFamily="2" charset="-122"/>
                        </a:rPr>
                        <a:t>个部门，在不更改设计的情况下，支持接入更多的部门数据源</a:t>
                      </a:r>
                    </a:p>
                    <a:p>
                      <a:pPr marL="342900" lvl="0" indent="-342900" algn="just">
                        <a:spcAft>
                          <a:spcPts val="0"/>
                        </a:spcAft>
                        <a:buFont typeface="Arial" pitchFamily="34" charset="0"/>
                        <a:buChar char="•"/>
                      </a:pPr>
                      <a:r>
                        <a:rPr lang="zh-CN" sz="1800" kern="100" dirty="0">
                          <a:effectLst/>
                          <a:latin typeface="宋体" pitchFamily="2" charset="-122"/>
                          <a:ea typeface="宋体" pitchFamily="2" charset="-122"/>
                        </a:rPr>
                        <a:t>在出现更多更复杂的人口扩展信息、数据项、用户角色、授权控制、事务活动时，可能会扩充数据结构，原先的应用要能继续使用</a:t>
                      </a:r>
                    </a:p>
                    <a:p>
                      <a:pPr marL="342900" lvl="0" indent="-342900" algn="just">
                        <a:spcAft>
                          <a:spcPts val="0"/>
                        </a:spcAft>
                        <a:buFont typeface="Arial" pitchFamily="34" charset="0"/>
                        <a:buChar char="•"/>
                      </a:pPr>
                      <a:r>
                        <a:rPr lang="zh-CN" sz="1800" kern="100" dirty="0">
                          <a:effectLst/>
                          <a:latin typeface="宋体" pitchFamily="2" charset="-122"/>
                          <a:ea typeface="宋体" pitchFamily="2" charset="-122"/>
                        </a:rPr>
                        <a:t>在人口扩展信息出现分类更新或国标升级后，通过配置可以相应兼容升级</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zh-CN" sz="1800" kern="100">
                          <a:effectLst/>
                          <a:latin typeface="宋体" pitchFamily="2" charset="-122"/>
                          <a:ea typeface="宋体" pitchFamily="2" charset="-122"/>
                        </a:rPr>
                        <a:t>数据容量扩充</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人口增长、采集单位增加、数据项增加等因素都会导致数据容量进一步扩充，从而带来对内部的存储能力、</a:t>
                      </a:r>
                      <a:r>
                        <a:rPr lang="en-US" sz="1800" kern="100" dirty="0">
                          <a:effectLst/>
                          <a:latin typeface="宋体" pitchFamily="2" charset="-122"/>
                          <a:ea typeface="宋体" pitchFamily="2" charset="-122"/>
                        </a:rPr>
                        <a:t>CPU</a:t>
                      </a:r>
                      <a:r>
                        <a:rPr lang="zh-CN" sz="1800" kern="100" dirty="0">
                          <a:effectLst/>
                          <a:latin typeface="宋体" pitchFamily="2" charset="-122"/>
                          <a:ea typeface="宋体" pitchFamily="2" charset="-122"/>
                        </a:rPr>
                        <a:t>计算能力、</a:t>
                      </a:r>
                      <a:r>
                        <a:rPr lang="en-US" sz="1800" kern="100" dirty="0">
                          <a:effectLst/>
                          <a:latin typeface="宋体" pitchFamily="2" charset="-122"/>
                          <a:ea typeface="宋体" pitchFamily="2" charset="-122"/>
                        </a:rPr>
                        <a:t>I/O</a:t>
                      </a:r>
                      <a:r>
                        <a:rPr lang="zh-CN" sz="1800" kern="100" dirty="0">
                          <a:effectLst/>
                          <a:latin typeface="宋体" pitchFamily="2" charset="-122"/>
                          <a:ea typeface="宋体" pitchFamily="2" charset="-122"/>
                        </a:rPr>
                        <a:t>吞吐能力、网络带宽、响应延迟等一系列的压力。要求系统在不显著改变结构的情况下，通过增加设备扩容，原设备要求能保留。</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zh-CN" sz="1800" kern="100">
                          <a:effectLst/>
                          <a:latin typeface="宋体" pitchFamily="2" charset="-122"/>
                          <a:ea typeface="宋体" pitchFamily="2" charset="-122"/>
                        </a:rPr>
                        <a:t>访问压力增加</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使用系统的公务员增加、需要实名验证和个人信息查询的业务增加、互联网市民使用量的增加都会导致访问压力增加。要求系统在峰值压力</a:t>
                      </a:r>
                      <a:r>
                        <a:rPr lang="en-US" sz="1800" kern="100">
                          <a:effectLst/>
                          <a:latin typeface="宋体" pitchFamily="2" charset="-122"/>
                          <a:ea typeface="宋体" pitchFamily="2" charset="-122"/>
                        </a:rPr>
                        <a:t>10</a:t>
                      </a:r>
                      <a:r>
                        <a:rPr lang="zh-CN" sz="1800" kern="100">
                          <a:effectLst/>
                          <a:latin typeface="宋体" pitchFamily="2" charset="-122"/>
                          <a:ea typeface="宋体" pitchFamily="2" charset="-122"/>
                        </a:rPr>
                        <a:t>倍内，通过增加设备扩容，不需要修改架构。</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zh-CN" sz="1800" kern="100">
                          <a:effectLst/>
                          <a:latin typeface="宋体" pitchFamily="2" charset="-122"/>
                          <a:ea typeface="宋体" pitchFamily="2" charset="-122"/>
                        </a:rPr>
                        <a:t>垂直扩展</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通过增加设备（</a:t>
                      </a:r>
                      <a:r>
                        <a:rPr lang="en-US" sz="1800" kern="100">
                          <a:effectLst/>
                          <a:latin typeface="宋体" pitchFamily="2" charset="-122"/>
                          <a:ea typeface="宋体" pitchFamily="2" charset="-122"/>
                        </a:rPr>
                        <a:t>CPU</a:t>
                      </a:r>
                      <a:r>
                        <a:rPr lang="zh-CN" sz="1800" kern="100">
                          <a:effectLst/>
                          <a:latin typeface="宋体" pitchFamily="2" charset="-122"/>
                          <a:ea typeface="宋体" pitchFamily="2" charset="-122"/>
                        </a:rPr>
                        <a:t>、内存、网卡、硬盘等）达到扩容目的。</a:t>
                      </a:r>
                    </a:p>
                    <a:p>
                      <a:pPr algn="just">
                        <a:spcAft>
                          <a:spcPts val="0"/>
                        </a:spcAft>
                      </a:pPr>
                      <a:r>
                        <a:rPr lang="zh-CN" sz="1800" kern="100">
                          <a:effectLst/>
                          <a:latin typeface="宋体" pitchFamily="2" charset="-122"/>
                          <a:ea typeface="宋体" pitchFamily="2" charset="-122"/>
                        </a:rPr>
                        <a:t>对数据仓库、数据分析、安全审计设备、</a:t>
                      </a:r>
                      <a:r>
                        <a:rPr lang="en-US" sz="1800" kern="100">
                          <a:effectLst/>
                          <a:latin typeface="宋体" pitchFamily="2" charset="-122"/>
                          <a:ea typeface="宋体" pitchFamily="2" charset="-122"/>
                        </a:rPr>
                        <a:t>CA</a:t>
                      </a:r>
                      <a:r>
                        <a:rPr lang="zh-CN" sz="1800" kern="100">
                          <a:effectLst/>
                          <a:latin typeface="宋体" pitchFamily="2" charset="-122"/>
                          <a:ea typeface="宋体" pitchFamily="2" charset="-122"/>
                        </a:rPr>
                        <a:t>认证设备采用垂直扩展模式</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spcAft>
                          <a:spcPts val="0"/>
                        </a:spcAft>
                      </a:pPr>
                      <a:r>
                        <a:rPr lang="zh-CN" sz="1800" kern="100">
                          <a:effectLst/>
                          <a:latin typeface="宋体" pitchFamily="2" charset="-122"/>
                          <a:ea typeface="宋体" pitchFamily="2" charset="-122"/>
                        </a:rPr>
                        <a:t>水平扩展</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通过增加处理并行度（增加服务器、增加应用实例、并行计算、群集部署等）达到扩展目的。</a:t>
                      </a:r>
                    </a:p>
                    <a:p>
                      <a:pPr algn="just">
                        <a:spcAft>
                          <a:spcPts val="0"/>
                        </a:spcAft>
                      </a:pPr>
                      <a:r>
                        <a:rPr lang="zh-CN" sz="1800" kern="100" dirty="0">
                          <a:effectLst/>
                          <a:latin typeface="宋体" pitchFamily="2" charset="-122"/>
                          <a:ea typeface="宋体" pitchFamily="2" charset="-122"/>
                        </a:rPr>
                        <a:t>对核心子系统的</a:t>
                      </a:r>
                      <a:r>
                        <a:rPr lang="en-US" sz="1800" kern="100" dirty="0">
                          <a:effectLst/>
                          <a:latin typeface="宋体" pitchFamily="2" charset="-122"/>
                          <a:ea typeface="宋体" pitchFamily="2" charset="-122"/>
                        </a:rPr>
                        <a:t>LAN</a:t>
                      </a:r>
                      <a:r>
                        <a:rPr lang="zh-CN" sz="1800" kern="100" dirty="0">
                          <a:effectLst/>
                          <a:latin typeface="宋体" pitchFamily="2" charset="-122"/>
                          <a:ea typeface="宋体" pitchFamily="2" charset="-122"/>
                        </a:rPr>
                        <a:t>、</a:t>
                      </a:r>
                      <a:r>
                        <a:rPr lang="en-US" sz="1800" kern="100" dirty="0">
                          <a:effectLst/>
                          <a:latin typeface="宋体" pitchFamily="2" charset="-122"/>
                          <a:ea typeface="宋体" pitchFamily="2" charset="-122"/>
                        </a:rPr>
                        <a:t>SAN</a:t>
                      </a:r>
                      <a:r>
                        <a:rPr lang="zh-CN" sz="1800" kern="100" dirty="0">
                          <a:effectLst/>
                          <a:latin typeface="宋体" pitchFamily="2" charset="-122"/>
                          <a:ea typeface="宋体" pitchFamily="2" charset="-122"/>
                        </a:rPr>
                        <a:t>、</a:t>
                      </a:r>
                      <a:r>
                        <a:rPr lang="en-US" sz="1800" kern="100" dirty="0">
                          <a:effectLst/>
                          <a:latin typeface="宋体" pitchFamily="2" charset="-122"/>
                          <a:ea typeface="宋体" pitchFamily="2" charset="-122"/>
                        </a:rPr>
                        <a:t>App Server</a:t>
                      </a:r>
                      <a:r>
                        <a:rPr lang="zh-CN" sz="1800" kern="100" dirty="0">
                          <a:effectLst/>
                          <a:latin typeface="宋体" pitchFamily="2" charset="-122"/>
                          <a:ea typeface="宋体" pitchFamily="2" charset="-122"/>
                        </a:rPr>
                        <a:t>、</a:t>
                      </a:r>
                      <a:r>
                        <a:rPr lang="en-US" sz="1800" kern="100" dirty="0">
                          <a:effectLst/>
                          <a:latin typeface="宋体" pitchFamily="2" charset="-122"/>
                          <a:ea typeface="宋体" pitchFamily="2" charset="-122"/>
                        </a:rPr>
                        <a:t>DB Server</a:t>
                      </a:r>
                      <a:r>
                        <a:rPr lang="zh-CN" sz="1800" kern="100" dirty="0">
                          <a:effectLst/>
                          <a:latin typeface="宋体" pitchFamily="2" charset="-122"/>
                          <a:ea typeface="宋体" pitchFamily="2" charset="-122"/>
                        </a:rPr>
                        <a:t>、</a:t>
                      </a:r>
                      <a:r>
                        <a:rPr lang="en-US" sz="1800" kern="100" dirty="0">
                          <a:effectLst/>
                          <a:latin typeface="宋体" pitchFamily="2" charset="-122"/>
                          <a:ea typeface="宋体" pitchFamily="2" charset="-122"/>
                        </a:rPr>
                        <a:t>Storage</a:t>
                      </a:r>
                      <a:r>
                        <a:rPr lang="zh-CN" sz="1800" kern="100" dirty="0">
                          <a:effectLst/>
                          <a:latin typeface="宋体" pitchFamily="2" charset="-122"/>
                          <a:ea typeface="宋体" pitchFamily="2" charset="-122"/>
                        </a:rPr>
                        <a:t>都采用水平扩展模式。同时需要增加网络负载均衡设备。</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7186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Maintainability</a:t>
            </a:r>
            <a:endParaRPr lang="zh-CN" altLang="en-US" dirty="0"/>
          </a:p>
        </p:txBody>
      </p:sp>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graphicFrame>
        <p:nvGraphicFramePr>
          <p:cNvPr id="5" name="表格 4"/>
          <p:cNvGraphicFramePr>
            <a:graphicFrameLocks noGrp="1"/>
          </p:cNvGraphicFramePr>
          <p:nvPr>
            <p:extLst>
              <p:ext uri="{D42A27DB-BD31-4B8C-83A1-F6EECF244321}">
                <p14:modId xmlns:p14="http://schemas.microsoft.com/office/powerpoint/2010/main" val="2064484198"/>
              </p:ext>
            </p:extLst>
          </p:nvPr>
        </p:nvGraphicFramePr>
        <p:xfrm>
          <a:off x="251520" y="2348880"/>
          <a:ext cx="8741668" cy="2743200"/>
        </p:xfrm>
        <a:graphic>
          <a:graphicData uri="http://schemas.openxmlformats.org/drawingml/2006/table">
            <a:tbl>
              <a:tblPr firstRow="1" firstCol="1" bandRow="1">
                <a:tableStyleId>{5940675A-B579-460E-94D1-54222C63F5DA}</a:tableStyleId>
              </a:tblPr>
              <a:tblGrid>
                <a:gridCol w="2001290">
                  <a:extLst>
                    <a:ext uri="{9D8B030D-6E8A-4147-A177-3AD203B41FA5}">
                      <a16:colId xmlns:a16="http://schemas.microsoft.com/office/drawing/2014/main" val="20000"/>
                    </a:ext>
                  </a:extLst>
                </a:gridCol>
                <a:gridCol w="6740378">
                  <a:extLst>
                    <a:ext uri="{9D8B030D-6E8A-4147-A177-3AD203B41FA5}">
                      <a16:colId xmlns:a16="http://schemas.microsoft.com/office/drawing/2014/main" val="20001"/>
                    </a:ext>
                  </a:extLst>
                </a:gridCol>
              </a:tblGrid>
              <a:tr h="0">
                <a:tc>
                  <a:txBody>
                    <a:bodyPr/>
                    <a:lstStyle/>
                    <a:p>
                      <a:pPr algn="ctr">
                        <a:spcAft>
                          <a:spcPts val="0"/>
                        </a:spcAft>
                      </a:pPr>
                      <a:r>
                        <a:rPr lang="zh-CN" sz="1800" b="1" kern="100" dirty="0">
                          <a:effectLst/>
                          <a:latin typeface="宋体" pitchFamily="2" charset="-122"/>
                          <a:ea typeface="宋体" pitchFamily="2" charset="-122"/>
                        </a:rPr>
                        <a:t>可维护性要求</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具体措施</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zh-CN" sz="1800" kern="100" dirty="0">
                          <a:effectLst/>
                          <a:latin typeface="宋体" pitchFamily="2" charset="-122"/>
                          <a:ea typeface="宋体" pitchFamily="2" charset="-122"/>
                        </a:rPr>
                        <a:t>工程标准化</a:t>
                      </a:r>
                      <a:endParaRPr lang="zh-CN" sz="18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生命周期中严格遵照现有国际及国家信息管理系统建设标准的要求，遵循相关的软件开发、软件测试及验收模式，并完成的项目开发、项目管理、测试过程记录等相关文档。</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zh-CN" sz="1800" kern="100">
                          <a:effectLst/>
                          <a:latin typeface="宋体" pitchFamily="2" charset="-122"/>
                          <a:ea typeface="宋体" pitchFamily="2" charset="-122"/>
                        </a:rPr>
                        <a:t>构件标准化</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采用</a:t>
                      </a:r>
                      <a:r>
                        <a:rPr lang="en-US" sz="1800" kern="100">
                          <a:effectLst/>
                          <a:latin typeface="宋体" pitchFamily="2" charset="-122"/>
                          <a:ea typeface="宋体" pitchFamily="2" charset="-122"/>
                        </a:rPr>
                        <a:t>SOA</a:t>
                      </a:r>
                      <a:r>
                        <a:rPr lang="zh-CN" sz="1800" kern="100">
                          <a:effectLst/>
                          <a:latin typeface="宋体" pitchFamily="2" charset="-122"/>
                          <a:ea typeface="宋体" pitchFamily="2" charset="-122"/>
                        </a:rPr>
                        <a:t>应用设计思想，将服务、接口做成标准化构件，易扩展、易重组，提高系统整体的可维护性</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zh-CN" sz="1800" kern="100">
                          <a:effectLst/>
                          <a:latin typeface="宋体" pitchFamily="2" charset="-122"/>
                          <a:ea typeface="宋体" pitchFamily="2" charset="-122"/>
                        </a:rPr>
                        <a:t>灵活配置</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对于扩展点尽可能采用配置的方式（而不是编码的方式）提高应用的可修改性。</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zh-CN" sz="1800" kern="100">
                          <a:effectLst/>
                          <a:latin typeface="宋体" pitchFamily="2" charset="-122"/>
                          <a:ea typeface="宋体" pitchFamily="2" charset="-122"/>
                        </a:rPr>
                        <a:t>监控预警能力</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需要有系统监控能力，管理员可以随时全面掌握系统运行的情况，了解性能瓶颈，提高管理水平</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3335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Usability</a:t>
            </a:r>
            <a:endParaRPr lang="zh-CN" altLang="en-US" dirty="0"/>
          </a:p>
        </p:txBody>
      </p:sp>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graphicFrame>
        <p:nvGraphicFramePr>
          <p:cNvPr id="3" name="表格 2"/>
          <p:cNvGraphicFramePr>
            <a:graphicFrameLocks noGrp="1"/>
          </p:cNvGraphicFramePr>
          <p:nvPr>
            <p:extLst>
              <p:ext uri="{D42A27DB-BD31-4B8C-83A1-F6EECF244321}">
                <p14:modId xmlns:p14="http://schemas.microsoft.com/office/powerpoint/2010/main" val="1750398473"/>
              </p:ext>
            </p:extLst>
          </p:nvPr>
        </p:nvGraphicFramePr>
        <p:xfrm>
          <a:off x="179512" y="2132856"/>
          <a:ext cx="8813676" cy="3840480"/>
        </p:xfrm>
        <a:graphic>
          <a:graphicData uri="http://schemas.openxmlformats.org/drawingml/2006/table">
            <a:tbl>
              <a:tblPr firstRow="1" firstCol="1" bandRow="1">
                <a:tableStyleId>{5940675A-B579-460E-94D1-54222C63F5DA}</a:tableStyleId>
              </a:tblPr>
              <a:tblGrid>
                <a:gridCol w="2017775">
                  <a:extLst>
                    <a:ext uri="{9D8B030D-6E8A-4147-A177-3AD203B41FA5}">
                      <a16:colId xmlns:a16="http://schemas.microsoft.com/office/drawing/2014/main" val="20000"/>
                    </a:ext>
                  </a:extLst>
                </a:gridCol>
                <a:gridCol w="6795901">
                  <a:extLst>
                    <a:ext uri="{9D8B030D-6E8A-4147-A177-3AD203B41FA5}">
                      <a16:colId xmlns:a16="http://schemas.microsoft.com/office/drawing/2014/main" val="20001"/>
                    </a:ext>
                  </a:extLst>
                </a:gridCol>
              </a:tblGrid>
              <a:tr h="0">
                <a:tc>
                  <a:txBody>
                    <a:bodyPr/>
                    <a:lstStyle/>
                    <a:p>
                      <a:pPr algn="ctr">
                        <a:spcAft>
                          <a:spcPts val="0"/>
                        </a:spcAft>
                      </a:pPr>
                      <a:r>
                        <a:rPr lang="zh-CN" sz="1800" b="1" kern="100" dirty="0">
                          <a:effectLst/>
                          <a:latin typeface="宋体" pitchFamily="2" charset="-122"/>
                          <a:ea typeface="宋体" pitchFamily="2" charset="-122"/>
                        </a:rPr>
                        <a:t>易用性要求</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具体措施</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zh-CN" sz="1800" kern="100" dirty="0">
                          <a:effectLst/>
                          <a:latin typeface="宋体" pitchFamily="2" charset="-122"/>
                          <a:ea typeface="宋体" pitchFamily="2" charset="-122"/>
                        </a:rPr>
                        <a:t>界面风格</a:t>
                      </a:r>
                      <a:endParaRPr lang="zh-CN" sz="18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u="sng" kern="100" cap="small" spc="25" dirty="0">
                          <a:effectLst/>
                          <a:latin typeface="宋体" pitchFamily="2" charset="-122"/>
                          <a:ea typeface="宋体" pitchFamily="2" charset="-122"/>
                        </a:rPr>
                        <a:t>界面友好</a:t>
                      </a:r>
                      <a:endParaRPr lang="zh-CN" sz="1800" kern="100" dirty="0">
                        <a:effectLst/>
                        <a:latin typeface="宋体" pitchFamily="2" charset="-122"/>
                        <a:ea typeface="宋体" pitchFamily="2" charset="-122"/>
                      </a:endParaRPr>
                    </a:p>
                    <a:p>
                      <a:pPr algn="just">
                        <a:spcAft>
                          <a:spcPts val="0"/>
                        </a:spcAft>
                      </a:pPr>
                      <a:r>
                        <a:rPr lang="zh-CN" sz="1800" kern="100" dirty="0">
                          <a:effectLst/>
                          <a:latin typeface="宋体" pitchFamily="2" charset="-122"/>
                          <a:ea typeface="宋体" pitchFamily="2" charset="-122"/>
                        </a:rPr>
                        <a:t>保持风格一致。输出、输入方便，图表生成灵活，达到美观、直观的目标，以便于用户操作</a:t>
                      </a:r>
                    </a:p>
                    <a:p>
                      <a:pPr algn="just">
                        <a:spcAft>
                          <a:spcPts val="0"/>
                        </a:spcAft>
                      </a:pPr>
                      <a:r>
                        <a:rPr lang="zh-CN" sz="1800" u="sng" kern="100" cap="small" spc="25" dirty="0">
                          <a:effectLst/>
                          <a:latin typeface="宋体" pitchFamily="2" charset="-122"/>
                          <a:ea typeface="宋体" pitchFamily="2" charset="-122"/>
                        </a:rPr>
                        <a:t>简单快捷</a:t>
                      </a:r>
                      <a:endParaRPr lang="zh-CN" sz="1800" kern="100" dirty="0">
                        <a:effectLst/>
                        <a:latin typeface="宋体" pitchFamily="2" charset="-122"/>
                        <a:ea typeface="宋体" pitchFamily="2" charset="-122"/>
                      </a:endParaRPr>
                    </a:p>
                    <a:p>
                      <a:pPr algn="just">
                        <a:spcAft>
                          <a:spcPts val="0"/>
                        </a:spcAft>
                      </a:pPr>
                      <a:r>
                        <a:rPr lang="zh-CN" sz="1800" kern="100" dirty="0">
                          <a:effectLst/>
                          <a:latin typeface="宋体" pitchFamily="2" charset="-122"/>
                          <a:ea typeface="宋体" pitchFamily="2" charset="-122"/>
                        </a:rPr>
                        <a:t>允许用户选择和检索相应的数据，并操作这些数据，操作结果以可视化的形式表现出来，并实现表达的所见即所得</a:t>
                      </a:r>
                    </a:p>
                    <a:p>
                      <a:pPr algn="just">
                        <a:spcAft>
                          <a:spcPts val="0"/>
                        </a:spcAft>
                      </a:pPr>
                      <a:r>
                        <a:rPr lang="zh-CN" sz="1800" u="sng" kern="100" cap="small" spc="25" dirty="0">
                          <a:effectLst/>
                          <a:latin typeface="宋体" pitchFamily="2" charset="-122"/>
                          <a:ea typeface="宋体" pitchFamily="2" charset="-122"/>
                        </a:rPr>
                        <a:t>界面简洁</a:t>
                      </a:r>
                      <a:endParaRPr lang="zh-CN" sz="1800" kern="100" dirty="0">
                        <a:effectLst/>
                        <a:latin typeface="宋体" pitchFamily="2" charset="-122"/>
                        <a:ea typeface="宋体" pitchFamily="2" charset="-122"/>
                      </a:endParaRPr>
                    </a:p>
                    <a:p>
                      <a:pPr algn="just">
                        <a:spcAft>
                          <a:spcPts val="0"/>
                        </a:spcAft>
                      </a:pPr>
                      <a:r>
                        <a:rPr lang="zh-CN" sz="1800" kern="100" dirty="0">
                          <a:effectLst/>
                          <a:latin typeface="宋体" pitchFamily="2" charset="-122"/>
                          <a:ea typeface="宋体" pitchFamily="2" charset="-122"/>
                        </a:rPr>
                        <a:t>业务操作尽可能地减少点击次数，无关信息和操作不要在界面上展示</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zh-CN" sz="1800" kern="100">
                          <a:effectLst/>
                          <a:latin typeface="宋体" pitchFamily="2" charset="-122"/>
                          <a:ea typeface="宋体" pitchFamily="2" charset="-122"/>
                        </a:rPr>
                        <a:t>操作效率</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鼠标操作应与上网操作与</a:t>
                      </a:r>
                      <a:r>
                        <a:rPr lang="en-US" sz="1800" kern="100">
                          <a:effectLst/>
                          <a:latin typeface="宋体" pitchFamily="2" charset="-122"/>
                          <a:ea typeface="宋体" pitchFamily="2" charset="-122"/>
                        </a:rPr>
                        <a:t>WINDOWS</a:t>
                      </a:r>
                      <a:r>
                        <a:rPr lang="zh-CN" sz="1800" kern="100">
                          <a:effectLst/>
                          <a:latin typeface="宋体" pitchFamily="2" charset="-122"/>
                          <a:ea typeface="宋体" pitchFamily="2" charset="-122"/>
                        </a:rPr>
                        <a:t>操作系统操作保持一致性，减少给用户带来的使用系统的障碍</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zh-CN" sz="1800" kern="100">
                          <a:effectLst/>
                          <a:latin typeface="宋体" pitchFamily="2" charset="-122"/>
                          <a:ea typeface="宋体" pitchFamily="2" charset="-122"/>
                        </a:rPr>
                        <a:t>相关提示</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在执行较长时间的操作时，系统应有相应的提示</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zh-CN" sz="1800" kern="100">
                          <a:effectLst/>
                          <a:latin typeface="宋体" pitchFamily="2" charset="-122"/>
                          <a:ea typeface="宋体" pitchFamily="2" charset="-122"/>
                        </a:rPr>
                        <a:t>实时帮助</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对于不熟悉系统用户，系统应能够有当前操作帮助</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4686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Business Constraints</a:t>
            </a:r>
            <a:endParaRPr lang="zh-CN" altLang="en-US" dirty="0"/>
          </a:p>
        </p:txBody>
      </p:sp>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graphicFrame>
        <p:nvGraphicFramePr>
          <p:cNvPr id="3" name="表格 2"/>
          <p:cNvGraphicFramePr>
            <a:graphicFrameLocks noGrp="1"/>
          </p:cNvGraphicFramePr>
          <p:nvPr>
            <p:extLst>
              <p:ext uri="{D42A27DB-BD31-4B8C-83A1-F6EECF244321}">
                <p14:modId xmlns:p14="http://schemas.microsoft.com/office/powerpoint/2010/main" val="611535269"/>
              </p:ext>
            </p:extLst>
          </p:nvPr>
        </p:nvGraphicFramePr>
        <p:xfrm>
          <a:off x="179512" y="2204864"/>
          <a:ext cx="8813676" cy="3291840"/>
        </p:xfrm>
        <a:graphic>
          <a:graphicData uri="http://schemas.openxmlformats.org/drawingml/2006/table">
            <a:tbl>
              <a:tblPr firstRow="1" firstCol="1" bandRow="1">
                <a:tableStyleId>{5940675A-B579-460E-94D1-54222C63F5DA}</a:tableStyleId>
              </a:tblPr>
              <a:tblGrid>
                <a:gridCol w="2017775">
                  <a:extLst>
                    <a:ext uri="{9D8B030D-6E8A-4147-A177-3AD203B41FA5}">
                      <a16:colId xmlns:a16="http://schemas.microsoft.com/office/drawing/2014/main" val="20000"/>
                    </a:ext>
                  </a:extLst>
                </a:gridCol>
                <a:gridCol w="6795901">
                  <a:extLst>
                    <a:ext uri="{9D8B030D-6E8A-4147-A177-3AD203B41FA5}">
                      <a16:colId xmlns:a16="http://schemas.microsoft.com/office/drawing/2014/main" val="20001"/>
                    </a:ext>
                  </a:extLst>
                </a:gridCol>
              </a:tblGrid>
              <a:tr h="0">
                <a:tc>
                  <a:txBody>
                    <a:bodyPr/>
                    <a:lstStyle/>
                    <a:p>
                      <a:pPr algn="ctr">
                        <a:spcAft>
                          <a:spcPts val="0"/>
                        </a:spcAft>
                      </a:pPr>
                      <a:r>
                        <a:rPr lang="zh-CN" sz="1800" b="1" kern="100" dirty="0">
                          <a:effectLst/>
                          <a:latin typeface="宋体" pitchFamily="2" charset="-122"/>
                          <a:ea typeface="宋体" pitchFamily="2" charset="-122"/>
                        </a:rPr>
                        <a:t>约束条件</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具体说明</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zh-CN" sz="1800" kern="100">
                          <a:effectLst/>
                          <a:latin typeface="宋体" pitchFamily="2" charset="-122"/>
                          <a:ea typeface="宋体" pitchFamily="2" charset="-122"/>
                        </a:rPr>
                        <a:t>合规性</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本项目必须符合设计要求中的各级标准（国标、部标、省标等等）</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zh-CN" sz="1800" kern="100">
                          <a:effectLst/>
                          <a:latin typeface="宋体" pitchFamily="2" charset="-122"/>
                          <a:ea typeface="宋体" pitchFamily="2" charset="-122"/>
                        </a:rPr>
                        <a:t>部署</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人口库部署在政务信息中心机房，前置机部署在各部门单位中</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zh-CN" sz="1800" kern="100">
                          <a:effectLst/>
                          <a:latin typeface="宋体" pitchFamily="2" charset="-122"/>
                          <a:ea typeface="宋体" pitchFamily="2" charset="-122"/>
                        </a:rPr>
                        <a:t>市场环境</a:t>
                      </a:r>
                      <a:endParaRPr lang="zh-CN" sz="1800" kern="100">
                        <a:effectLst/>
                        <a:latin typeface="宋体" pitchFamily="2" charset="-122"/>
                        <a:ea typeface="宋体" pitchFamily="2" charset="-122"/>
                        <a:cs typeface="Times New Roman"/>
                      </a:endParaRPr>
                    </a:p>
                  </a:txBody>
                  <a:tcPr marL="68580" marR="68580" marT="0" marB="0"/>
                </a:tc>
                <a:tc>
                  <a:txBody>
                    <a:bodyPr/>
                    <a:lstStyle/>
                    <a:p>
                      <a:pPr marL="342900" lvl="0" indent="-342900" algn="just">
                        <a:spcAft>
                          <a:spcPts val="0"/>
                        </a:spcAft>
                        <a:buFont typeface="Wingdings"/>
                        <a:buChar char=""/>
                      </a:pP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市各区县已经或正在打算建各自的人口库，将来可能会形成与上层（省人口库）、下层（区县人口库）的对接</a:t>
                      </a:r>
                    </a:p>
                    <a:p>
                      <a:pPr marL="342900" lvl="0" indent="-342900" algn="just">
                        <a:spcAft>
                          <a:spcPts val="0"/>
                        </a:spcAft>
                        <a:buFont typeface="Wingdings"/>
                        <a:buChar char=""/>
                      </a:pPr>
                      <a:r>
                        <a:rPr lang="zh-CN" sz="1800" kern="100" dirty="0">
                          <a:effectLst/>
                          <a:latin typeface="宋体" pitchFamily="2" charset="-122"/>
                          <a:ea typeface="宋体" pitchFamily="2" charset="-122"/>
                        </a:rPr>
                        <a:t>人户分离严重，政府目前并不掌握实际人口情况</a:t>
                      </a:r>
                    </a:p>
                    <a:p>
                      <a:pPr marL="342900" lvl="0" indent="-342900" algn="just">
                        <a:spcAft>
                          <a:spcPts val="0"/>
                        </a:spcAft>
                        <a:buFont typeface="Wingdings"/>
                        <a:buChar char=""/>
                      </a:pP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外来人口已经超过常住人口</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zh-CN" sz="1800" kern="100">
                          <a:effectLst/>
                          <a:latin typeface="宋体" pitchFamily="2" charset="-122"/>
                          <a:ea typeface="宋体" pitchFamily="2" charset="-122"/>
                        </a:rPr>
                        <a:t>项目要件</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时间：</a:t>
                      </a:r>
                      <a:r>
                        <a:rPr lang="en-US" sz="1800" kern="100" dirty="0">
                          <a:effectLst/>
                          <a:latin typeface="宋体" pitchFamily="2" charset="-122"/>
                          <a:ea typeface="宋体" pitchFamily="2" charset="-122"/>
                        </a:rPr>
                        <a:t>2013</a:t>
                      </a:r>
                      <a:r>
                        <a:rPr lang="zh-CN" sz="1800" kern="100" dirty="0">
                          <a:effectLst/>
                          <a:latin typeface="宋体" pitchFamily="2" charset="-122"/>
                          <a:ea typeface="宋体" pitchFamily="2" charset="-122"/>
                        </a:rPr>
                        <a:t>年</a:t>
                      </a:r>
                      <a:r>
                        <a:rPr lang="en-US" sz="1800" kern="100" dirty="0">
                          <a:effectLst/>
                          <a:latin typeface="宋体" pitchFamily="2" charset="-122"/>
                          <a:ea typeface="宋体" pitchFamily="2" charset="-122"/>
                        </a:rPr>
                        <a:t>10</a:t>
                      </a:r>
                      <a:r>
                        <a:rPr lang="zh-CN" sz="1800" kern="100" dirty="0">
                          <a:effectLst/>
                          <a:latin typeface="宋体" pitchFamily="2" charset="-122"/>
                          <a:ea typeface="宋体" pitchFamily="2" charset="-122"/>
                        </a:rPr>
                        <a:t>月交付</a:t>
                      </a:r>
                    </a:p>
                    <a:p>
                      <a:pPr algn="just">
                        <a:spcAft>
                          <a:spcPts val="0"/>
                        </a:spcAft>
                      </a:pPr>
                      <a:r>
                        <a:rPr lang="zh-CN" sz="1800" kern="100" dirty="0">
                          <a:effectLst/>
                          <a:latin typeface="宋体" pitchFamily="2" charset="-122"/>
                          <a:ea typeface="宋体" pitchFamily="2" charset="-122"/>
                        </a:rPr>
                        <a:t>资金：</a:t>
                      </a:r>
                      <a:r>
                        <a:rPr lang="en-US" sz="1800" kern="100" dirty="0">
                          <a:effectLst/>
                          <a:latin typeface="宋体" pitchFamily="2" charset="-122"/>
                          <a:ea typeface="宋体" pitchFamily="2" charset="-122"/>
                        </a:rPr>
                        <a:t>1000</a:t>
                      </a:r>
                      <a:r>
                        <a:rPr lang="zh-CN" sz="1800" kern="100" dirty="0">
                          <a:effectLst/>
                          <a:latin typeface="宋体" pitchFamily="2" charset="-122"/>
                          <a:ea typeface="宋体" pitchFamily="2" charset="-122"/>
                        </a:rPr>
                        <a:t>万</a:t>
                      </a:r>
                    </a:p>
                    <a:p>
                      <a:pPr algn="just">
                        <a:spcAft>
                          <a:spcPts val="0"/>
                        </a:spcAft>
                      </a:pPr>
                      <a:r>
                        <a:rPr lang="zh-CN" sz="1800" kern="100" dirty="0">
                          <a:effectLst/>
                          <a:latin typeface="宋体" pitchFamily="2" charset="-122"/>
                          <a:ea typeface="宋体" pitchFamily="2" charset="-122"/>
                        </a:rPr>
                        <a:t>范围：交换平台改造、人口数据库（含数据清洗、查询管理类应用）、数据仓库（含数据建模、统计分析类应用）、互联网网站（如中国</a:t>
                      </a: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）栏目建设</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4"/>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75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a:t>Current Organization Description</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003212078"/>
              </p:ext>
            </p:extLst>
          </p:nvPr>
        </p:nvGraphicFramePr>
        <p:xfrm>
          <a:off x="182563" y="1874838"/>
          <a:ext cx="8686174" cy="2592288"/>
        </p:xfrm>
        <a:graphic>
          <a:graphicData uri="http://schemas.openxmlformats.org/drawingml/2006/table">
            <a:tbl>
              <a:tblPr>
                <a:tableStyleId>{284E427A-3D55-4303-BF80-6455036E1DE7}</a:tableStyleId>
              </a:tblPr>
              <a:tblGrid>
                <a:gridCol w="2188834">
                  <a:extLst>
                    <a:ext uri="{9D8B030D-6E8A-4147-A177-3AD203B41FA5}">
                      <a16:colId xmlns:a16="http://schemas.microsoft.com/office/drawing/2014/main" val="20000"/>
                    </a:ext>
                  </a:extLst>
                </a:gridCol>
                <a:gridCol w="1886571">
                  <a:extLst>
                    <a:ext uri="{9D8B030D-6E8A-4147-A177-3AD203B41FA5}">
                      <a16:colId xmlns:a16="http://schemas.microsoft.com/office/drawing/2014/main" val="20001"/>
                    </a:ext>
                  </a:extLst>
                </a:gridCol>
                <a:gridCol w="2182431">
                  <a:extLst>
                    <a:ext uri="{9D8B030D-6E8A-4147-A177-3AD203B41FA5}">
                      <a16:colId xmlns:a16="http://schemas.microsoft.com/office/drawing/2014/main" val="20002"/>
                    </a:ext>
                  </a:extLst>
                </a:gridCol>
                <a:gridCol w="2428338">
                  <a:extLst>
                    <a:ext uri="{9D8B030D-6E8A-4147-A177-3AD203B41FA5}">
                      <a16:colId xmlns:a16="http://schemas.microsoft.com/office/drawing/2014/main" val="20003"/>
                    </a:ext>
                  </a:extLst>
                </a:gridCol>
              </a:tblGrid>
              <a:tr h="648072">
                <a:tc>
                  <a:txBody>
                    <a:bodyPr/>
                    <a:lstStyle/>
                    <a:p>
                      <a:pPr algn="ctr">
                        <a:lnSpc>
                          <a:spcPct val="150000"/>
                        </a:lnSpc>
                        <a:spcAft>
                          <a:spcPts val="0"/>
                        </a:spcAft>
                      </a:pPr>
                      <a:r>
                        <a:rPr lang="zh-CN" sz="2400" kern="100" dirty="0">
                          <a:effectLst/>
                        </a:rPr>
                        <a:t>发改委</a:t>
                      </a:r>
                      <a:endParaRPr lang="zh-CN" sz="2400" kern="100" dirty="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经信委</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公安局</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国安局</a:t>
                      </a:r>
                      <a:endParaRPr lang="zh-CN" sz="2400" kern="100">
                        <a:effectLst/>
                        <a:latin typeface="宋体" pitchFamily="2" charset="-122"/>
                        <a:ea typeface="宋体" pitchFamily="2" charset="-122"/>
                      </a:endParaRPr>
                    </a:p>
                  </a:txBody>
                  <a:tcPr marL="90908" marR="90908" marT="0" marB="0"/>
                </a:tc>
                <a:extLst>
                  <a:ext uri="{0D108BD9-81ED-4DB2-BD59-A6C34878D82A}">
                    <a16:rowId xmlns:a16="http://schemas.microsoft.com/office/drawing/2014/main" val="10000"/>
                  </a:ext>
                </a:extLst>
              </a:tr>
              <a:tr h="648072">
                <a:tc>
                  <a:txBody>
                    <a:bodyPr/>
                    <a:lstStyle/>
                    <a:p>
                      <a:pPr algn="ctr">
                        <a:lnSpc>
                          <a:spcPct val="150000"/>
                        </a:lnSpc>
                        <a:spcAft>
                          <a:spcPts val="0"/>
                        </a:spcAft>
                      </a:pPr>
                      <a:r>
                        <a:rPr lang="zh-CN" sz="2400" kern="100">
                          <a:effectLst/>
                        </a:rPr>
                        <a:t>计生委</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人社局</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教育局</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卫生局</a:t>
                      </a:r>
                      <a:endParaRPr lang="zh-CN" sz="2400" kern="100">
                        <a:effectLst/>
                        <a:latin typeface="宋体" pitchFamily="2" charset="-122"/>
                        <a:ea typeface="宋体" pitchFamily="2" charset="-122"/>
                      </a:endParaRPr>
                    </a:p>
                  </a:txBody>
                  <a:tcPr marL="90908" marR="90908" marT="0" marB="0"/>
                </a:tc>
                <a:extLst>
                  <a:ext uri="{0D108BD9-81ED-4DB2-BD59-A6C34878D82A}">
                    <a16:rowId xmlns:a16="http://schemas.microsoft.com/office/drawing/2014/main" val="10001"/>
                  </a:ext>
                </a:extLst>
              </a:tr>
              <a:tr h="648072">
                <a:tc>
                  <a:txBody>
                    <a:bodyPr/>
                    <a:lstStyle/>
                    <a:p>
                      <a:pPr algn="ctr">
                        <a:lnSpc>
                          <a:spcPct val="150000"/>
                        </a:lnSpc>
                        <a:spcAft>
                          <a:spcPts val="0"/>
                        </a:spcAft>
                      </a:pPr>
                      <a:r>
                        <a:rPr lang="zh-CN" sz="2400" kern="100">
                          <a:effectLst/>
                        </a:rPr>
                        <a:t>司法局</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民政局</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交通局</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工商局</a:t>
                      </a:r>
                      <a:endParaRPr lang="zh-CN" sz="2400" kern="100">
                        <a:effectLst/>
                        <a:latin typeface="宋体" pitchFamily="2" charset="-122"/>
                        <a:ea typeface="宋体" pitchFamily="2" charset="-122"/>
                      </a:endParaRPr>
                    </a:p>
                  </a:txBody>
                  <a:tcPr marL="90908" marR="90908" marT="0" marB="0"/>
                </a:tc>
                <a:extLst>
                  <a:ext uri="{0D108BD9-81ED-4DB2-BD59-A6C34878D82A}">
                    <a16:rowId xmlns:a16="http://schemas.microsoft.com/office/drawing/2014/main" val="10002"/>
                  </a:ext>
                </a:extLst>
              </a:tr>
              <a:tr h="648072">
                <a:tc>
                  <a:txBody>
                    <a:bodyPr/>
                    <a:lstStyle/>
                    <a:p>
                      <a:pPr algn="ctr">
                        <a:lnSpc>
                          <a:spcPct val="150000"/>
                        </a:lnSpc>
                        <a:spcAft>
                          <a:spcPts val="0"/>
                        </a:spcAft>
                      </a:pPr>
                      <a:r>
                        <a:rPr lang="zh-CN" sz="2400" kern="100">
                          <a:effectLst/>
                        </a:rPr>
                        <a:t>国税局</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a:effectLst/>
                        </a:rPr>
                        <a:t>地税局</a:t>
                      </a:r>
                      <a:endParaRPr lang="zh-CN" sz="2400" kern="10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dirty="0">
                          <a:effectLst/>
                        </a:rPr>
                        <a:t>体育局</a:t>
                      </a:r>
                      <a:endParaRPr lang="zh-CN" sz="2400" kern="100" dirty="0">
                        <a:effectLst/>
                        <a:latin typeface="宋体" pitchFamily="2" charset="-122"/>
                        <a:ea typeface="宋体" pitchFamily="2" charset="-122"/>
                      </a:endParaRPr>
                    </a:p>
                  </a:txBody>
                  <a:tcPr marL="90908" marR="90908" marT="0" marB="0"/>
                </a:tc>
                <a:tc>
                  <a:txBody>
                    <a:bodyPr/>
                    <a:lstStyle/>
                    <a:p>
                      <a:pPr algn="ctr">
                        <a:lnSpc>
                          <a:spcPct val="150000"/>
                        </a:lnSpc>
                        <a:spcAft>
                          <a:spcPts val="0"/>
                        </a:spcAft>
                      </a:pPr>
                      <a:r>
                        <a:rPr lang="zh-CN" sz="2400" kern="100" dirty="0">
                          <a:effectLst/>
                        </a:rPr>
                        <a:t>住建局</a:t>
                      </a:r>
                      <a:endParaRPr lang="zh-CN" sz="2400" kern="100" dirty="0">
                        <a:effectLst/>
                        <a:latin typeface="宋体" pitchFamily="2" charset="-122"/>
                        <a:ea typeface="宋体" pitchFamily="2" charset="-122"/>
                      </a:endParaRPr>
                    </a:p>
                  </a:txBody>
                  <a:tcPr marL="90908" marR="90908" marT="0" marB="0"/>
                </a:tc>
                <a:extLst>
                  <a:ext uri="{0D108BD9-81ED-4DB2-BD59-A6C34878D82A}">
                    <a16:rowId xmlns:a16="http://schemas.microsoft.com/office/drawing/2014/main" val="10003"/>
                  </a:ext>
                </a:extLst>
              </a:tr>
            </a:tbl>
          </a:graphicData>
        </a:graphic>
      </p:graphicFrame>
      <p:sp>
        <p:nvSpPr>
          <p:cNvPr id="6" name="TextBox 5"/>
          <p:cNvSpPr txBox="1"/>
          <p:nvPr/>
        </p:nvSpPr>
        <p:spPr>
          <a:xfrm>
            <a:off x="395536" y="4869160"/>
            <a:ext cx="7416824" cy="923330"/>
          </a:xfrm>
          <a:prstGeom prst="rect">
            <a:avLst/>
          </a:prstGeom>
          <a:noFill/>
        </p:spPr>
        <p:txBody>
          <a:bodyPr wrap="square" rtlCol="0">
            <a:spAutoFit/>
          </a:bodyPr>
          <a:lstStyle/>
          <a:p>
            <a:r>
              <a:rPr lang="zh-CN" altLang="en-US" dirty="0"/>
              <a:t>除此之外，继续又</a:t>
            </a:r>
            <a:r>
              <a:rPr lang="zh-CN" altLang="zh-CN" dirty="0"/>
              <a:t>增加了几家单位：</a:t>
            </a:r>
            <a:r>
              <a:rPr lang="en-US" altLang="zh-CN" dirty="0"/>
              <a:t>XX</a:t>
            </a:r>
            <a:r>
              <a:rPr lang="zh-CN" altLang="zh-CN" dirty="0"/>
              <a:t>市统计局、市公积金管理中心、园区管委会（已建园区范围内的人口库）。平台建成后，可能还会增加成员单位。</a:t>
            </a:r>
            <a:endParaRPr lang="zh-CN" altLang="en-US" dirty="0"/>
          </a:p>
        </p:txBody>
      </p:sp>
      <p:sp>
        <p:nvSpPr>
          <p:cNvPr id="7" name="AutoShape 4"/>
          <p:cNvSpPr>
            <a:spLocks noChangeArrowheads="1"/>
          </p:cNvSpPr>
          <p:nvPr/>
        </p:nvSpPr>
        <p:spPr bwMode="auto">
          <a:xfrm>
            <a:off x="8001000" y="533400"/>
            <a:ext cx="992188" cy="879376"/>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ORG 001</a:t>
            </a:r>
          </a:p>
          <a:p>
            <a:pPr>
              <a:lnSpc>
                <a:spcPct val="85000"/>
              </a:lnSpc>
              <a:spcBef>
                <a:spcPct val="0"/>
              </a:spcBef>
            </a:pPr>
            <a:r>
              <a:rPr lang="en-US" altLang="zh-CN" sz="1200" dirty="0"/>
              <a:t>Current Organization Description</a:t>
            </a:r>
          </a:p>
        </p:txBody>
      </p:sp>
      <p:pic>
        <p:nvPicPr>
          <p:cNvPr id="8"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2665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Non-Functional Requirements – IT Constraints</a:t>
            </a:r>
            <a:endParaRPr lang="zh-CN" altLang="en-US" dirty="0"/>
          </a:p>
        </p:txBody>
      </p:sp>
      <p:sp>
        <p:nvSpPr>
          <p:cNvPr id="4" name="AutoShape 4"/>
          <p:cNvSpPr>
            <a:spLocks noChangeArrowheads="1"/>
          </p:cNvSpPr>
          <p:nvPr/>
        </p:nvSpPr>
        <p:spPr bwMode="auto">
          <a:xfrm>
            <a:off x="7848600" y="533400"/>
            <a:ext cx="11445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0507</a:t>
            </a:r>
          </a:p>
          <a:p>
            <a:pPr>
              <a:lnSpc>
                <a:spcPct val="85000"/>
              </a:lnSpc>
              <a:spcBef>
                <a:spcPct val="0"/>
              </a:spcBef>
            </a:pPr>
            <a:r>
              <a:rPr lang="en-US" altLang="zh-CN" sz="1200" dirty="0"/>
              <a:t>Non-Functional Requirement</a:t>
            </a:r>
          </a:p>
        </p:txBody>
      </p:sp>
      <p:graphicFrame>
        <p:nvGraphicFramePr>
          <p:cNvPr id="3" name="表格 2"/>
          <p:cNvGraphicFramePr>
            <a:graphicFrameLocks noGrp="1"/>
          </p:cNvGraphicFramePr>
          <p:nvPr>
            <p:extLst>
              <p:ext uri="{D42A27DB-BD31-4B8C-83A1-F6EECF244321}">
                <p14:modId xmlns:p14="http://schemas.microsoft.com/office/powerpoint/2010/main" val="2622681496"/>
              </p:ext>
            </p:extLst>
          </p:nvPr>
        </p:nvGraphicFramePr>
        <p:xfrm>
          <a:off x="323528" y="2132856"/>
          <a:ext cx="8496944" cy="3291840"/>
        </p:xfrm>
        <a:graphic>
          <a:graphicData uri="http://schemas.openxmlformats.org/drawingml/2006/table">
            <a:tbl>
              <a:tblPr firstRow="1" firstCol="1" bandRow="1">
                <a:tableStyleId>{5940675A-B579-460E-94D1-54222C63F5DA}</a:tableStyleId>
              </a:tblPr>
              <a:tblGrid>
                <a:gridCol w="1945264">
                  <a:extLst>
                    <a:ext uri="{9D8B030D-6E8A-4147-A177-3AD203B41FA5}">
                      <a16:colId xmlns:a16="http://schemas.microsoft.com/office/drawing/2014/main" val="20000"/>
                    </a:ext>
                  </a:extLst>
                </a:gridCol>
                <a:gridCol w="6551680">
                  <a:extLst>
                    <a:ext uri="{9D8B030D-6E8A-4147-A177-3AD203B41FA5}">
                      <a16:colId xmlns:a16="http://schemas.microsoft.com/office/drawing/2014/main" val="20001"/>
                    </a:ext>
                  </a:extLst>
                </a:gridCol>
              </a:tblGrid>
              <a:tr h="0">
                <a:tc>
                  <a:txBody>
                    <a:bodyPr/>
                    <a:lstStyle/>
                    <a:p>
                      <a:pPr algn="ctr">
                        <a:spcAft>
                          <a:spcPts val="0"/>
                        </a:spcAft>
                      </a:pPr>
                      <a:r>
                        <a:rPr lang="zh-CN" sz="1800" b="1" kern="100" dirty="0">
                          <a:effectLst/>
                          <a:latin typeface="宋体" pitchFamily="2" charset="-122"/>
                          <a:ea typeface="宋体" pitchFamily="2" charset="-122"/>
                        </a:rPr>
                        <a:t>约束条件</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具体说明</a:t>
                      </a:r>
                      <a:endParaRPr lang="zh-CN" sz="1800" b="1" kern="100" dirty="0">
                        <a:effectLst/>
                        <a:latin typeface="宋体" pitchFamily="2" charset="-122"/>
                        <a:ea typeface="宋体" pitchFamily="2" charset="-122"/>
                        <a:cs typeface="Times New Roman"/>
                      </a:endParaRPr>
                    </a:p>
                  </a:txBody>
                  <a:tcPr marL="68580" marR="68580"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zh-CN" sz="1800" kern="100">
                          <a:effectLst/>
                          <a:latin typeface="宋体" pitchFamily="2" charset="-122"/>
                          <a:ea typeface="宋体" pitchFamily="2" charset="-122"/>
                        </a:rPr>
                        <a:t>资产利旧</a:t>
                      </a:r>
                      <a:endParaRPr lang="zh-CN" sz="1800" kern="100">
                        <a:effectLst/>
                        <a:latin typeface="宋体" pitchFamily="2" charset="-122"/>
                        <a:ea typeface="宋体" pitchFamily="2" charset="-122"/>
                        <a:cs typeface="Times New Roman"/>
                      </a:endParaRPr>
                    </a:p>
                  </a:txBody>
                  <a:tcPr marL="68580" marR="68580" marT="0" marB="0"/>
                </a:tc>
                <a:tc>
                  <a:txBody>
                    <a:bodyPr/>
                    <a:lstStyle/>
                    <a:p>
                      <a:pPr marL="342900" lvl="0" indent="-342900" algn="just">
                        <a:spcAft>
                          <a:spcPts val="0"/>
                        </a:spcAft>
                        <a:buFont typeface="Wingdings"/>
                        <a:buChar char=""/>
                      </a:pPr>
                      <a:r>
                        <a:rPr lang="zh-CN" sz="1800" kern="100" dirty="0">
                          <a:effectLst/>
                          <a:latin typeface="宋体" pitchFamily="2" charset="-122"/>
                          <a:ea typeface="宋体" pitchFamily="2" charset="-122"/>
                        </a:rPr>
                        <a:t>整体保留数据交换平台资产，通过升级改造服务于人口库的数据采集和去重，原有功能不变</a:t>
                      </a:r>
                    </a:p>
                    <a:p>
                      <a:pPr marL="342900" lvl="0" indent="-342900" algn="just">
                        <a:spcAft>
                          <a:spcPts val="0"/>
                        </a:spcAft>
                        <a:buFont typeface="Wingdings"/>
                        <a:buChar char=""/>
                      </a:pPr>
                      <a:r>
                        <a:rPr lang="zh-CN" sz="1800" kern="100" dirty="0">
                          <a:effectLst/>
                          <a:latin typeface="宋体" pitchFamily="2" charset="-122"/>
                          <a:ea typeface="宋体" pitchFamily="2" charset="-122"/>
                        </a:rPr>
                        <a:t>尽可能利旧原先数据交换平台与各部门的交换模式和前置机，对于无法利用的，重新采购升级</a:t>
                      </a:r>
                    </a:p>
                    <a:p>
                      <a:pPr marL="342900" lvl="0" indent="-342900" algn="just">
                        <a:spcAft>
                          <a:spcPts val="0"/>
                        </a:spcAft>
                        <a:buFont typeface="Wingdings"/>
                        <a:buChar char=""/>
                      </a:pPr>
                      <a:r>
                        <a:rPr lang="zh-CN" sz="1800" kern="100" dirty="0">
                          <a:effectLst/>
                          <a:latin typeface="宋体" pitchFamily="2" charset="-122"/>
                          <a:ea typeface="宋体" pitchFamily="2" charset="-122"/>
                        </a:rPr>
                        <a:t>复用政府数据中心机房中的整体环境</a:t>
                      </a:r>
                    </a:p>
                    <a:p>
                      <a:pPr marL="342900" lvl="0" indent="-342900" algn="just">
                        <a:spcAft>
                          <a:spcPts val="0"/>
                        </a:spcAft>
                        <a:buFont typeface="Wingdings"/>
                        <a:buChar char=""/>
                      </a:pPr>
                      <a:r>
                        <a:rPr lang="zh-CN" sz="1800" kern="100" dirty="0">
                          <a:effectLst/>
                          <a:latin typeface="宋体" pitchFamily="2" charset="-122"/>
                          <a:ea typeface="宋体" pitchFamily="2" charset="-122"/>
                        </a:rPr>
                        <a:t>采用</a:t>
                      </a: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市</a:t>
                      </a:r>
                      <a:r>
                        <a:rPr lang="en-US" sz="1800" kern="100" dirty="0">
                          <a:effectLst/>
                          <a:latin typeface="宋体" pitchFamily="2" charset="-122"/>
                          <a:ea typeface="宋体" pitchFamily="2" charset="-122"/>
                        </a:rPr>
                        <a:t>CA</a:t>
                      </a:r>
                      <a:r>
                        <a:rPr lang="zh-CN" sz="1800" kern="100" dirty="0">
                          <a:effectLst/>
                          <a:latin typeface="宋体" pitchFamily="2" charset="-122"/>
                          <a:ea typeface="宋体" pitchFamily="2" charset="-122"/>
                        </a:rPr>
                        <a:t>认证中心的解决方案，使政府部门已有的</a:t>
                      </a:r>
                      <a:r>
                        <a:rPr lang="en-US" sz="1800" kern="100" dirty="0">
                          <a:effectLst/>
                          <a:latin typeface="宋体" pitchFamily="2" charset="-122"/>
                          <a:ea typeface="宋体" pitchFamily="2" charset="-122"/>
                        </a:rPr>
                        <a:t>Key</a:t>
                      </a:r>
                      <a:r>
                        <a:rPr lang="zh-CN" sz="1800" kern="100" dirty="0">
                          <a:effectLst/>
                          <a:latin typeface="宋体" pitchFamily="2" charset="-122"/>
                          <a:ea typeface="宋体" pitchFamily="2" charset="-122"/>
                        </a:rPr>
                        <a:t>可以复用在此项目中</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zh-CN" sz="1800" kern="100">
                          <a:effectLst/>
                          <a:latin typeface="宋体" pitchFamily="2" charset="-122"/>
                          <a:ea typeface="宋体" pitchFamily="2" charset="-122"/>
                        </a:rPr>
                        <a:t>技术选择</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a:effectLst/>
                          <a:latin typeface="宋体" pitchFamily="2" charset="-122"/>
                          <a:ea typeface="宋体" pitchFamily="2" charset="-122"/>
                        </a:rPr>
                        <a:t>开发技术：</a:t>
                      </a:r>
                      <a:r>
                        <a:rPr lang="en-US" sz="1800" kern="100">
                          <a:effectLst/>
                          <a:latin typeface="宋体" pitchFamily="2" charset="-122"/>
                          <a:ea typeface="宋体" pitchFamily="2" charset="-122"/>
                        </a:rPr>
                        <a:t>J2EE</a:t>
                      </a:r>
                      <a:r>
                        <a:rPr lang="zh-CN" sz="1800" kern="100">
                          <a:effectLst/>
                          <a:latin typeface="宋体" pitchFamily="2" charset="-122"/>
                          <a:ea typeface="宋体" pitchFamily="2" charset="-122"/>
                        </a:rPr>
                        <a:t>，</a:t>
                      </a:r>
                      <a:r>
                        <a:rPr lang="en-US" sz="1800" kern="100">
                          <a:effectLst/>
                          <a:latin typeface="宋体" pitchFamily="2" charset="-122"/>
                          <a:ea typeface="宋体" pitchFamily="2" charset="-122"/>
                        </a:rPr>
                        <a:t>UNIX/Linux/Windows</a:t>
                      </a:r>
                      <a:endParaRPr lang="zh-CN" sz="1800" kern="100">
                        <a:effectLst/>
                        <a:latin typeface="宋体" pitchFamily="2" charset="-122"/>
                        <a:ea typeface="宋体" pitchFamily="2" charset="-122"/>
                      </a:endParaRPr>
                    </a:p>
                    <a:p>
                      <a:pPr algn="just">
                        <a:spcAft>
                          <a:spcPts val="0"/>
                        </a:spcAft>
                      </a:pPr>
                      <a:r>
                        <a:rPr lang="zh-CN" sz="1800" kern="100">
                          <a:effectLst/>
                          <a:latin typeface="宋体" pitchFamily="2" charset="-122"/>
                          <a:ea typeface="宋体" pitchFamily="2" charset="-122"/>
                        </a:rPr>
                        <a:t>前沿技术：采用集中管理，暂不采用云计算、虚拟化</a:t>
                      </a:r>
                      <a:endParaRPr lang="zh-CN" sz="18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zh-CN" sz="1800" kern="100">
                          <a:effectLst/>
                          <a:latin typeface="宋体" pitchFamily="2" charset="-122"/>
                          <a:ea typeface="宋体" pitchFamily="2" charset="-122"/>
                        </a:rPr>
                        <a:t>原系统对接</a:t>
                      </a:r>
                      <a:endParaRPr lang="zh-CN" sz="18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zh-CN" sz="1800" kern="100" dirty="0">
                          <a:effectLst/>
                          <a:latin typeface="宋体" pitchFamily="2" charset="-122"/>
                          <a:ea typeface="宋体" pitchFamily="2" charset="-122"/>
                        </a:rPr>
                        <a:t>需要与互联网网站（如中国</a:t>
                      </a: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）对接</a:t>
                      </a:r>
                    </a:p>
                    <a:p>
                      <a:pPr algn="just">
                        <a:spcAft>
                          <a:spcPts val="0"/>
                        </a:spcAft>
                      </a:pPr>
                      <a:r>
                        <a:rPr lang="zh-CN" sz="1800" kern="100" dirty="0">
                          <a:effectLst/>
                          <a:latin typeface="宋体" pitchFamily="2" charset="-122"/>
                          <a:ea typeface="宋体" pitchFamily="2" charset="-122"/>
                        </a:rPr>
                        <a:t>需要与各部门前置业务系统对接</a:t>
                      </a:r>
                      <a:endParaRPr lang="zh-CN" sz="1800" kern="100" dirty="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3"/>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343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Viability Assessment  – Business Risk</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1632576528"/>
              </p:ext>
            </p:extLst>
          </p:nvPr>
        </p:nvGraphicFramePr>
        <p:xfrm>
          <a:off x="186512" y="1412776"/>
          <a:ext cx="8813676" cy="4844415"/>
        </p:xfrm>
        <a:graphic>
          <a:graphicData uri="http://schemas.openxmlformats.org/drawingml/2006/table">
            <a:tbl>
              <a:tblPr firstRow="1" firstCol="1" bandRow="1">
                <a:tableStyleId>{5940675A-B579-460E-94D1-54222C63F5DA}</a:tableStyleId>
              </a:tblPr>
              <a:tblGrid>
                <a:gridCol w="1584176">
                  <a:extLst>
                    <a:ext uri="{9D8B030D-6E8A-4147-A177-3AD203B41FA5}">
                      <a16:colId xmlns:a16="http://schemas.microsoft.com/office/drawing/2014/main" val="20000"/>
                    </a:ext>
                  </a:extLst>
                </a:gridCol>
                <a:gridCol w="315565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985616">
                  <a:extLst>
                    <a:ext uri="{9D8B030D-6E8A-4147-A177-3AD203B41FA5}">
                      <a16:colId xmlns:a16="http://schemas.microsoft.com/office/drawing/2014/main" val="20004"/>
                    </a:ext>
                  </a:extLst>
                </a:gridCol>
              </a:tblGrid>
              <a:tr h="263525">
                <a:tc>
                  <a:txBody>
                    <a:bodyPr/>
                    <a:lstStyle/>
                    <a:p>
                      <a:pPr algn="ctr">
                        <a:spcAft>
                          <a:spcPts val="0"/>
                        </a:spcAft>
                      </a:pPr>
                      <a:r>
                        <a:rPr lang="zh-CN" sz="1400" b="1" kern="100" dirty="0">
                          <a:effectLst/>
                          <a:latin typeface="宋体" pitchFamily="2" charset="-122"/>
                          <a:ea typeface="宋体" pitchFamily="2" charset="-122"/>
                        </a:rPr>
                        <a:t>风险</a:t>
                      </a:r>
                      <a:endParaRPr lang="en-US" altLang="zh-CN" sz="1400" b="1" kern="100" dirty="0">
                        <a:effectLst/>
                        <a:latin typeface="宋体" pitchFamily="2" charset="-122"/>
                        <a:ea typeface="宋体" pitchFamily="2" charset="-122"/>
                      </a:endParaRPr>
                    </a:p>
                    <a:p>
                      <a:pPr algn="ctr">
                        <a:spcAft>
                          <a:spcPts val="0"/>
                        </a:spcAft>
                      </a:pPr>
                      <a:r>
                        <a:rPr lang="en-US" altLang="zh-CN" sz="1400" b="1" kern="100" dirty="0">
                          <a:effectLst/>
                          <a:latin typeface="宋体" pitchFamily="2" charset="-122"/>
                          <a:ea typeface="宋体" pitchFamily="2" charset="-122"/>
                        </a:rPr>
                        <a:t>(Risk)</a:t>
                      </a:r>
                      <a:endParaRPr lang="zh-CN" sz="1400" b="1" kern="100" dirty="0">
                        <a:effectLst/>
                        <a:latin typeface="宋体" pitchFamily="2" charset="-122"/>
                        <a:ea typeface="宋体" pitchFamily="2" charset="-122"/>
                      </a:endParaRPr>
                    </a:p>
                  </a:txBody>
                  <a:tcPr marL="56470" marR="56470"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成因</a:t>
                      </a:r>
                      <a:endParaRPr lang="en-US" altLang="zh-CN" sz="1400" b="1" kern="100" dirty="0">
                        <a:effectLst/>
                        <a:latin typeface="宋体" pitchFamily="2" charset="-122"/>
                        <a:ea typeface="宋体" pitchFamily="2" charset="-122"/>
                      </a:endParaRPr>
                    </a:p>
                    <a:p>
                      <a:pPr algn="ctr">
                        <a:spcAft>
                          <a:spcPts val="0"/>
                        </a:spcAft>
                      </a:pPr>
                      <a:r>
                        <a:rPr lang="en-US" altLang="zh-CN" sz="1400" b="1" kern="100" dirty="0">
                          <a:effectLst/>
                          <a:latin typeface="宋体" pitchFamily="2" charset="-122"/>
                          <a:ea typeface="宋体" pitchFamily="2" charset="-122"/>
                        </a:rPr>
                        <a:t>(Reason)</a:t>
                      </a:r>
                      <a:endParaRPr lang="zh-CN" sz="1400" b="1" kern="100" dirty="0">
                        <a:effectLst/>
                        <a:latin typeface="宋体" pitchFamily="2" charset="-122"/>
                        <a:ea typeface="宋体" pitchFamily="2" charset="-122"/>
                      </a:endParaRPr>
                    </a:p>
                  </a:txBody>
                  <a:tcPr marL="56470" marR="56470"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可能性</a:t>
                      </a:r>
                      <a:r>
                        <a:rPr lang="en-US" sz="1400" b="1" kern="100" dirty="0">
                          <a:effectLst/>
                          <a:latin typeface="宋体" pitchFamily="2" charset="-122"/>
                          <a:ea typeface="宋体" pitchFamily="2" charset="-122"/>
                        </a:rPr>
                        <a:t>H/M/L</a:t>
                      </a:r>
                      <a:endParaRPr lang="zh-CN" sz="1400" b="1" kern="100" dirty="0">
                        <a:effectLst/>
                        <a:latin typeface="宋体" pitchFamily="2" charset="-122"/>
                        <a:ea typeface="宋体" pitchFamily="2" charset="-122"/>
                      </a:endParaRPr>
                    </a:p>
                  </a:txBody>
                  <a:tcPr marL="56470" marR="56470"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影响</a:t>
                      </a:r>
                      <a:endParaRPr lang="en-US" altLang="zh-CN" sz="1400" b="1" kern="100" dirty="0">
                        <a:effectLst/>
                        <a:latin typeface="宋体" pitchFamily="2" charset="-122"/>
                        <a:ea typeface="宋体" pitchFamily="2" charset="-122"/>
                      </a:endParaRPr>
                    </a:p>
                    <a:p>
                      <a:pPr algn="ctr">
                        <a:spcAft>
                          <a:spcPts val="0"/>
                        </a:spcAft>
                      </a:pPr>
                      <a:r>
                        <a:rPr lang="en-US" sz="1400" b="1" kern="100" dirty="0">
                          <a:effectLst/>
                          <a:latin typeface="宋体" pitchFamily="2" charset="-122"/>
                          <a:ea typeface="宋体" pitchFamily="2" charset="-122"/>
                        </a:rPr>
                        <a:t>H/M/L</a:t>
                      </a:r>
                      <a:endParaRPr lang="zh-CN" sz="1400" b="1" kern="100" dirty="0">
                        <a:effectLst/>
                        <a:latin typeface="宋体" pitchFamily="2" charset="-122"/>
                        <a:ea typeface="宋体" pitchFamily="2" charset="-122"/>
                      </a:endParaRPr>
                    </a:p>
                  </a:txBody>
                  <a:tcPr marL="56470" marR="56470"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措施</a:t>
                      </a:r>
                      <a:endParaRPr lang="en-US" altLang="zh-CN" sz="1400" b="1" kern="100" dirty="0">
                        <a:effectLst/>
                        <a:latin typeface="宋体" pitchFamily="2" charset="-122"/>
                        <a:ea typeface="宋体" pitchFamily="2" charset="-122"/>
                      </a:endParaRPr>
                    </a:p>
                    <a:p>
                      <a:pPr algn="ctr">
                        <a:spcAft>
                          <a:spcPts val="0"/>
                        </a:spcAft>
                      </a:pPr>
                      <a:r>
                        <a:rPr lang="en-US" altLang="zh-CN" sz="1400" b="1" kern="100" dirty="0">
                          <a:effectLst/>
                          <a:latin typeface="宋体" pitchFamily="2" charset="-122"/>
                          <a:ea typeface="宋体" pitchFamily="2" charset="-122"/>
                        </a:rPr>
                        <a:t>(Mitigation)</a:t>
                      </a:r>
                      <a:endParaRPr lang="zh-CN" sz="1400" b="1" kern="100" dirty="0">
                        <a:effectLst/>
                        <a:latin typeface="宋体" pitchFamily="2" charset="-122"/>
                        <a:ea typeface="宋体" pitchFamily="2" charset="-122"/>
                      </a:endParaRPr>
                    </a:p>
                  </a:txBody>
                  <a:tcPr marL="56470" marR="56470" marT="0" marB="0">
                    <a:solidFill>
                      <a:srgbClr val="EAEAEA"/>
                    </a:solidFill>
                  </a:tcPr>
                </a:tc>
                <a:extLst>
                  <a:ext uri="{0D108BD9-81ED-4DB2-BD59-A6C34878D82A}">
                    <a16:rowId xmlns:a16="http://schemas.microsoft.com/office/drawing/2014/main" val="10000"/>
                  </a:ext>
                </a:extLst>
              </a:tr>
              <a:tr h="790575">
                <a:tc>
                  <a:txBody>
                    <a:bodyPr/>
                    <a:lstStyle/>
                    <a:p>
                      <a:pPr algn="just">
                        <a:spcAft>
                          <a:spcPts val="0"/>
                        </a:spcAft>
                      </a:pPr>
                      <a:r>
                        <a:rPr lang="zh-CN" sz="1400" kern="100">
                          <a:effectLst/>
                          <a:latin typeface="宋体" pitchFamily="2" charset="-122"/>
                          <a:ea typeface="宋体" pitchFamily="2" charset="-122"/>
                        </a:rPr>
                        <a:t>协调难度大，对接缺乏保障，数据无法如期上收和交换</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dirty="0">
                          <a:effectLst/>
                          <a:latin typeface="宋体" pitchFamily="2" charset="-122"/>
                          <a:ea typeface="宋体" pitchFamily="2" charset="-122"/>
                        </a:rPr>
                        <a:t>本位主义，懒惰懈怠，各部门缺少参与意识，对建成人口库的好处和自己的责任认识不足</a:t>
                      </a:r>
                      <a:endParaRPr lang="zh-CN" sz="1400" kern="100" dirty="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a:effectLst/>
                          <a:latin typeface="宋体" pitchFamily="2" charset="-122"/>
                          <a:ea typeface="宋体" pitchFamily="2" charset="-122"/>
                        </a:rPr>
                        <a:t>H</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dirty="0">
                          <a:effectLst/>
                          <a:latin typeface="宋体" pitchFamily="2" charset="-122"/>
                          <a:ea typeface="宋体" pitchFamily="2" charset="-122"/>
                        </a:rPr>
                        <a:t>H</a:t>
                      </a:r>
                      <a:endParaRPr lang="zh-CN" sz="1400" kern="100" dirty="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dirty="0">
                          <a:effectLst/>
                          <a:latin typeface="宋体" pitchFamily="2" charset="-122"/>
                          <a:ea typeface="宋体" pitchFamily="2" charset="-122"/>
                        </a:rPr>
                        <a:t>主管领导负责，建立考核机制和激励机制，鼓励市民参与，加强监督</a:t>
                      </a:r>
                      <a:endParaRPr lang="zh-CN" sz="1400" kern="100" dirty="0">
                        <a:effectLst/>
                        <a:latin typeface="宋体" pitchFamily="2" charset="-122"/>
                        <a:ea typeface="宋体" pitchFamily="2" charset="-122"/>
                        <a:cs typeface="Times New Roman"/>
                      </a:endParaRPr>
                    </a:p>
                  </a:txBody>
                  <a:tcPr marL="56470" marR="56470" marT="0" marB="0"/>
                </a:tc>
                <a:extLst>
                  <a:ext uri="{0D108BD9-81ED-4DB2-BD59-A6C34878D82A}">
                    <a16:rowId xmlns:a16="http://schemas.microsoft.com/office/drawing/2014/main" val="10001"/>
                  </a:ext>
                </a:extLst>
              </a:tr>
              <a:tr h="600040">
                <a:tc>
                  <a:txBody>
                    <a:bodyPr/>
                    <a:lstStyle/>
                    <a:p>
                      <a:pPr algn="just">
                        <a:spcAft>
                          <a:spcPts val="0"/>
                        </a:spcAft>
                      </a:pPr>
                      <a:r>
                        <a:rPr lang="zh-CN" sz="1400" kern="100">
                          <a:effectLst/>
                          <a:latin typeface="宋体" pitchFamily="2" charset="-122"/>
                          <a:ea typeface="宋体" pitchFamily="2" charset="-122"/>
                        </a:rPr>
                        <a:t>各部门一开始需求不清，建成后觉得不实用，无人使用</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a:effectLst/>
                          <a:latin typeface="宋体" pitchFamily="2" charset="-122"/>
                          <a:ea typeface="宋体" pitchFamily="2" charset="-122"/>
                        </a:rPr>
                        <a:t>公安主导，其它部门旁观，参与意识不强。需求不明确或者不实际，业务应用也需要一定改造才能使用人口库服务。最后很可能因为距离人口库的“最后一公里”而隔岸观望</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dirty="0">
                          <a:effectLst/>
                          <a:latin typeface="宋体" pitchFamily="2" charset="-122"/>
                          <a:ea typeface="宋体" pitchFamily="2" charset="-122"/>
                        </a:rPr>
                        <a:t>H</a:t>
                      </a:r>
                      <a:endParaRPr lang="zh-CN" sz="1400" kern="100" dirty="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a:effectLst/>
                          <a:latin typeface="宋体" pitchFamily="2" charset="-122"/>
                          <a:ea typeface="宋体" pitchFamily="2" charset="-122"/>
                        </a:rPr>
                        <a:t>H</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dirty="0">
                          <a:effectLst/>
                          <a:latin typeface="宋体" pitchFamily="2" charset="-122"/>
                          <a:ea typeface="宋体" pitchFamily="2" charset="-122"/>
                        </a:rPr>
                        <a:t>邀请各部门领导进入项目组，项目分期建设，先建设厘清的应用场景</a:t>
                      </a:r>
                      <a:endParaRPr lang="zh-CN" sz="1400" kern="100" dirty="0">
                        <a:effectLst/>
                        <a:latin typeface="宋体" pitchFamily="2" charset="-122"/>
                        <a:ea typeface="宋体" pitchFamily="2" charset="-122"/>
                        <a:cs typeface="Times New Roman"/>
                      </a:endParaRPr>
                    </a:p>
                  </a:txBody>
                  <a:tcPr marL="56470" marR="56470" marT="0" marB="0"/>
                </a:tc>
                <a:extLst>
                  <a:ext uri="{0D108BD9-81ED-4DB2-BD59-A6C34878D82A}">
                    <a16:rowId xmlns:a16="http://schemas.microsoft.com/office/drawing/2014/main" val="10002"/>
                  </a:ext>
                </a:extLst>
              </a:tr>
              <a:tr h="658812">
                <a:tc>
                  <a:txBody>
                    <a:bodyPr/>
                    <a:lstStyle/>
                    <a:p>
                      <a:pPr algn="just">
                        <a:spcAft>
                          <a:spcPts val="0"/>
                        </a:spcAft>
                      </a:pPr>
                      <a:r>
                        <a:rPr lang="zh-CN" sz="1400" kern="100">
                          <a:effectLst/>
                          <a:latin typeface="宋体" pitchFamily="2" charset="-122"/>
                          <a:ea typeface="宋体" pitchFamily="2" charset="-122"/>
                        </a:rPr>
                        <a:t>个人信息安全，出现公民隐私泄露事件</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dirty="0">
                          <a:effectLst/>
                          <a:latin typeface="宋体" pitchFamily="2" charset="-122"/>
                          <a:ea typeface="宋体" pitchFamily="2" charset="-122"/>
                        </a:rPr>
                        <a:t>整个系统从应用到基础设施运维管理水平不高，政府缺少监管，容易成为内部人员盗取数据的目标</a:t>
                      </a:r>
                      <a:endParaRPr lang="zh-CN" sz="1400" kern="100" dirty="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a:effectLst/>
                          <a:latin typeface="宋体" pitchFamily="2" charset="-122"/>
                          <a:ea typeface="宋体" pitchFamily="2" charset="-122"/>
                        </a:rPr>
                        <a:t>H</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a:effectLst/>
                          <a:latin typeface="宋体" pitchFamily="2" charset="-122"/>
                          <a:ea typeface="宋体" pitchFamily="2" charset="-122"/>
                        </a:rPr>
                        <a:t>采用两级访问控制、两级授权，避免用户直接访问数据库。</a:t>
                      </a:r>
                    </a:p>
                    <a:p>
                      <a:pPr algn="just">
                        <a:spcAft>
                          <a:spcPts val="0"/>
                        </a:spcAft>
                      </a:pPr>
                      <a:r>
                        <a:rPr lang="zh-CN" sz="1400" kern="100">
                          <a:effectLst/>
                          <a:latin typeface="宋体" pitchFamily="2" charset="-122"/>
                          <a:ea typeface="宋体" pitchFamily="2" charset="-122"/>
                        </a:rPr>
                        <a:t>采用信息安全审计机制，事后追溯。</a:t>
                      </a:r>
                      <a:endParaRPr lang="zh-CN" sz="1400" kern="100">
                        <a:effectLst/>
                        <a:latin typeface="宋体" pitchFamily="2" charset="-122"/>
                        <a:ea typeface="宋体" pitchFamily="2" charset="-122"/>
                        <a:cs typeface="Times New Roman"/>
                      </a:endParaRPr>
                    </a:p>
                  </a:txBody>
                  <a:tcPr marL="56470" marR="56470" marT="0" marB="0"/>
                </a:tc>
                <a:extLst>
                  <a:ext uri="{0D108BD9-81ED-4DB2-BD59-A6C34878D82A}">
                    <a16:rowId xmlns:a16="http://schemas.microsoft.com/office/drawing/2014/main" val="10003"/>
                  </a:ext>
                </a:extLst>
              </a:tr>
              <a:tr h="482664">
                <a:tc>
                  <a:txBody>
                    <a:bodyPr/>
                    <a:lstStyle/>
                    <a:p>
                      <a:pPr algn="just">
                        <a:spcAft>
                          <a:spcPts val="0"/>
                        </a:spcAft>
                      </a:pPr>
                      <a:r>
                        <a:rPr lang="zh-CN" sz="1400" kern="100">
                          <a:effectLst/>
                          <a:latin typeface="宋体" pitchFamily="2" charset="-122"/>
                          <a:ea typeface="宋体" pitchFamily="2" charset="-122"/>
                        </a:rPr>
                        <a:t>改造及后续经费无保障，造成项目虎头蛇尾</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a:effectLst/>
                          <a:latin typeface="宋体" pitchFamily="2" charset="-122"/>
                          <a:ea typeface="宋体" pitchFamily="2" charset="-122"/>
                        </a:rPr>
                        <a:t>一锤子买卖，后续资金无以为继，或者主要领导更换后，计划无法继续实施，甚至荒废，无人问津</a:t>
                      </a:r>
                      <a:r>
                        <a:rPr lang="en-US" sz="1400" kern="100">
                          <a:effectLst/>
                          <a:latin typeface="宋体" pitchFamily="2" charset="-122"/>
                          <a:ea typeface="宋体" pitchFamily="2" charset="-122"/>
                        </a:rPr>
                        <a:t>…</a:t>
                      </a:r>
                      <a:r>
                        <a:rPr lang="zh-CN" sz="1400" kern="100">
                          <a:effectLst/>
                          <a:latin typeface="宋体" pitchFamily="2" charset="-122"/>
                          <a:ea typeface="宋体" pitchFamily="2" charset="-122"/>
                        </a:rPr>
                        <a:t>各种管理问题造成</a:t>
                      </a:r>
                      <a:r>
                        <a:rPr lang="en-US" sz="1400" kern="100">
                          <a:effectLst/>
                          <a:latin typeface="宋体" pitchFamily="2" charset="-122"/>
                          <a:ea typeface="宋体" pitchFamily="2" charset="-122"/>
                        </a:rPr>
                        <a:t>IT</a:t>
                      </a:r>
                      <a:r>
                        <a:rPr lang="zh-CN" sz="1400" kern="100">
                          <a:effectLst/>
                          <a:latin typeface="宋体" pitchFamily="2" charset="-122"/>
                          <a:ea typeface="宋体" pitchFamily="2" charset="-122"/>
                        </a:rPr>
                        <a:t>项目未能发挥应有的作用</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dirty="0">
                          <a:effectLst/>
                          <a:latin typeface="宋体" pitchFamily="2" charset="-122"/>
                          <a:ea typeface="宋体" pitchFamily="2" charset="-122"/>
                        </a:rPr>
                        <a:t>把人口库列入政府主要的</a:t>
                      </a:r>
                      <a:r>
                        <a:rPr lang="en-US" sz="1400" kern="100" dirty="0">
                          <a:effectLst/>
                          <a:latin typeface="宋体" pitchFamily="2" charset="-122"/>
                          <a:ea typeface="宋体" pitchFamily="2" charset="-122"/>
                        </a:rPr>
                        <a:t>IT</a:t>
                      </a:r>
                      <a:r>
                        <a:rPr lang="zh-CN" sz="1400" kern="100" dirty="0">
                          <a:effectLst/>
                          <a:latin typeface="宋体" pitchFamily="2" charset="-122"/>
                          <a:ea typeface="宋体" pitchFamily="2" charset="-122"/>
                        </a:rPr>
                        <a:t>资产，单列每年运维预算， </a:t>
                      </a:r>
                      <a:endParaRPr lang="zh-CN" sz="1400" kern="100" dirty="0">
                        <a:effectLst/>
                        <a:latin typeface="宋体" pitchFamily="2" charset="-122"/>
                        <a:ea typeface="宋体" pitchFamily="2" charset="-122"/>
                        <a:cs typeface="Times New Roman"/>
                      </a:endParaRPr>
                    </a:p>
                  </a:txBody>
                  <a:tcPr marL="56470" marR="56470" marT="0" marB="0"/>
                </a:tc>
                <a:extLst>
                  <a:ext uri="{0D108BD9-81ED-4DB2-BD59-A6C34878D82A}">
                    <a16:rowId xmlns:a16="http://schemas.microsoft.com/office/drawing/2014/main" val="10004"/>
                  </a:ext>
                </a:extLst>
              </a:tr>
              <a:tr h="527050">
                <a:tc>
                  <a:txBody>
                    <a:bodyPr/>
                    <a:lstStyle/>
                    <a:p>
                      <a:pPr algn="just">
                        <a:spcAft>
                          <a:spcPts val="0"/>
                        </a:spcAft>
                      </a:pPr>
                      <a:r>
                        <a:rPr lang="zh-CN" sz="1400" kern="100">
                          <a:effectLst/>
                          <a:latin typeface="宋体" pitchFamily="2" charset="-122"/>
                          <a:ea typeface="宋体" pitchFamily="2" charset="-122"/>
                        </a:rPr>
                        <a:t>缺乏长效管理机制</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a:effectLst/>
                          <a:latin typeface="宋体" pitchFamily="2" charset="-122"/>
                          <a:ea typeface="宋体" pitchFamily="2" charset="-122"/>
                        </a:rPr>
                        <a:t>政府做事的惯例，重建设轻管理，大干快上后缺少长效运维机制</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a:effectLst/>
                          <a:latin typeface="宋体" pitchFamily="2" charset="-122"/>
                          <a:ea typeface="宋体" pitchFamily="2" charset="-122"/>
                        </a:rPr>
                        <a:t>H</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6470" marR="56470" marT="0" marB="0"/>
                </a:tc>
                <a:tc>
                  <a:txBody>
                    <a:bodyPr/>
                    <a:lstStyle/>
                    <a:p>
                      <a:pPr algn="just">
                        <a:spcAft>
                          <a:spcPts val="0"/>
                        </a:spcAft>
                      </a:pPr>
                      <a:r>
                        <a:rPr lang="zh-CN" sz="1400" kern="100" dirty="0">
                          <a:effectLst/>
                          <a:latin typeface="宋体" pitchFamily="2" charset="-122"/>
                          <a:ea typeface="宋体" pitchFamily="2" charset="-122"/>
                        </a:rPr>
                        <a:t>要针对项目的社会效益定期考核，请运维管理方述职</a:t>
                      </a:r>
                      <a:endParaRPr lang="zh-CN" sz="1400" kern="100" dirty="0">
                        <a:effectLst/>
                        <a:latin typeface="宋体" pitchFamily="2" charset="-122"/>
                        <a:ea typeface="宋体" pitchFamily="2" charset="-122"/>
                        <a:cs typeface="Times New Roman"/>
                      </a:endParaRPr>
                    </a:p>
                  </a:txBody>
                  <a:tcPr marL="56470" marR="56470" marT="0" marB="0"/>
                </a:tc>
                <a:extLst>
                  <a:ext uri="{0D108BD9-81ED-4DB2-BD59-A6C34878D82A}">
                    <a16:rowId xmlns:a16="http://schemas.microsoft.com/office/drawing/2014/main" val="10005"/>
                  </a:ext>
                </a:extLst>
              </a:tr>
            </a:tbl>
          </a:graphicData>
        </a:graphic>
      </p:graphicFrame>
      <p:sp>
        <p:nvSpPr>
          <p:cNvPr id="4" name="AutoShape 3"/>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defRPr/>
            </a:pPr>
            <a:r>
              <a:rPr lang="en-US" altLang="zh-CN" sz="1200" dirty="0">
                <a:ea typeface="宋体" pitchFamily="2" charset="-122"/>
              </a:rPr>
              <a:t>ART 0530</a:t>
            </a:r>
          </a:p>
          <a:p>
            <a:pPr>
              <a:lnSpc>
                <a:spcPct val="85000"/>
              </a:lnSpc>
              <a:spcBef>
                <a:spcPct val="0"/>
              </a:spcBef>
              <a:defRPr/>
            </a:pPr>
            <a:r>
              <a:rPr lang="en-US" altLang="zh-CN" sz="1200" dirty="0">
                <a:ea typeface="宋体" pitchFamily="2" charset="-122"/>
              </a:rPr>
              <a:t>Viability Assessment</a:t>
            </a:r>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9539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Viability Assessment  – Technical Risk</a:t>
            </a:r>
            <a:endParaRPr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2693509842"/>
              </p:ext>
            </p:extLst>
          </p:nvPr>
        </p:nvGraphicFramePr>
        <p:xfrm>
          <a:off x="323528" y="1412776"/>
          <a:ext cx="8568953" cy="4736465"/>
        </p:xfrm>
        <a:graphic>
          <a:graphicData uri="http://schemas.openxmlformats.org/drawingml/2006/table">
            <a:tbl>
              <a:tblPr firstRow="1" firstCol="1" bandRow="1">
                <a:tableStyleId>{5940675A-B579-460E-94D1-54222C63F5DA}</a:tableStyleId>
              </a:tblPr>
              <a:tblGrid>
                <a:gridCol w="2256975">
                  <a:extLst>
                    <a:ext uri="{9D8B030D-6E8A-4147-A177-3AD203B41FA5}">
                      <a16:colId xmlns:a16="http://schemas.microsoft.com/office/drawing/2014/main" val="20000"/>
                    </a:ext>
                  </a:extLst>
                </a:gridCol>
                <a:gridCol w="2962279">
                  <a:extLst>
                    <a:ext uri="{9D8B030D-6E8A-4147-A177-3AD203B41FA5}">
                      <a16:colId xmlns:a16="http://schemas.microsoft.com/office/drawing/2014/main" val="20001"/>
                    </a:ext>
                  </a:extLst>
                </a:gridCol>
                <a:gridCol w="775835">
                  <a:extLst>
                    <a:ext uri="{9D8B030D-6E8A-4147-A177-3AD203B41FA5}">
                      <a16:colId xmlns:a16="http://schemas.microsoft.com/office/drawing/2014/main" val="20002"/>
                    </a:ext>
                  </a:extLst>
                </a:gridCol>
                <a:gridCol w="846365">
                  <a:extLst>
                    <a:ext uri="{9D8B030D-6E8A-4147-A177-3AD203B41FA5}">
                      <a16:colId xmlns:a16="http://schemas.microsoft.com/office/drawing/2014/main" val="20003"/>
                    </a:ext>
                  </a:extLst>
                </a:gridCol>
                <a:gridCol w="1727499">
                  <a:extLst>
                    <a:ext uri="{9D8B030D-6E8A-4147-A177-3AD203B41FA5}">
                      <a16:colId xmlns:a16="http://schemas.microsoft.com/office/drawing/2014/main" val="20004"/>
                    </a:ext>
                  </a:extLst>
                </a:gridCol>
              </a:tblGrid>
              <a:tr h="255996">
                <a:tc>
                  <a:txBody>
                    <a:bodyPr/>
                    <a:lstStyle/>
                    <a:p>
                      <a:pPr algn="ctr">
                        <a:spcAft>
                          <a:spcPts val="0"/>
                        </a:spcAft>
                      </a:pPr>
                      <a:r>
                        <a:rPr lang="zh-CN" sz="1400" b="1" kern="100" dirty="0">
                          <a:effectLst/>
                          <a:latin typeface="宋体" pitchFamily="2" charset="-122"/>
                          <a:ea typeface="宋体" pitchFamily="2" charset="-122"/>
                        </a:rPr>
                        <a:t>风险</a:t>
                      </a:r>
                      <a:endParaRPr lang="en-US" altLang="zh-CN" sz="1400" b="1" kern="100" dirty="0">
                        <a:effectLst/>
                        <a:latin typeface="宋体" pitchFamily="2" charset="-122"/>
                        <a:ea typeface="宋体" pitchFamily="2" charset="-122"/>
                      </a:endParaRPr>
                    </a:p>
                    <a:p>
                      <a:pPr algn="ctr">
                        <a:spcAft>
                          <a:spcPts val="0"/>
                        </a:spcAft>
                      </a:pPr>
                      <a:r>
                        <a:rPr lang="en-US" altLang="zh-CN" sz="1400" b="1" kern="100" dirty="0">
                          <a:effectLst/>
                          <a:latin typeface="宋体" pitchFamily="2" charset="-122"/>
                          <a:ea typeface="宋体" pitchFamily="2" charset="-122"/>
                        </a:rPr>
                        <a:t>(Risk)</a:t>
                      </a:r>
                      <a:endParaRPr lang="zh-CN" sz="1400" b="1" kern="100" dirty="0">
                        <a:effectLst/>
                        <a:latin typeface="宋体" pitchFamily="2" charset="-122"/>
                        <a:ea typeface="宋体" pitchFamily="2" charset="-122"/>
                      </a:endParaRPr>
                    </a:p>
                  </a:txBody>
                  <a:tcPr marL="54856" marR="54856"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成因</a:t>
                      </a:r>
                      <a:endParaRPr lang="en-US" altLang="zh-CN" sz="1400" b="1" kern="100" dirty="0">
                        <a:effectLst/>
                        <a:latin typeface="宋体" pitchFamily="2" charset="-122"/>
                        <a:ea typeface="宋体" pitchFamily="2" charset="-122"/>
                      </a:endParaRPr>
                    </a:p>
                    <a:p>
                      <a:pPr algn="ctr">
                        <a:spcAft>
                          <a:spcPts val="0"/>
                        </a:spcAft>
                      </a:pPr>
                      <a:r>
                        <a:rPr lang="en-US" altLang="zh-CN" sz="1400" b="1" kern="100" dirty="0">
                          <a:effectLst/>
                          <a:latin typeface="宋体" pitchFamily="2" charset="-122"/>
                          <a:ea typeface="宋体" pitchFamily="2" charset="-122"/>
                        </a:rPr>
                        <a:t>(Reason)</a:t>
                      </a:r>
                      <a:endParaRPr lang="zh-CN" sz="1400" b="1" kern="100" dirty="0">
                        <a:effectLst/>
                        <a:latin typeface="宋体" pitchFamily="2" charset="-122"/>
                        <a:ea typeface="宋体" pitchFamily="2" charset="-122"/>
                      </a:endParaRPr>
                    </a:p>
                  </a:txBody>
                  <a:tcPr marL="54856" marR="54856"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可能性</a:t>
                      </a:r>
                      <a:endParaRPr lang="en-US" altLang="zh-CN" sz="1400" b="1" kern="100" dirty="0">
                        <a:effectLst/>
                        <a:latin typeface="宋体" pitchFamily="2" charset="-122"/>
                        <a:ea typeface="宋体" pitchFamily="2" charset="-122"/>
                      </a:endParaRPr>
                    </a:p>
                    <a:p>
                      <a:pPr algn="ctr">
                        <a:spcAft>
                          <a:spcPts val="0"/>
                        </a:spcAft>
                      </a:pPr>
                      <a:r>
                        <a:rPr lang="en-US" sz="1400" b="1" kern="100" dirty="0">
                          <a:effectLst/>
                          <a:latin typeface="宋体" pitchFamily="2" charset="-122"/>
                          <a:ea typeface="宋体" pitchFamily="2" charset="-122"/>
                        </a:rPr>
                        <a:t>H/M/L</a:t>
                      </a:r>
                      <a:endParaRPr lang="zh-CN" sz="1400" b="1" kern="100" dirty="0">
                        <a:effectLst/>
                        <a:latin typeface="宋体" pitchFamily="2" charset="-122"/>
                        <a:ea typeface="宋体" pitchFamily="2" charset="-122"/>
                      </a:endParaRPr>
                    </a:p>
                  </a:txBody>
                  <a:tcPr marL="54856" marR="54856"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影响</a:t>
                      </a:r>
                      <a:endParaRPr lang="en-US" altLang="zh-CN" sz="1400" b="1" kern="100" dirty="0">
                        <a:effectLst/>
                        <a:latin typeface="宋体" pitchFamily="2" charset="-122"/>
                        <a:ea typeface="宋体" pitchFamily="2" charset="-122"/>
                      </a:endParaRPr>
                    </a:p>
                    <a:p>
                      <a:pPr algn="ctr">
                        <a:spcAft>
                          <a:spcPts val="0"/>
                        </a:spcAft>
                      </a:pPr>
                      <a:r>
                        <a:rPr lang="en-US" sz="1400" b="1" kern="100" dirty="0">
                          <a:effectLst/>
                          <a:latin typeface="宋体" pitchFamily="2" charset="-122"/>
                          <a:ea typeface="宋体" pitchFamily="2" charset="-122"/>
                        </a:rPr>
                        <a:t>H/M/L</a:t>
                      </a:r>
                      <a:endParaRPr lang="zh-CN" sz="1400" b="1" kern="100" dirty="0">
                        <a:effectLst/>
                        <a:latin typeface="宋体" pitchFamily="2" charset="-122"/>
                        <a:ea typeface="宋体" pitchFamily="2" charset="-122"/>
                      </a:endParaRPr>
                    </a:p>
                  </a:txBody>
                  <a:tcPr marL="54856" marR="54856" marT="0" marB="0">
                    <a:solidFill>
                      <a:srgbClr val="EAEAEA"/>
                    </a:solidFill>
                  </a:tcPr>
                </a:tc>
                <a:tc>
                  <a:txBody>
                    <a:bodyPr/>
                    <a:lstStyle/>
                    <a:p>
                      <a:pPr algn="ctr">
                        <a:spcAft>
                          <a:spcPts val="0"/>
                        </a:spcAft>
                      </a:pPr>
                      <a:r>
                        <a:rPr lang="zh-CN" sz="1400" b="1" kern="100" dirty="0">
                          <a:effectLst/>
                          <a:latin typeface="宋体" pitchFamily="2" charset="-122"/>
                          <a:ea typeface="宋体" pitchFamily="2" charset="-122"/>
                        </a:rPr>
                        <a:t>措施</a:t>
                      </a:r>
                      <a:endParaRPr lang="en-US" altLang="zh-CN" sz="1400" b="1" kern="100" dirty="0">
                        <a:effectLst/>
                        <a:latin typeface="宋体" pitchFamily="2" charset="-122"/>
                        <a:ea typeface="宋体" pitchFamily="2" charset="-122"/>
                      </a:endParaRPr>
                    </a:p>
                    <a:p>
                      <a:pPr algn="ctr">
                        <a:spcAft>
                          <a:spcPts val="0"/>
                        </a:spcAft>
                      </a:pPr>
                      <a:r>
                        <a:rPr lang="en-US" altLang="zh-CN" sz="1400" b="1" kern="100" dirty="0">
                          <a:effectLst/>
                          <a:latin typeface="宋体" pitchFamily="2" charset="-122"/>
                          <a:ea typeface="宋体" pitchFamily="2" charset="-122"/>
                        </a:rPr>
                        <a:t>(Mitigation)</a:t>
                      </a:r>
                      <a:endParaRPr lang="zh-CN" sz="1400" b="1" kern="100" dirty="0">
                        <a:effectLst/>
                        <a:latin typeface="宋体" pitchFamily="2" charset="-122"/>
                        <a:ea typeface="宋体" pitchFamily="2" charset="-122"/>
                      </a:endParaRPr>
                    </a:p>
                  </a:txBody>
                  <a:tcPr marL="54856" marR="54856" marT="0" marB="0">
                    <a:solidFill>
                      <a:srgbClr val="EAEAEA"/>
                    </a:solidFill>
                  </a:tcPr>
                </a:tc>
                <a:extLst>
                  <a:ext uri="{0D108BD9-81ED-4DB2-BD59-A6C34878D82A}">
                    <a16:rowId xmlns:a16="http://schemas.microsoft.com/office/drawing/2014/main" val="10000"/>
                  </a:ext>
                </a:extLst>
              </a:tr>
              <a:tr h="511991">
                <a:tc>
                  <a:txBody>
                    <a:bodyPr/>
                    <a:lstStyle/>
                    <a:p>
                      <a:pPr algn="just">
                        <a:spcAft>
                          <a:spcPts val="0"/>
                        </a:spcAft>
                      </a:pPr>
                      <a:r>
                        <a:rPr lang="zh-CN" sz="1400" kern="100">
                          <a:effectLst/>
                          <a:latin typeface="宋体" pitchFamily="2" charset="-122"/>
                          <a:ea typeface="宋体" pitchFamily="2" charset="-122"/>
                        </a:rPr>
                        <a:t>输入数据格式多样，无法约定统一格式</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a:effectLst/>
                          <a:latin typeface="宋体" pitchFamily="2" charset="-122"/>
                          <a:ea typeface="宋体" pitchFamily="2" charset="-122"/>
                        </a:rPr>
                        <a:t>各部门提供的人口基本信息格式比较容易统一，但活动数据则五花八门</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H</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dirty="0">
                          <a:effectLst/>
                          <a:latin typeface="宋体" pitchFamily="2" charset="-122"/>
                          <a:ea typeface="宋体" pitchFamily="2" charset="-122"/>
                        </a:rPr>
                        <a:t>以身份证为</a:t>
                      </a:r>
                      <a:r>
                        <a:rPr lang="en-US" sz="1400" kern="100" dirty="0">
                          <a:effectLst/>
                          <a:latin typeface="宋体" pitchFamily="2" charset="-122"/>
                          <a:ea typeface="宋体" pitchFamily="2" charset="-122"/>
                        </a:rPr>
                        <a:t>ID</a:t>
                      </a:r>
                      <a:r>
                        <a:rPr lang="zh-CN" sz="1400" kern="100" dirty="0">
                          <a:effectLst/>
                          <a:latin typeface="宋体" pitchFamily="2" charset="-122"/>
                          <a:ea typeface="宋体" pitchFamily="2" charset="-122"/>
                        </a:rPr>
                        <a:t>约定基本信息格式</a:t>
                      </a:r>
                      <a:r>
                        <a:rPr lang="zh-CN" altLang="en-US" sz="1400" kern="100" dirty="0">
                          <a:effectLst/>
                          <a:latin typeface="宋体" pitchFamily="2" charset="-122"/>
                          <a:ea typeface="宋体" pitchFamily="2" charset="-122"/>
                        </a:rPr>
                        <a:t>，</a:t>
                      </a:r>
                      <a:r>
                        <a:rPr lang="zh-CN" sz="1400" kern="100" dirty="0">
                          <a:effectLst/>
                          <a:latin typeface="宋体" pitchFamily="2" charset="-122"/>
                          <a:ea typeface="宋体" pitchFamily="2" charset="-122"/>
                        </a:rPr>
                        <a:t>以</a:t>
                      </a:r>
                      <a:r>
                        <a:rPr lang="en-US" sz="1400" kern="100" dirty="0">
                          <a:effectLst/>
                          <a:latin typeface="宋体" pitchFamily="2" charset="-122"/>
                          <a:ea typeface="宋体" pitchFamily="2" charset="-122"/>
                        </a:rPr>
                        <a:t>XML</a:t>
                      </a:r>
                      <a:r>
                        <a:rPr lang="zh-CN" sz="1400" kern="100" dirty="0">
                          <a:effectLst/>
                          <a:latin typeface="宋体" pitchFamily="2" charset="-122"/>
                          <a:ea typeface="宋体" pitchFamily="2" charset="-122"/>
                        </a:rPr>
                        <a:t>方式存储活动信息</a:t>
                      </a:r>
                      <a:endParaRPr lang="zh-CN" sz="1400" kern="100" dirty="0">
                        <a:effectLst/>
                        <a:latin typeface="宋体" pitchFamily="2" charset="-122"/>
                        <a:ea typeface="宋体" pitchFamily="2" charset="-122"/>
                        <a:cs typeface="Times New Roman"/>
                      </a:endParaRPr>
                    </a:p>
                  </a:txBody>
                  <a:tcPr marL="54856" marR="54856" marT="0" marB="0"/>
                </a:tc>
                <a:extLst>
                  <a:ext uri="{0D108BD9-81ED-4DB2-BD59-A6C34878D82A}">
                    <a16:rowId xmlns:a16="http://schemas.microsoft.com/office/drawing/2014/main" val="10001"/>
                  </a:ext>
                </a:extLst>
              </a:tr>
              <a:tr h="895985">
                <a:tc>
                  <a:txBody>
                    <a:bodyPr/>
                    <a:lstStyle/>
                    <a:p>
                      <a:pPr algn="just">
                        <a:spcAft>
                          <a:spcPts val="0"/>
                        </a:spcAft>
                      </a:pPr>
                      <a:r>
                        <a:rPr lang="zh-CN" altLang="en-US" sz="1400" kern="100" dirty="0">
                          <a:effectLst/>
                          <a:latin typeface="宋体" pitchFamily="2" charset="-122"/>
                          <a:ea typeface="宋体" pitchFamily="2" charset="-122"/>
                        </a:rPr>
                        <a:t>某些</a:t>
                      </a:r>
                      <a:r>
                        <a:rPr lang="zh-CN" sz="1400" kern="100" dirty="0">
                          <a:effectLst/>
                          <a:latin typeface="宋体" pitchFamily="2" charset="-122"/>
                          <a:ea typeface="宋体" pitchFamily="2" charset="-122"/>
                        </a:rPr>
                        <a:t>部门前置只能（或只愿意）提供全量，无法（或不愿意）提供增量</a:t>
                      </a:r>
                      <a:endParaRPr lang="zh-CN" sz="1400" kern="100" dirty="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dirty="0">
                          <a:effectLst/>
                          <a:latin typeface="宋体" pitchFamily="2" charset="-122"/>
                          <a:ea typeface="宋体" pitchFamily="2" charset="-122"/>
                        </a:rPr>
                        <a:t>客观上有些部门数据是省集中的，能下发一次已经不容易，虽然在前置上有上一版本的全量，但部门往往不愿意做比较，剔出增量部分</a:t>
                      </a:r>
                      <a:endParaRPr lang="zh-CN" sz="1400" kern="100" dirty="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a:effectLst/>
                          <a:latin typeface="宋体" pitchFamily="2" charset="-122"/>
                          <a:ea typeface="宋体" pitchFamily="2" charset="-122"/>
                        </a:rPr>
                        <a:t>协调不成，需要在前置机上开发增量计算程序。</a:t>
                      </a:r>
                      <a:endParaRPr lang="zh-CN" sz="1400" kern="100">
                        <a:effectLst/>
                        <a:latin typeface="宋体" pitchFamily="2" charset="-122"/>
                        <a:ea typeface="宋体" pitchFamily="2" charset="-122"/>
                        <a:cs typeface="Times New Roman"/>
                      </a:endParaRPr>
                    </a:p>
                  </a:txBody>
                  <a:tcPr marL="54856" marR="54856" marT="0" marB="0"/>
                </a:tc>
                <a:extLst>
                  <a:ext uri="{0D108BD9-81ED-4DB2-BD59-A6C34878D82A}">
                    <a16:rowId xmlns:a16="http://schemas.microsoft.com/office/drawing/2014/main" val="10002"/>
                  </a:ext>
                </a:extLst>
              </a:tr>
              <a:tr h="639989">
                <a:tc>
                  <a:txBody>
                    <a:bodyPr/>
                    <a:lstStyle/>
                    <a:p>
                      <a:pPr algn="just">
                        <a:spcAft>
                          <a:spcPts val="0"/>
                        </a:spcAft>
                      </a:pPr>
                      <a:r>
                        <a:rPr lang="zh-CN" sz="1400" kern="100">
                          <a:effectLst/>
                          <a:latin typeface="宋体" pitchFamily="2" charset="-122"/>
                          <a:ea typeface="宋体" pitchFamily="2" charset="-122"/>
                        </a:rPr>
                        <a:t>数据清洗效果差，大部分数据无法通过清洗，或者超时</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ETL</a:t>
                      </a:r>
                      <a:r>
                        <a:rPr lang="zh-CN" sz="1400" kern="100">
                          <a:effectLst/>
                          <a:latin typeface="宋体" pitchFamily="2" charset="-122"/>
                          <a:ea typeface="宋体" pitchFamily="2" charset="-122"/>
                        </a:rPr>
                        <a:t>规则过度复杂（比如地址清洗）导致单条记录有太多的出错可能，或者清洗时间太长</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L</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dirty="0">
                          <a:effectLst/>
                          <a:latin typeface="宋体" pitchFamily="2" charset="-122"/>
                          <a:ea typeface="宋体" pitchFamily="2" charset="-122"/>
                        </a:rPr>
                        <a:t>M</a:t>
                      </a:r>
                      <a:endParaRPr lang="zh-CN" sz="1400" kern="100" dirty="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a:effectLst/>
                          <a:latin typeface="宋体" pitchFamily="2" charset="-122"/>
                          <a:ea typeface="宋体" pitchFamily="2" charset="-122"/>
                        </a:rPr>
                        <a:t>手工处理</a:t>
                      </a:r>
                    </a:p>
                    <a:p>
                      <a:pPr algn="just">
                        <a:spcAft>
                          <a:spcPts val="0"/>
                        </a:spcAft>
                      </a:pPr>
                      <a:r>
                        <a:rPr lang="zh-CN" sz="1400" kern="100">
                          <a:effectLst/>
                          <a:latin typeface="宋体" pitchFamily="2" charset="-122"/>
                          <a:ea typeface="宋体" pitchFamily="2" charset="-122"/>
                        </a:rPr>
                        <a:t>减少或放宽清洗规则</a:t>
                      </a:r>
                      <a:endParaRPr lang="zh-CN" sz="1400" kern="100">
                        <a:effectLst/>
                        <a:latin typeface="宋体" pitchFamily="2" charset="-122"/>
                        <a:ea typeface="宋体" pitchFamily="2" charset="-122"/>
                        <a:cs typeface="Times New Roman"/>
                      </a:endParaRPr>
                    </a:p>
                  </a:txBody>
                  <a:tcPr marL="54856" marR="54856" marT="0" marB="0"/>
                </a:tc>
                <a:extLst>
                  <a:ext uri="{0D108BD9-81ED-4DB2-BD59-A6C34878D82A}">
                    <a16:rowId xmlns:a16="http://schemas.microsoft.com/office/drawing/2014/main" val="10003"/>
                  </a:ext>
                </a:extLst>
              </a:tr>
              <a:tr h="0">
                <a:tc>
                  <a:txBody>
                    <a:bodyPr/>
                    <a:lstStyle/>
                    <a:p>
                      <a:pPr algn="just">
                        <a:spcAft>
                          <a:spcPts val="0"/>
                        </a:spcAft>
                      </a:pPr>
                      <a:r>
                        <a:rPr lang="zh-CN" sz="1400" kern="100">
                          <a:effectLst/>
                          <a:latin typeface="宋体" pitchFamily="2" charset="-122"/>
                          <a:ea typeface="宋体" pitchFamily="2" charset="-122"/>
                        </a:rPr>
                        <a:t>数据库或数据仓库性能低下，查询超时，可用性差</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a:effectLst/>
                          <a:latin typeface="宋体" pitchFamily="2" charset="-122"/>
                          <a:ea typeface="宋体" pitchFamily="2" charset="-122"/>
                        </a:rPr>
                        <a:t>数据访问量、数据量膨胀超过预期，</a:t>
                      </a:r>
                      <a:r>
                        <a:rPr lang="en-US" sz="1400" kern="100">
                          <a:effectLst/>
                          <a:latin typeface="宋体" pitchFamily="2" charset="-122"/>
                          <a:ea typeface="宋体" pitchFamily="2" charset="-122"/>
                        </a:rPr>
                        <a:t>SQL</a:t>
                      </a:r>
                      <a:r>
                        <a:rPr lang="zh-CN" sz="1400" kern="100">
                          <a:effectLst/>
                          <a:latin typeface="宋体" pitchFamily="2" charset="-122"/>
                          <a:ea typeface="宋体" pitchFamily="2" charset="-122"/>
                        </a:rPr>
                        <a:t>访问不合理，设计有问题</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L</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a:effectLst/>
                          <a:latin typeface="宋体" pitchFamily="2" charset="-122"/>
                          <a:ea typeface="宋体" pitchFamily="2" charset="-122"/>
                        </a:rPr>
                        <a:t>优化应用设计</a:t>
                      </a:r>
                      <a:endParaRPr lang="zh-CN" sz="1400" kern="100">
                        <a:effectLst/>
                        <a:latin typeface="宋体" pitchFamily="2" charset="-122"/>
                        <a:ea typeface="宋体" pitchFamily="2" charset="-122"/>
                        <a:cs typeface="Times New Roman"/>
                      </a:endParaRPr>
                    </a:p>
                  </a:txBody>
                  <a:tcPr marL="54856" marR="54856" marT="0" marB="0"/>
                </a:tc>
                <a:extLst>
                  <a:ext uri="{0D108BD9-81ED-4DB2-BD59-A6C34878D82A}">
                    <a16:rowId xmlns:a16="http://schemas.microsoft.com/office/drawing/2014/main" val="10004"/>
                  </a:ext>
                </a:extLst>
              </a:tr>
              <a:tr h="511991">
                <a:tc>
                  <a:txBody>
                    <a:bodyPr/>
                    <a:lstStyle/>
                    <a:p>
                      <a:pPr algn="just">
                        <a:spcAft>
                          <a:spcPts val="0"/>
                        </a:spcAft>
                      </a:pPr>
                      <a:r>
                        <a:rPr lang="zh-CN" sz="1400" kern="100">
                          <a:effectLst/>
                          <a:latin typeface="宋体" pitchFamily="2" charset="-122"/>
                          <a:ea typeface="宋体" pitchFamily="2" charset="-122"/>
                        </a:rPr>
                        <a:t>项目实施的</a:t>
                      </a:r>
                      <a:r>
                        <a:rPr lang="en-US" sz="1400" kern="100">
                          <a:effectLst/>
                          <a:latin typeface="宋体" pitchFamily="2" charset="-122"/>
                          <a:ea typeface="宋体" pitchFamily="2" charset="-122"/>
                        </a:rPr>
                        <a:t>ISV</a:t>
                      </a:r>
                      <a:r>
                        <a:rPr lang="zh-CN" sz="1400" kern="100">
                          <a:effectLst/>
                          <a:latin typeface="宋体" pitchFamily="2" charset="-122"/>
                          <a:ea typeface="宋体" pitchFamily="2" charset="-122"/>
                        </a:rPr>
                        <a:t>对软硬件平台技能不足，难以解决日常问题，影响交付质量</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a:effectLst/>
                          <a:latin typeface="宋体" pitchFamily="2" charset="-122"/>
                          <a:ea typeface="宋体" pitchFamily="2" charset="-122"/>
                        </a:rPr>
                        <a:t>项目中用到的平台软件比较多，而</a:t>
                      </a:r>
                      <a:r>
                        <a:rPr lang="en-US" sz="1400" kern="100">
                          <a:effectLst/>
                          <a:latin typeface="宋体" pitchFamily="2" charset="-122"/>
                          <a:ea typeface="宋体" pitchFamily="2" charset="-122"/>
                        </a:rPr>
                        <a:t>ISV</a:t>
                      </a:r>
                      <a:r>
                        <a:rPr lang="zh-CN" sz="1400" kern="100">
                          <a:effectLst/>
                          <a:latin typeface="宋体" pitchFamily="2" charset="-122"/>
                          <a:ea typeface="宋体" pitchFamily="2" charset="-122"/>
                        </a:rPr>
                        <a:t>对</a:t>
                      </a:r>
                      <a:r>
                        <a:rPr lang="en-US" sz="1400" kern="100">
                          <a:effectLst/>
                          <a:latin typeface="宋体" pitchFamily="2" charset="-122"/>
                          <a:ea typeface="宋体" pitchFamily="2" charset="-122"/>
                        </a:rPr>
                        <a:t>IBM</a:t>
                      </a:r>
                      <a:r>
                        <a:rPr lang="zh-CN" sz="1400" kern="100">
                          <a:effectLst/>
                          <a:latin typeface="宋体" pitchFamily="2" charset="-122"/>
                          <a:ea typeface="宋体" pitchFamily="2" charset="-122"/>
                        </a:rPr>
                        <a:t>软硬件并不熟悉</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H</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altLang="en-US" sz="1400" kern="100" dirty="0">
                          <a:effectLst/>
                          <a:latin typeface="宋体" pitchFamily="2" charset="-122"/>
                          <a:ea typeface="宋体" pitchFamily="2" charset="-122"/>
                          <a:cs typeface="Times New Roman"/>
                        </a:rPr>
                        <a:t>外聘技术人员加入项目组</a:t>
                      </a:r>
                      <a:endParaRPr lang="zh-CN" sz="1400" kern="100" dirty="0">
                        <a:effectLst/>
                        <a:latin typeface="宋体" pitchFamily="2" charset="-122"/>
                        <a:ea typeface="宋体" pitchFamily="2" charset="-122"/>
                        <a:cs typeface="Times New Roman"/>
                      </a:endParaRPr>
                    </a:p>
                  </a:txBody>
                  <a:tcPr marL="54856" marR="54856" marT="0" marB="0"/>
                </a:tc>
                <a:extLst>
                  <a:ext uri="{0D108BD9-81ED-4DB2-BD59-A6C34878D82A}">
                    <a16:rowId xmlns:a16="http://schemas.microsoft.com/office/drawing/2014/main" val="10005"/>
                  </a:ext>
                </a:extLst>
              </a:tr>
              <a:tr h="133496">
                <a:tc>
                  <a:txBody>
                    <a:bodyPr/>
                    <a:lstStyle/>
                    <a:p>
                      <a:pPr algn="just">
                        <a:spcAft>
                          <a:spcPts val="0"/>
                        </a:spcAft>
                      </a:pPr>
                      <a:r>
                        <a:rPr lang="zh-CN" sz="1400" kern="100">
                          <a:effectLst/>
                          <a:latin typeface="宋体" pitchFamily="2" charset="-122"/>
                          <a:ea typeface="宋体" pitchFamily="2" charset="-122"/>
                        </a:rPr>
                        <a:t>出现内部人员下载公民隐私信息或篡改数据</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a:effectLst/>
                          <a:latin typeface="宋体" pitchFamily="2" charset="-122"/>
                          <a:ea typeface="宋体" pitchFamily="2" charset="-122"/>
                        </a:rPr>
                        <a:t>内部人员（比如</a:t>
                      </a:r>
                      <a:r>
                        <a:rPr lang="en-US" sz="1400" kern="100">
                          <a:effectLst/>
                          <a:latin typeface="宋体" pitchFamily="2" charset="-122"/>
                          <a:ea typeface="宋体" pitchFamily="2" charset="-122"/>
                        </a:rPr>
                        <a:t>DBA</a:t>
                      </a:r>
                      <a:r>
                        <a:rPr lang="zh-CN" sz="1400" kern="100">
                          <a:effectLst/>
                          <a:latin typeface="宋体" pitchFamily="2" charset="-122"/>
                          <a:ea typeface="宋体" pitchFamily="2" charset="-122"/>
                        </a:rPr>
                        <a:t>）绕过应用日志，直接访问数据库</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L</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H</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dirty="0">
                          <a:effectLst/>
                          <a:latin typeface="宋体" pitchFamily="2" charset="-122"/>
                          <a:ea typeface="宋体" pitchFamily="2" charset="-122"/>
                        </a:rPr>
                        <a:t>用制度保障，使用专业审计工具</a:t>
                      </a:r>
                      <a:endParaRPr lang="zh-CN" sz="1400" kern="100" dirty="0">
                        <a:effectLst/>
                        <a:latin typeface="宋体" pitchFamily="2" charset="-122"/>
                        <a:ea typeface="宋体" pitchFamily="2" charset="-122"/>
                        <a:cs typeface="Times New Roman"/>
                      </a:endParaRPr>
                    </a:p>
                  </a:txBody>
                  <a:tcPr marL="54856" marR="54856" marT="0" marB="0"/>
                </a:tc>
                <a:extLst>
                  <a:ext uri="{0D108BD9-81ED-4DB2-BD59-A6C34878D82A}">
                    <a16:rowId xmlns:a16="http://schemas.microsoft.com/office/drawing/2014/main" val="10006"/>
                  </a:ext>
                </a:extLst>
              </a:tr>
              <a:tr h="511991">
                <a:tc>
                  <a:txBody>
                    <a:bodyPr/>
                    <a:lstStyle/>
                    <a:p>
                      <a:pPr algn="just">
                        <a:spcAft>
                          <a:spcPts val="0"/>
                        </a:spcAft>
                      </a:pPr>
                      <a:r>
                        <a:rPr lang="zh-CN" sz="1400" kern="100">
                          <a:effectLst/>
                          <a:latin typeface="宋体" pitchFamily="2" charset="-122"/>
                          <a:ea typeface="宋体" pitchFamily="2" charset="-122"/>
                        </a:rPr>
                        <a:t>通过记录数据库访问的</a:t>
                      </a:r>
                      <a:r>
                        <a:rPr lang="en-US" sz="1400" kern="100">
                          <a:effectLst/>
                          <a:latin typeface="宋体" pitchFamily="2" charset="-122"/>
                          <a:ea typeface="宋体" pitchFamily="2" charset="-122"/>
                        </a:rPr>
                        <a:t>SQL</a:t>
                      </a:r>
                      <a:r>
                        <a:rPr lang="zh-CN" sz="1400" kern="100">
                          <a:effectLst/>
                          <a:latin typeface="宋体" pitchFamily="2" charset="-122"/>
                          <a:ea typeface="宋体" pitchFamily="2" charset="-122"/>
                        </a:rPr>
                        <a:t>语句，无法倒推出当时的结果集</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a:effectLst/>
                          <a:latin typeface="宋体" pitchFamily="2" charset="-122"/>
                          <a:ea typeface="宋体" pitchFamily="2" charset="-122"/>
                        </a:rPr>
                        <a:t>数据在此过程中被修改过</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M</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en-US" sz="1400" kern="100">
                          <a:effectLst/>
                          <a:latin typeface="宋体" pitchFamily="2" charset="-122"/>
                          <a:ea typeface="宋体" pitchFamily="2" charset="-122"/>
                        </a:rPr>
                        <a:t>L</a:t>
                      </a:r>
                      <a:endParaRPr lang="zh-CN" sz="1400" kern="100">
                        <a:effectLst/>
                        <a:latin typeface="宋体" pitchFamily="2" charset="-122"/>
                        <a:ea typeface="宋体" pitchFamily="2" charset="-122"/>
                        <a:cs typeface="Times New Roman"/>
                      </a:endParaRPr>
                    </a:p>
                  </a:txBody>
                  <a:tcPr marL="54856" marR="54856" marT="0" marB="0"/>
                </a:tc>
                <a:tc>
                  <a:txBody>
                    <a:bodyPr/>
                    <a:lstStyle/>
                    <a:p>
                      <a:pPr algn="just">
                        <a:spcAft>
                          <a:spcPts val="0"/>
                        </a:spcAft>
                      </a:pPr>
                      <a:r>
                        <a:rPr lang="zh-CN" sz="1400" kern="100" dirty="0">
                          <a:effectLst/>
                          <a:latin typeface="宋体" pitchFamily="2" charset="-122"/>
                          <a:ea typeface="宋体" pitchFamily="2" charset="-122"/>
                        </a:rPr>
                        <a:t>保证主表与从表中一致，保证每个记录都有时戳，且单调增长</a:t>
                      </a:r>
                      <a:endParaRPr lang="zh-CN" sz="1400" kern="100" dirty="0">
                        <a:effectLst/>
                        <a:latin typeface="宋体" pitchFamily="2" charset="-122"/>
                        <a:ea typeface="宋体" pitchFamily="2" charset="-122"/>
                        <a:cs typeface="Times New Roman"/>
                      </a:endParaRPr>
                    </a:p>
                  </a:txBody>
                  <a:tcPr marL="54856" marR="54856" marT="0" marB="0"/>
                </a:tc>
                <a:extLst>
                  <a:ext uri="{0D108BD9-81ED-4DB2-BD59-A6C34878D82A}">
                    <a16:rowId xmlns:a16="http://schemas.microsoft.com/office/drawing/2014/main" val="10007"/>
                  </a:ext>
                </a:extLst>
              </a:tr>
            </a:tbl>
          </a:graphicData>
        </a:graphic>
      </p:graphicFrame>
      <p:sp>
        <p:nvSpPr>
          <p:cNvPr id="4" name="AutoShape 3"/>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defRPr/>
            </a:pPr>
            <a:r>
              <a:rPr lang="en-US" altLang="zh-CN" sz="1200" dirty="0">
                <a:ea typeface="宋体" pitchFamily="2" charset="-122"/>
              </a:rPr>
              <a:t>ART 0530</a:t>
            </a:r>
          </a:p>
          <a:p>
            <a:pPr>
              <a:lnSpc>
                <a:spcPct val="85000"/>
              </a:lnSpc>
              <a:spcBef>
                <a:spcPct val="0"/>
              </a:spcBef>
              <a:defRPr/>
            </a:pPr>
            <a:r>
              <a:rPr lang="en-US" altLang="zh-CN" sz="1200" dirty="0">
                <a:ea typeface="宋体" pitchFamily="2" charset="-122"/>
              </a:rPr>
              <a:t>Viability Assessment</a:t>
            </a:r>
          </a:p>
        </p:txBody>
      </p:sp>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7073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Viability Assessment  – Issue</a:t>
            </a:r>
            <a:endParaRPr lang="zh-CN" altLang="en-US" dirty="0"/>
          </a:p>
        </p:txBody>
      </p:sp>
      <p:sp>
        <p:nvSpPr>
          <p:cNvPr id="4" name="AutoShape 3"/>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defRPr/>
            </a:pPr>
            <a:r>
              <a:rPr lang="en-US" altLang="zh-CN" sz="1200" dirty="0">
                <a:ea typeface="宋体" pitchFamily="2" charset="-122"/>
              </a:rPr>
              <a:t>ART 0530</a:t>
            </a:r>
          </a:p>
          <a:p>
            <a:pPr>
              <a:lnSpc>
                <a:spcPct val="85000"/>
              </a:lnSpc>
              <a:spcBef>
                <a:spcPct val="0"/>
              </a:spcBef>
              <a:defRPr/>
            </a:pPr>
            <a:r>
              <a:rPr lang="en-US" altLang="zh-CN" sz="1200" dirty="0">
                <a:ea typeface="宋体" pitchFamily="2" charset="-122"/>
              </a:rPr>
              <a:t>Viability Assessment</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1789454089"/>
              </p:ext>
            </p:extLst>
          </p:nvPr>
        </p:nvGraphicFramePr>
        <p:xfrm>
          <a:off x="107505" y="1052736"/>
          <a:ext cx="8885682" cy="5305079"/>
        </p:xfrm>
        <a:graphic>
          <a:graphicData uri="http://schemas.openxmlformats.org/drawingml/2006/table">
            <a:tbl>
              <a:tblPr firstRow="1" firstCol="1" bandRow="1">
                <a:tableStyleId>{5940675A-B579-460E-94D1-54222C63F5DA}</a:tableStyleId>
              </a:tblPr>
              <a:tblGrid>
                <a:gridCol w="1428433">
                  <a:extLst>
                    <a:ext uri="{9D8B030D-6E8A-4147-A177-3AD203B41FA5}">
                      <a16:colId xmlns:a16="http://schemas.microsoft.com/office/drawing/2014/main" val="20000"/>
                    </a:ext>
                  </a:extLst>
                </a:gridCol>
                <a:gridCol w="6276422">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532755">
                  <a:extLst>
                    <a:ext uri="{9D8B030D-6E8A-4147-A177-3AD203B41FA5}">
                      <a16:colId xmlns:a16="http://schemas.microsoft.com/office/drawing/2014/main" val="20003"/>
                    </a:ext>
                  </a:extLst>
                </a:gridCol>
              </a:tblGrid>
              <a:tr h="162906">
                <a:tc>
                  <a:txBody>
                    <a:bodyPr/>
                    <a:lstStyle/>
                    <a:p>
                      <a:pPr algn="ctr">
                        <a:spcAft>
                          <a:spcPts val="0"/>
                        </a:spcAft>
                      </a:pPr>
                      <a:r>
                        <a:rPr lang="zh-CN" sz="1200" b="1" kern="100" dirty="0">
                          <a:effectLst/>
                          <a:latin typeface="宋体" pitchFamily="2" charset="-122"/>
                          <a:ea typeface="宋体" pitchFamily="2" charset="-122"/>
                        </a:rPr>
                        <a:t>难点</a:t>
                      </a:r>
                      <a:endParaRPr lang="en-US" altLang="zh-CN" sz="1200" b="1" kern="100" dirty="0">
                        <a:effectLst/>
                        <a:latin typeface="宋体" pitchFamily="2" charset="-122"/>
                        <a:ea typeface="宋体" pitchFamily="2" charset="-122"/>
                      </a:endParaRPr>
                    </a:p>
                    <a:p>
                      <a:pPr algn="ctr">
                        <a:spcAft>
                          <a:spcPts val="0"/>
                        </a:spcAft>
                      </a:pPr>
                      <a:r>
                        <a:rPr lang="en-US" altLang="zh-CN" sz="1200" b="1" kern="100" dirty="0">
                          <a:effectLst/>
                          <a:latin typeface="宋体" pitchFamily="2" charset="-122"/>
                          <a:ea typeface="宋体" pitchFamily="2" charset="-122"/>
                        </a:rPr>
                        <a:t>(Issue)</a:t>
                      </a:r>
                      <a:endParaRPr lang="zh-CN" sz="1200" b="1" kern="100" dirty="0">
                        <a:effectLst/>
                        <a:latin typeface="宋体" pitchFamily="2" charset="-122"/>
                        <a:ea typeface="宋体" pitchFamily="2" charset="-122"/>
                      </a:endParaRPr>
                    </a:p>
                  </a:txBody>
                  <a:tcPr marL="34909" marR="34909" marT="0" marB="0">
                    <a:solidFill>
                      <a:srgbClr val="EAEAEA"/>
                    </a:solidFill>
                  </a:tcPr>
                </a:tc>
                <a:tc>
                  <a:txBody>
                    <a:bodyPr/>
                    <a:lstStyle/>
                    <a:p>
                      <a:pPr algn="ctr">
                        <a:spcAft>
                          <a:spcPts val="0"/>
                        </a:spcAft>
                      </a:pPr>
                      <a:r>
                        <a:rPr lang="zh-CN" sz="1200" b="1" kern="100" dirty="0">
                          <a:effectLst/>
                          <a:latin typeface="宋体" pitchFamily="2" charset="-122"/>
                          <a:ea typeface="宋体" pitchFamily="2" charset="-122"/>
                        </a:rPr>
                        <a:t>说明</a:t>
                      </a:r>
                      <a:endParaRPr lang="en-US" altLang="zh-CN" sz="1200" b="1" kern="100" dirty="0">
                        <a:effectLst/>
                        <a:latin typeface="宋体" pitchFamily="2" charset="-122"/>
                        <a:ea typeface="宋体" pitchFamily="2" charset="-122"/>
                      </a:endParaRPr>
                    </a:p>
                    <a:p>
                      <a:pPr algn="ctr">
                        <a:spcAft>
                          <a:spcPts val="0"/>
                        </a:spcAft>
                      </a:pPr>
                      <a:r>
                        <a:rPr lang="en-US" altLang="zh-CN" sz="1200" b="1" kern="100" dirty="0">
                          <a:effectLst/>
                          <a:latin typeface="宋体" pitchFamily="2" charset="-122"/>
                          <a:ea typeface="宋体" pitchFamily="2" charset="-122"/>
                        </a:rPr>
                        <a:t>(Description)</a:t>
                      </a:r>
                      <a:endParaRPr lang="zh-CN" sz="1200" b="1" kern="100" dirty="0">
                        <a:effectLst/>
                        <a:latin typeface="宋体" pitchFamily="2" charset="-122"/>
                        <a:ea typeface="宋体" pitchFamily="2" charset="-122"/>
                      </a:endParaRPr>
                    </a:p>
                  </a:txBody>
                  <a:tcPr marL="34909" marR="34909" marT="0" marB="0">
                    <a:solidFill>
                      <a:srgbClr val="EAEAEA"/>
                    </a:solidFill>
                  </a:tcPr>
                </a:tc>
                <a:tc>
                  <a:txBody>
                    <a:bodyPr/>
                    <a:lstStyle/>
                    <a:p>
                      <a:pPr algn="ctr">
                        <a:spcAft>
                          <a:spcPts val="0"/>
                        </a:spcAft>
                      </a:pPr>
                      <a:r>
                        <a:rPr lang="zh-CN" sz="1200" b="1" kern="100" dirty="0">
                          <a:effectLst/>
                          <a:latin typeface="宋体" pitchFamily="2" charset="-122"/>
                          <a:ea typeface="宋体" pitchFamily="2" charset="-122"/>
                        </a:rPr>
                        <a:t>可能性</a:t>
                      </a:r>
                      <a:r>
                        <a:rPr lang="en-US" sz="1200" b="1" kern="100" dirty="0">
                          <a:effectLst/>
                          <a:latin typeface="宋体" pitchFamily="2" charset="-122"/>
                          <a:ea typeface="宋体" pitchFamily="2" charset="-122"/>
                        </a:rPr>
                        <a:t>H/M/L</a:t>
                      </a:r>
                      <a:endParaRPr lang="zh-CN" sz="1200" b="1" kern="100" dirty="0">
                        <a:effectLst/>
                        <a:latin typeface="宋体" pitchFamily="2" charset="-122"/>
                        <a:ea typeface="宋体" pitchFamily="2" charset="-122"/>
                      </a:endParaRPr>
                    </a:p>
                  </a:txBody>
                  <a:tcPr marL="34909" marR="34909" marT="0" marB="0">
                    <a:solidFill>
                      <a:srgbClr val="EAEAEA"/>
                    </a:solidFill>
                  </a:tcPr>
                </a:tc>
                <a:tc>
                  <a:txBody>
                    <a:bodyPr/>
                    <a:lstStyle/>
                    <a:p>
                      <a:pPr algn="ctr">
                        <a:spcAft>
                          <a:spcPts val="0"/>
                        </a:spcAft>
                      </a:pPr>
                      <a:r>
                        <a:rPr lang="zh-CN" sz="1200" b="1" kern="100" dirty="0">
                          <a:effectLst/>
                          <a:latin typeface="宋体" pitchFamily="2" charset="-122"/>
                          <a:ea typeface="宋体" pitchFamily="2" charset="-122"/>
                        </a:rPr>
                        <a:t>影响</a:t>
                      </a:r>
                      <a:r>
                        <a:rPr lang="en-US" sz="1200" b="1" kern="100" dirty="0">
                          <a:effectLst/>
                          <a:latin typeface="宋体" pitchFamily="2" charset="-122"/>
                          <a:ea typeface="宋体" pitchFamily="2" charset="-122"/>
                        </a:rPr>
                        <a:t>H/M/L</a:t>
                      </a:r>
                      <a:endParaRPr lang="zh-CN" sz="1200" b="1" kern="100" dirty="0">
                        <a:effectLst/>
                        <a:latin typeface="宋体" pitchFamily="2" charset="-122"/>
                        <a:ea typeface="宋体" pitchFamily="2" charset="-122"/>
                      </a:endParaRPr>
                    </a:p>
                  </a:txBody>
                  <a:tcPr marL="34909" marR="34909" marT="0" marB="0">
                    <a:solidFill>
                      <a:srgbClr val="EAEAEA"/>
                    </a:solidFill>
                  </a:tcPr>
                </a:tc>
                <a:extLst>
                  <a:ext uri="{0D108BD9-81ED-4DB2-BD59-A6C34878D82A}">
                    <a16:rowId xmlns:a16="http://schemas.microsoft.com/office/drawing/2014/main" val="10000"/>
                  </a:ext>
                </a:extLst>
              </a:tr>
              <a:tr h="325813">
                <a:tc>
                  <a:txBody>
                    <a:bodyPr/>
                    <a:lstStyle/>
                    <a:p>
                      <a:pPr algn="just">
                        <a:spcAft>
                          <a:spcPts val="0"/>
                        </a:spcAft>
                      </a:pPr>
                      <a:r>
                        <a:rPr lang="zh-CN" sz="1200" kern="100" dirty="0">
                          <a:effectLst/>
                          <a:latin typeface="宋体" pitchFamily="2" charset="-122"/>
                          <a:ea typeface="宋体" pitchFamily="2" charset="-122"/>
                        </a:rPr>
                        <a:t>涉及成员单位众多，</a:t>
                      </a:r>
                      <a:r>
                        <a:rPr lang="zh-CN" sz="1200" b="1" kern="100" dirty="0">
                          <a:solidFill>
                            <a:srgbClr val="FF0000"/>
                          </a:solidFill>
                          <a:effectLst/>
                          <a:latin typeface="宋体" pitchFamily="2" charset="-122"/>
                          <a:ea typeface="宋体" pitchFamily="2" charset="-122"/>
                        </a:rPr>
                        <a:t>协调难</a:t>
                      </a:r>
                      <a:r>
                        <a:rPr lang="zh-CN" sz="1200" kern="100" dirty="0">
                          <a:effectLst/>
                          <a:latin typeface="宋体" pitchFamily="2" charset="-122"/>
                          <a:ea typeface="宋体" pitchFamily="2" charset="-122"/>
                        </a:rPr>
                        <a:t>度较大</a:t>
                      </a:r>
                      <a:endParaRPr lang="zh-CN" sz="1200" kern="100" dirty="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dirty="0">
                          <a:effectLst/>
                          <a:latin typeface="宋体" pitchFamily="2" charset="-122"/>
                          <a:ea typeface="宋体" pitchFamily="2" charset="-122"/>
                        </a:rPr>
                        <a:t>人口基础信息库第一期项目需要采集发改委、经信委、公安、民政、计生等</a:t>
                      </a:r>
                      <a:r>
                        <a:rPr lang="en-US" sz="1200" kern="100" dirty="0">
                          <a:effectLst/>
                          <a:latin typeface="宋体" pitchFamily="2" charset="-122"/>
                          <a:ea typeface="宋体" pitchFamily="2" charset="-122"/>
                        </a:rPr>
                        <a:t>16</a:t>
                      </a:r>
                      <a:r>
                        <a:rPr lang="zh-CN" sz="1200" kern="100" dirty="0">
                          <a:effectLst/>
                          <a:latin typeface="宋体" pitchFamily="2" charset="-122"/>
                          <a:ea typeface="宋体" pitchFamily="2" charset="-122"/>
                        </a:rPr>
                        <a:t>个部门的人口数据，涉及不同的条线，同时还涉及部分县区的数据，协调工作难度较大。</a:t>
                      </a:r>
                      <a:endParaRPr lang="zh-CN" sz="1200" kern="100" dirty="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H</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H</a:t>
                      </a:r>
                      <a:endParaRPr lang="zh-CN" sz="1200" kern="10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01"/>
                  </a:ext>
                </a:extLst>
              </a:tr>
              <a:tr h="407266">
                <a:tc>
                  <a:txBody>
                    <a:bodyPr/>
                    <a:lstStyle/>
                    <a:p>
                      <a:pPr algn="just">
                        <a:spcAft>
                          <a:spcPts val="0"/>
                        </a:spcAft>
                      </a:pPr>
                      <a:r>
                        <a:rPr lang="zh-CN" sz="1200" kern="100" dirty="0">
                          <a:effectLst/>
                          <a:latin typeface="宋体" pitchFamily="2" charset="-122"/>
                          <a:ea typeface="宋体" pitchFamily="2" charset="-122"/>
                        </a:rPr>
                        <a:t>规划实施</a:t>
                      </a:r>
                      <a:r>
                        <a:rPr lang="zh-CN" sz="1200" b="1" kern="100" dirty="0">
                          <a:solidFill>
                            <a:srgbClr val="FF0000"/>
                          </a:solidFill>
                          <a:effectLst/>
                          <a:latin typeface="宋体" pitchFamily="2" charset="-122"/>
                          <a:ea typeface="宋体" pitchFamily="2" charset="-122"/>
                        </a:rPr>
                        <a:t>时间紧</a:t>
                      </a:r>
                      <a:r>
                        <a:rPr lang="zh-CN" sz="1200" kern="100" dirty="0">
                          <a:effectLst/>
                          <a:latin typeface="宋体" pitchFamily="2" charset="-122"/>
                          <a:ea typeface="宋体" pitchFamily="2" charset="-122"/>
                        </a:rPr>
                        <a:t>迫，按序推进不易</a:t>
                      </a:r>
                      <a:endParaRPr lang="zh-CN" sz="1200" kern="100" dirty="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dirty="0">
                          <a:effectLst/>
                          <a:latin typeface="宋体" pitchFamily="2" charset="-122"/>
                          <a:ea typeface="宋体" pitchFamily="2" charset="-122"/>
                        </a:rPr>
                        <a:t>人口基础信息库项目已经被列入</a:t>
                      </a:r>
                      <a:r>
                        <a:rPr lang="en-US" altLang="zh-CN" sz="1200" kern="100" dirty="0">
                          <a:effectLst/>
                          <a:latin typeface="宋体" pitchFamily="2" charset="-122"/>
                          <a:ea typeface="宋体" pitchFamily="2" charset="-122"/>
                        </a:rPr>
                        <a:t>XX</a:t>
                      </a:r>
                      <a:r>
                        <a:rPr lang="zh-CN" sz="1200" kern="100" dirty="0">
                          <a:effectLst/>
                          <a:latin typeface="宋体" pitchFamily="2" charset="-122"/>
                          <a:ea typeface="宋体" pitchFamily="2" charset="-122"/>
                        </a:rPr>
                        <a:t>市</a:t>
                      </a:r>
                      <a:r>
                        <a:rPr lang="en-US" sz="1200" kern="100" dirty="0">
                          <a:effectLst/>
                          <a:latin typeface="宋体" pitchFamily="2" charset="-122"/>
                          <a:ea typeface="宋体" pitchFamily="2" charset="-122"/>
                        </a:rPr>
                        <a:t>2013</a:t>
                      </a:r>
                      <a:r>
                        <a:rPr lang="zh-CN" sz="1200" kern="100" dirty="0">
                          <a:effectLst/>
                          <a:latin typeface="宋体" pitchFamily="2" charset="-122"/>
                          <a:ea typeface="宋体" pitchFamily="2" charset="-122"/>
                        </a:rPr>
                        <a:t>年的政府实事项目，今年</a:t>
                      </a:r>
                      <a:r>
                        <a:rPr lang="en-US" sz="1200" kern="100" dirty="0">
                          <a:effectLst/>
                          <a:latin typeface="宋体" pitchFamily="2" charset="-122"/>
                          <a:ea typeface="宋体" pitchFamily="2" charset="-122"/>
                        </a:rPr>
                        <a:t>3</a:t>
                      </a:r>
                      <a:r>
                        <a:rPr lang="zh-CN" sz="1200" kern="100" dirty="0">
                          <a:effectLst/>
                          <a:latin typeface="宋体" pitchFamily="2" charset="-122"/>
                          <a:ea typeface="宋体" pitchFamily="2" charset="-122"/>
                        </a:rPr>
                        <a:t>月底要完成项目规划与设计，年底要完成第一期建设，时间紧，任务重。需要各单位高度重视，积极配合，否则很难按照时序完成项目建设。</a:t>
                      </a:r>
                      <a:endParaRPr lang="zh-CN" sz="1200" kern="100" dirty="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M</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M</a:t>
                      </a:r>
                      <a:endParaRPr lang="zh-CN" sz="1200" kern="10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02"/>
                  </a:ext>
                </a:extLst>
              </a:tr>
              <a:tr h="325813">
                <a:tc>
                  <a:txBody>
                    <a:bodyPr/>
                    <a:lstStyle/>
                    <a:p>
                      <a:pPr algn="just">
                        <a:spcAft>
                          <a:spcPts val="0"/>
                        </a:spcAft>
                      </a:pPr>
                      <a:r>
                        <a:rPr lang="zh-CN" sz="1200" kern="100" dirty="0">
                          <a:effectLst/>
                          <a:latin typeface="宋体" pitchFamily="2" charset="-122"/>
                          <a:ea typeface="宋体" pitchFamily="2" charset="-122"/>
                        </a:rPr>
                        <a:t>重视程度存在差异，</a:t>
                      </a:r>
                      <a:r>
                        <a:rPr lang="zh-CN" sz="1200" b="1" kern="100" dirty="0">
                          <a:solidFill>
                            <a:srgbClr val="FF0000"/>
                          </a:solidFill>
                          <a:effectLst/>
                          <a:latin typeface="宋体" pitchFamily="2" charset="-122"/>
                          <a:ea typeface="宋体" pitchFamily="2" charset="-122"/>
                        </a:rPr>
                        <a:t>缺少专人负责</a:t>
                      </a:r>
                      <a:endParaRPr lang="zh-CN" sz="1200" b="1" kern="100" dirty="0">
                        <a:solidFill>
                          <a:srgbClr val="FF0000"/>
                        </a:solidFill>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a:effectLst/>
                          <a:latin typeface="宋体" pitchFamily="2" charset="-122"/>
                          <a:ea typeface="宋体" pitchFamily="2" charset="-122"/>
                        </a:rPr>
                        <a:t>目前项目处于需求调研阶段，有的部门还没有给予应有的重视，大部分部门只确定了一名联络员，还没有专门的团队来负责这项工作。</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M</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M</a:t>
                      </a:r>
                      <a:endParaRPr lang="zh-CN" sz="1200" kern="10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03"/>
                  </a:ext>
                </a:extLst>
              </a:tr>
              <a:tr h="325813">
                <a:tc>
                  <a:txBody>
                    <a:bodyPr/>
                    <a:lstStyle/>
                    <a:p>
                      <a:pPr algn="just">
                        <a:spcAft>
                          <a:spcPts val="0"/>
                        </a:spcAft>
                      </a:pPr>
                      <a:r>
                        <a:rPr lang="zh-CN" sz="1200" kern="100" dirty="0">
                          <a:effectLst/>
                          <a:latin typeface="宋体" pitchFamily="2" charset="-122"/>
                          <a:ea typeface="宋体" pitchFamily="2" charset="-122"/>
                        </a:rPr>
                        <a:t>部门内部缺乏统筹，整体</a:t>
                      </a:r>
                      <a:r>
                        <a:rPr lang="zh-CN" sz="1200" b="1" kern="100" dirty="0">
                          <a:solidFill>
                            <a:srgbClr val="FF0000"/>
                          </a:solidFill>
                          <a:effectLst/>
                          <a:latin typeface="宋体" pitchFamily="2" charset="-122"/>
                          <a:ea typeface="宋体" pitchFamily="2" charset="-122"/>
                        </a:rPr>
                        <a:t>需求不明</a:t>
                      </a:r>
                      <a:endParaRPr lang="zh-CN" sz="1200" b="1" kern="100" dirty="0">
                        <a:solidFill>
                          <a:srgbClr val="FF0000"/>
                        </a:solidFill>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a:effectLst/>
                          <a:latin typeface="宋体" pitchFamily="2" charset="-122"/>
                          <a:ea typeface="宋体" pitchFamily="2" charset="-122"/>
                        </a:rPr>
                        <a:t>由于各部门内部业务、技术与行政等职能部门工作人员只熟悉自己负责的工作，有些部门没有统筹协调，对本部门信息化现状梳理不透彻，难以清晰把握和提出整体需求。</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M</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L</a:t>
                      </a:r>
                      <a:endParaRPr lang="zh-CN" sz="1200" kern="10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04"/>
                  </a:ext>
                </a:extLst>
              </a:tr>
              <a:tr h="325813">
                <a:tc>
                  <a:txBody>
                    <a:bodyPr/>
                    <a:lstStyle/>
                    <a:p>
                      <a:pPr algn="just">
                        <a:spcAft>
                          <a:spcPts val="0"/>
                        </a:spcAft>
                      </a:pPr>
                      <a:r>
                        <a:rPr lang="zh-CN" sz="1200" kern="100" dirty="0">
                          <a:effectLst/>
                          <a:latin typeface="宋体" pitchFamily="2" charset="-122"/>
                          <a:ea typeface="宋体" pitchFamily="2" charset="-122"/>
                        </a:rPr>
                        <a:t>部门之间缺乏了解，</a:t>
                      </a:r>
                      <a:r>
                        <a:rPr lang="zh-CN" sz="1200" b="1" kern="100" dirty="0">
                          <a:solidFill>
                            <a:srgbClr val="FF0000"/>
                          </a:solidFill>
                          <a:effectLst/>
                          <a:latin typeface="宋体" pitchFamily="2" charset="-122"/>
                          <a:ea typeface="宋体" pitchFamily="2" charset="-122"/>
                        </a:rPr>
                        <a:t>协同需求不足</a:t>
                      </a:r>
                      <a:endParaRPr lang="zh-CN" sz="1200" b="1" kern="100" dirty="0">
                        <a:solidFill>
                          <a:srgbClr val="FF0000"/>
                        </a:solidFill>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a:effectLst/>
                          <a:latin typeface="宋体" pitchFamily="2" charset="-122"/>
                          <a:ea typeface="宋体" pitchFamily="2" charset="-122"/>
                        </a:rPr>
                        <a:t>由于参与的成员较多，各部门相互之间了解有限，对于能共享其他部门哪些信息了解不多，这些共享信息对本部门有什么用也不太清楚。</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M</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L</a:t>
                      </a:r>
                      <a:endParaRPr lang="zh-CN" sz="1200" kern="10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05"/>
                  </a:ext>
                </a:extLst>
              </a:tr>
              <a:tr h="651625">
                <a:tc>
                  <a:txBody>
                    <a:bodyPr/>
                    <a:lstStyle/>
                    <a:p>
                      <a:pPr algn="just">
                        <a:spcAft>
                          <a:spcPts val="0"/>
                        </a:spcAft>
                      </a:pPr>
                      <a:r>
                        <a:rPr lang="zh-CN" sz="1200" kern="100" dirty="0">
                          <a:effectLst/>
                          <a:latin typeface="宋体" pitchFamily="2" charset="-122"/>
                          <a:ea typeface="宋体" pitchFamily="2" charset="-122"/>
                        </a:rPr>
                        <a:t>数据标准各不相同，</a:t>
                      </a:r>
                      <a:r>
                        <a:rPr lang="zh-CN" sz="1200" b="1" kern="100" dirty="0">
                          <a:solidFill>
                            <a:srgbClr val="FF0000"/>
                          </a:solidFill>
                          <a:effectLst/>
                          <a:latin typeface="宋体" pitchFamily="2" charset="-122"/>
                          <a:ea typeface="宋体" pitchFamily="2" charset="-122"/>
                        </a:rPr>
                        <a:t>标准化过程长</a:t>
                      </a:r>
                      <a:endParaRPr lang="zh-CN" sz="1200" b="1" kern="100" dirty="0">
                        <a:solidFill>
                          <a:srgbClr val="FF0000"/>
                        </a:solidFill>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a:effectLst/>
                          <a:latin typeface="宋体" pitchFamily="2" charset="-122"/>
                          <a:ea typeface="宋体" pitchFamily="2" charset="-122"/>
                        </a:rPr>
                        <a:t>由于各种原因，部分人口信息在不同单位的表述、标准不一致，各单位均带有相应的业务特点。人口基础信息库的建设，将就人口基础信息建立统一的格式和标准。一方面要建立新标准，需要在数据清洗规则设置上明确权威数据的标准，另一方面还要推广新标准，最后需要在各部门的认同下应用新标准，这将是一个相对较长的过程。</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H</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dirty="0">
                          <a:effectLst/>
                          <a:latin typeface="宋体" pitchFamily="2" charset="-122"/>
                          <a:ea typeface="宋体" pitchFamily="2" charset="-122"/>
                        </a:rPr>
                        <a:t>L</a:t>
                      </a:r>
                      <a:endParaRPr lang="zh-CN" sz="1200" kern="100" dirty="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06"/>
                  </a:ext>
                </a:extLst>
              </a:tr>
              <a:tr h="733079">
                <a:tc>
                  <a:txBody>
                    <a:bodyPr/>
                    <a:lstStyle/>
                    <a:p>
                      <a:pPr algn="just">
                        <a:spcAft>
                          <a:spcPts val="0"/>
                        </a:spcAft>
                      </a:pPr>
                      <a:r>
                        <a:rPr lang="zh-CN" sz="1200" kern="100" dirty="0">
                          <a:effectLst/>
                          <a:latin typeface="宋体" pitchFamily="2" charset="-122"/>
                          <a:ea typeface="宋体" pitchFamily="2" charset="-122"/>
                        </a:rPr>
                        <a:t>信息化水平有差异，</a:t>
                      </a:r>
                      <a:r>
                        <a:rPr lang="zh-CN" sz="1200" b="1" kern="100" dirty="0">
                          <a:solidFill>
                            <a:srgbClr val="FF0000"/>
                          </a:solidFill>
                          <a:effectLst/>
                          <a:latin typeface="宋体" pitchFamily="2" charset="-122"/>
                          <a:ea typeface="宋体" pitchFamily="2" charset="-122"/>
                        </a:rPr>
                        <a:t>支撑缺乏保障</a:t>
                      </a:r>
                      <a:endParaRPr lang="zh-CN" sz="1200" b="1" kern="100" dirty="0">
                        <a:solidFill>
                          <a:srgbClr val="FF0000"/>
                        </a:solidFill>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dirty="0">
                          <a:effectLst/>
                          <a:latin typeface="宋体" pitchFamily="2" charset="-122"/>
                          <a:ea typeface="宋体" pitchFamily="2" charset="-122"/>
                        </a:rPr>
                        <a:t>各部门的信息化水平参差不齐，有的部门人员保障、技术保障薄弱，项目实施可能会力不从心。此外，依目前</a:t>
                      </a:r>
                      <a:r>
                        <a:rPr lang="en-US" altLang="zh-CN" sz="1200" kern="100" dirty="0">
                          <a:effectLst/>
                          <a:latin typeface="宋体" pitchFamily="2" charset="-122"/>
                          <a:ea typeface="宋体" pitchFamily="2" charset="-122"/>
                        </a:rPr>
                        <a:t>XX</a:t>
                      </a:r>
                      <a:r>
                        <a:rPr lang="zh-CN" sz="1200" kern="100" dirty="0">
                          <a:effectLst/>
                          <a:latin typeface="宋体" pitchFamily="2" charset="-122"/>
                          <a:ea typeface="宋体" pitchFamily="2" charset="-122"/>
                        </a:rPr>
                        <a:t>市行政管理架构现状，部分数据与市人口基础信息库对接存在一定的难度。一方面，有的部门存在市区、园区、县市不一样的政策体系，数据对接受到条块的多方位限制；另一方面，有的部门由于数据不在本地，需要取得上级部门的支持。</a:t>
                      </a:r>
                      <a:endParaRPr lang="zh-CN" sz="1200" kern="100" dirty="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M</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L</a:t>
                      </a:r>
                      <a:endParaRPr lang="zh-CN" sz="1200" kern="10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07"/>
                  </a:ext>
                </a:extLst>
              </a:tr>
              <a:tr h="325813">
                <a:tc>
                  <a:txBody>
                    <a:bodyPr/>
                    <a:lstStyle/>
                    <a:p>
                      <a:pPr algn="just">
                        <a:spcAft>
                          <a:spcPts val="0"/>
                        </a:spcAft>
                      </a:pPr>
                      <a:r>
                        <a:rPr lang="zh-CN" sz="1200" kern="100" dirty="0">
                          <a:effectLst/>
                          <a:latin typeface="宋体" pitchFamily="2" charset="-122"/>
                          <a:ea typeface="宋体" pitchFamily="2" charset="-122"/>
                        </a:rPr>
                        <a:t>部门</a:t>
                      </a:r>
                      <a:r>
                        <a:rPr lang="zh-CN" sz="1200" b="1" kern="100" dirty="0">
                          <a:solidFill>
                            <a:srgbClr val="FF0000"/>
                          </a:solidFill>
                          <a:effectLst/>
                          <a:latin typeface="宋体" pitchFamily="2" charset="-122"/>
                          <a:ea typeface="宋体" pitchFamily="2" charset="-122"/>
                        </a:rPr>
                        <a:t>缺乏专项经费</a:t>
                      </a:r>
                      <a:r>
                        <a:rPr lang="zh-CN" sz="1200" kern="100" dirty="0">
                          <a:effectLst/>
                          <a:latin typeface="宋体" pitchFamily="2" charset="-122"/>
                          <a:ea typeface="宋体" pitchFamily="2" charset="-122"/>
                        </a:rPr>
                        <a:t>，影响改造对接</a:t>
                      </a:r>
                      <a:endParaRPr lang="zh-CN" sz="1200" kern="100" dirty="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a:effectLst/>
                          <a:latin typeface="宋体" pitchFamily="2" charset="-122"/>
                          <a:ea typeface="宋体" pitchFamily="2" charset="-122"/>
                        </a:rPr>
                        <a:t>人口基础信息库建设中将有统一的数据交换平台与各单位对接，各部门现有系统将按照统一标准实施改造。前期，各部门大都还没有落实经费，势必会影响项目后续的实施。</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H</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H</a:t>
                      </a:r>
                      <a:endParaRPr lang="zh-CN" sz="1200" kern="10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08"/>
                  </a:ext>
                </a:extLst>
              </a:tr>
              <a:tr h="407266">
                <a:tc>
                  <a:txBody>
                    <a:bodyPr/>
                    <a:lstStyle/>
                    <a:p>
                      <a:pPr algn="just">
                        <a:spcAft>
                          <a:spcPts val="0"/>
                        </a:spcAft>
                      </a:pPr>
                      <a:r>
                        <a:rPr lang="zh-CN" sz="1200" kern="100" dirty="0">
                          <a:effectLst/>
                          <a:latin typeface="宋体" pitchFamily="2" charset="-122"/>
                          <a:ea typeface="宋体" pitchFamily="2" charset="-122"/>
                        </a:rPr>
                        <a:t>关注信息共享安全，存在</a:t>
                      </a:r>
                      <a:r>
                        <a:rPr lang="zh-CN" sz="1200" b="1" kern="100" dirty="0">
                          <a:solidFill>
                            <a:srgbClr val="FF0000"/>
                          </a:solidFill>
                          <a:effectLst/>
                          <a:latin typeface="宋体" pitchFamily="2" charset="-122"/>
                          <a:ea typeface="宋体" pitchFamily="2" charset="-122"/>
                        </a:rPr>
                        <a:t>安全疑虑</a:t>
                      </a:r>
                      <a:endParaRPr lang="zh-CN" sz="1200" b="1" kern="100" dirty="0">
                        <a:solidFill>
                          <a:srgbClr val="FF0000"/>
                        </a:solidFill>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a:effectLst/>
                          <a:latin typeface="宋体" pitchFamily="2" charset="-122"/>
                          <a:ea typeface="宋体" pitchFamily="2" charset="-122"/>
                        </a:rPr>
                        <a:t>各部门目前都掌握不少与人口有关的“隐私”信息，其中有些是可以共享的，有些是需要进一步商榷的。作为个案数据的管理者，基于安全考虑，各家都持谨慎态度，共享数据范围尚未得到明确界定。</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H</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M</a:t>
                      </a:r>
                      <a:endParaRPr lang="zh-CN" sz="1200" kern="10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09"/>
                  </a:ext>
                </a:extLst>
              </a:tr>
              <a:tr h="488719">
                <a:tc>
                  <a:txBody>
                    <a:bodyPr/>
                    <a:lstStyle/>
                    <a:p>
                      <a:pPr algn="just">
                        <a:spcAft>
                          <a:spcPts val="0"/>
                        </a:spcAft>
                      </a:pPr>
                      <a:r>
                        <a:rPr lang="zh-CN" sz="1200" b="1" kern="100" dirty="0">
                          <a:solidFill>
                            <a:srgbClr val="FF0000"/>
                          </a:solidFill>
                          <a:effectLst/>
                          <a:latin typeface="宋体" pitchFamily="2" charset="-122"/>
                          <a:ea typeface="宋体" pitchFamily="2" charset="-122"/>
                        </a:rPr>
                        <a:t>缺乏激励约束机制</a:t>
                      </a:r>
                      <a:r>
                        <a:rPr lang="zh-CN" sz="1200" kern="100" dirty="0">
                          <a:effectLst/>
                          <a:latin typeface="宋体" pitchFamily="2" charset="-122"/>
                          <a:ea typeface="宋体" pitchFamily="2" charset="-122"/>
                        </a:rPr>
                        <a:t>，有碍长效管理</a:t>
                      </a:r>
                      <a:endParaRPr lang="zh-CN" sz="1200" kern="100" dirty="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zh-CN" sz="1200" kern="100" dirty="0">
                          <a:effectLst/>
                          <a:latin typeface="宋体" pitchFamily="2" charset="-122"/>
                          <a:ea typeface="宋体" pitchFamily="2" charset="-122"/>
                        </a:rPr>
                        <a:t>系统建好是第一步，建成后如何用好，以实现预期目标、发挥系统价值，这是更加重要的问题。系统建设完成后，要保障数据的日常更新维护，保证数据的鲜活性，没有一套激励约束机制，难以保障常态长效的系统运营。目前还缺乏这方面的机制和政策。</a:t>
                      </a:r>
                      <a:endParaRPr lang="zh-CN" sz="1200" kern="100" dirty="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a:effectLst/>
                          <a:latin typeface="宋体" pitchFamily="2" charset="-122"/>
                          <a:ea typeface="宋体" pitchFamily="2" charset="-122"/>
                        </a:rPr>
                        <a:t>H</a:t>
                      </a:r>
                      <a:endParaRPr lang="zh-CN" sz="1200" kern="100">
                        <a:effectLst/>
                        <a:latin typeface="宋体" pitchFamily="2" charset="-122"/>
                        <a:ea typeface="宋体" pitchFamily="2" charset="-122"/>
                        <a:cs typeface="Times New Roman"/>
                      </a:endParaRPr>
                    </a:p>
                  </a:txBody>
                  <a:tcPr marL="34909" marR="34909" marT="0" marB="0"/>
                </a:tc>
                <a:tc>
                  <a:txBody>
                    <a:bodyPr/>
                    <a:lstStyle/>
                    <a:p>
                      <a:pPr algn="just">
                        <a:spcAft>
                          <a:spcPts val="0"/>
                        </a:spcAft>
                      </a:pPr>
                      <a:r>
                        <a:rPr lang="en-US" sz="1200" kern="100" dirty="0">
                          <a:effectLst/>
                          <a:latin typeface="宋体" pitchFamily="2" charset="-122"/>
                          <a:ea typeface="宋体" pitchFamily="2" charset="-122"/>
                        </a:rPr>
                        <a:t>H</a:t>
                      </a:r>
                      <a:endParaRPr lang="zh-CN" sz="1200" kern="100" dirty="0">
                        <a:effectLst/>
                        <a:latin typeface="宋体" pitchFamily="2" charset="-122"/>
                        <a:ea typeface="宋体" pitchFamily="2" charset="-122"/>
                        <a:cs typeface="Times New Roman"/>
                      </a:endParaRPr>
                    </a:p>
                  </a:txBody>
                  <a:tcPr marL="34909" marR="34909" marT="0" marB="0"/>
                </a:tc>
                <a:extLst>
                  <a:ext uri="{0D108BD9-81ED-4DB2-BD59-A6C34878D82A}">
                    <a16:rowId xmlns:a16="http://schemas.microsoft.com/office/drawing/2014/main" val="10010"/>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5105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Architecture Overview – Business View</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0512</a:t>
            </a:r>
          </a:p>
          <a:p>
            <a:pPr>
              <a:lnSpc>
                <a:spcPct val="85000"/>
              </a:lnSpc>
              <a:spcBef>
                <a:spcPct val="0"/>
              </a:spcBef>
            </a:pPr>
            <a:r>
              <a:rPr lang="en-US" altLang="zh-CN" sz="1200" dirty="0"/>
              <a:t>Architecture Overview</a:t>
            </a:r>
          </a:p>
        </p:txBody>
      </p:sp>
      <p:pic>
        <p:nvPicPr>
          <p:cNvPr id="829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1520825"/>
            <a:ext cx="8590630" cy="470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589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Architecture Overview – Technical View</a:t>
            </a:r>
            <a:endParaRPr lang="zh-CN" altLang="en-US" dirty="0"/>
          </a:p>
        </p:txBody>
      </p:sp>
      <p:sp>
        <p:nvSpPr>
          <p:cNvPr id="4" name="AutoShape 4"/>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0512</a:t>
            </a:r>
          </a:p>
          <a:p>
            <a:pPr>
              <a:lnSpc>
                <a:spcPct val="85000"/>
              </a:lnSpc>
              <a:spcBef>
                <a:spcPct val="0"/>
              </a:spcBef>
            </a:pPr>
            <a:r>
              <a:rPr lang="en-US" altLang="zh-CN" sz="1200" dirty="0"/>
              <a:t>Architecture Overview</a:t>
            </a:r>
          </a:p>
        </p:txBody>
      </p:sp>
      <p:pic>
        <p:nvPicPr>
          <p:cNvPr id="819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12776"/>
            <a:ext cx="8601984" cy="509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4926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Architectural Decision</a:t>
            </a:r>
            <a:endParaRPr lang="zh-CN" altLang="en-US" dirty="0"/>
          </a:p>
        </p:txBody>
      </p:sp>
      <p:sp>
        <p:nvSpPr>
          <p:cNvPr id="7"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0513</a:t>
            </a:r>
          </a:p>
          <a:p>
            <a:pPr>
              <a:lnSpc>
                <a:spcPct val="85000"/>
              </a:lnSpc>
              <a:spcBef>
                <a:spcPct val="0"/>
              </a:spcBef>
            </a:pPr>
            <a:r>
              <a:rPr lang="en-US" altLang="zh-CN" sz="1200" dirty="0"/>
              <a:t>Architectural Decisions</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3437522930"/>
              </p:ext>
            </p:extLst>
          </p:nvPr>
        </p:nvGraphicFramePr>
        <p:xfrm>
          <a:off x="251520" y="1260325"/>
          <a:ext cx="8669660" cy="5169387"/>
        </p:xfrm>
        <a:graphic>
          <a:graphicData uri="http://schemas.openxmlformats.org/drawingml/2006/table">
            <a:tbl>
              <a:tblPr firstRow="1" firstCol="1" bandRow="1">
                <a:tableStyleId>{5940675A-B579-460E-94D1-54222C63F5DA}</a:tableStyleId>
              </a:tblPr>
              <a:tblGrid>
                <a:gridCol w="1345292">
                  <a:extLst>
                    <a:ext uri="{9D8B030D-6E8A-4147-A177-3AD203B41FA5}">
                      <a16:colId xmlns:a16="http://schemas.microsoft.com/office/drawing/2014/main" val="20000"/>
                    </a:ext>
                  </a:extLst>
                </a:gridCol>
                <a:gridCol w="5827879">
                  <a:extLst>
                    <a:ext uri="{9D8B030D-6E8A-4147-A177-3AD203B41FA5}">
                      <a16:colId xmlns:a16="http://schemas.microsoft.com/office/drawing/2014/main" val="20001"/>
                    </a:ext>
                  </a:extLst>
                </a:gridCol>
                <a:gridCol w="579877">
                  <a:extLst>
                    <a:ext uri="{9D8B030D-6E8A-4147-A177-3AD203B41FA5}">
                      <a16:colId xmlns:a16="http://schemas.microsoft.com/office/drawing/2014/main" val="20002"/>
                    </a:ext>
                  </a:extLst>
                </a:gridCol>
                <a:gridCol w="916612">
                  <a:extLst>
                    <a:ext uri="{9D8B030D-6E8A-4147-A177-3AD203B41FA5}">
                      <a16:colId xmlns:a16="http://schemas.microsoft.com/office/drawing/2014/main" val="20003"/>
                    </a:ext>
                  </a:extLst>
                </a:gridCol>
              </a:tblGrid>
              <a:tr h="104184">
                <a:tc>
                  <a:txBody>
                    <a:bodyPr/>
                    <a:lstStyle/>
                    <a:p>
                      <a:pPr algn="just">
                        <a:spcAft>
                          <a:spcPts val="0"/>
                        </a:spcAft>
                      </a:pPr>
                      <a:r>
                        <a:rPr lang="zh-CN" sz="1100" kern="100" dirty="0">
                          <a:effectLst/>
                          <a:latin typeface="宋体" pitchFamily="2" charset="-122"/>
                          <a:ea typeface="宋体" pitchFamily="2" charset="-122"/>
                        </a:rPr>
                        <a:t>主题范畴</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a:txBody>
                    <a:bodyPr/>
                    <a:lstStyle/>
                    <a:p>
                      <a:pPr algn="just">
                        <a:spcAft>
                          <a:spcPts val="0"/>
                        </a:spcAft>
                      </a:pPr>
                      <a:r>
                        <a:rPr lang="zh-CN" sz="1100" kern="100">
                          <a:effectLst/>
                          <a:latin typeface="宋体" pitchFamily="2" charset="-122"/>
                          <a:ea typeface="宋体" pitchFamily="2" charset="-122"/>
                        </a:rPr>
                        <a:t>人员匹配</a:t>
                      </a:r>
                      <a:endParaRPr lang="zh-CN" sz="1100" kern="100">
                        <a:effectLst/>
                        <a:latin typeface="宋体" pitchFamily="2" charset="-122"/>
                        <a:ea typeface="宋体" pitchFamily="2" charset="-122"/>
                        <a:cs typeface="Times New Roman"/>
                      </a:endParaRPr>
                    </a:p>
                  </a:txBody>
                  <a:tcPr marL="44650" marR="44650" marT="0" marB="0"/>
                </a:tc>
                <a:tc>
                  <a:txBody>
                    <a:bodyPr/>
                    <a:lstStyle/>
                    <a:p>
                      <a:pPr algn="just">
                        <a:spcAft>
                          <a:spcPts val="0"/>
                        </a:spcAft>
                      </a:pPr>
                      <a:r>
                        <a:rPr lang="en-US" sz="1100" kern="100" dirty="0">
                          <a:effectLst/>
                          <a:latin typeface="宋体" pitchFamily="2" charset="-122"/>
                          <a:ea typeface="宋体" pitchFamily="2" charset="-122"/>
                        </a:rPr>
                        <a:t>ID</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a:txBody>
                    <a:bodyPr/>
                    <a:lstStyle/>
                    <a:p>
                      <a:pPr algn="just">
                        <a:spcAft>
                          <a:spcPts val="0"/>
                        </a:spcAft>
                      </a:pPr>
                      <a:r>
                        <a:rPr lang="en-US" sz="1100" kern="100">
                          <a:effectLst/>
                          <a:latin typeface="宋体" pitchFamily="2" charset="-122"/>
                          <a:ea typeface="宋体" pitchFamily="2" charset="-122"/>
                        </a:rPr>
                        <a:t>AD_01</a:t>
                      </a:r>
                      <a:endParaRPr lang="zh-CN" sz="1100" kern="100">
                        <a:effectLst/>
                        <a:latin typeface="宋体" pitchFamily="2" charset="-122"/>
                        <a:ea typeface="宋体" pitchFamily="2" charset="-122"/>
                        <a:cs typeface="Times New Roman"/>
                      </a:endParaRPr>
                    </a:p>
                  </a:txBody>
                  <a:tcPr marL="44650" marR="44650" marT="0" marB="0"/>
                </a:tc>
                <a:extLst>
                  <a:ext uri="{0D108BD9-81ED-4DB2-BD59-A6C34878D82A}">
                    <a16:rowId xmlns:a16="http://schemas.microsoft.com/office/drawing/2014/main" val="10000"/>
                  </a:ext>
                </a:extLst>
              </a:tr>
              <a:tr h="104184">
                <a:tc>
                  <a:txBody>
                    <a:bodyPr/>
                    <a:lstStyle/>
                    <a:p>
                      <a:pPr algn="just">
                        <a:spcAft>
                          <a:spcPts val="0"/>
                        </a:spcAft>
                      </a:pPr>
                      <a:r>
                        <a:rPr lang="zh-CN" sz="1100" kern="100" dirty="0">
                          <a:effectLst/>
                          <a:latin typeface="宋体" pitchFamily="2" charset="-122"/>
                          <a:ea typeface="宋体" pitchFamily="2" charset="-122"/>
                        </a:rPr>
                        <a:t>架构决策</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每个人都需要有一个</a:t>
                      </a:r>
                      <a:r>
                        <a:rPr lang="en-US" sz="1100" kern="100">
                          <a:effectLst/>
                          <a:latin typeface="宋体" pitchFamily="2" charset="-122"/>
                          <a:ea typeface="宋体" pitchFamily="2" charset="-122"/>
                        </a:rPr>
                        <a:t>Master ID</a:t>
                      </a:r>
                      <a:r>
                        <a:rPr lang="zh-CN" sz="1100" kern="100">
                          <a:effectLst/>
                          <a:latin typeface="宋体" pitchFamily="2" charset="-122"/>
                          <a:ea typeface="宋体" pitchFamily="2" charset="-122"/>
                        </a:rPr>
                        <a:t>，用于串起所有的片断数据</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104184">
                <a:tc>
                  <a:txBody>
                    <a:bodyPr/>
                    <a:lstStyle/>
                    <a:p>
                      <a:pPr algn="just">
                        <a:spcAft>
                          <a:spcPts val="0"/>
                        </a:spcAft>
                      </a:pPr>
                      <a:r>
                        <a:rPr lang="zh-CN" sz="1100" kern="100">
                          <a:effectLst/>
                          <a:latin typeface="宋体" pitchFamily="2" charset="-122"/>
                          <a:ea typeface="宋体" pitchFamily="2" charset="-122"/>
                        </a:rPr>
                        <a:t>问题描述</a:t>
                      </a:r>
                      <a:endParaRPr lang="zh-CN" sz="1100" kern="10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是否需要约定</a:t>
                      </a:r>
                      <a:r>
                        <a:rPr lang="en-US" sz="1100" kern="100">
                          <a:effectLst/>
                          <a:latin typeface="宋体" pitchFamily="2" charset="-122"/>
                          <a:ea typeface="宋体" pitchFamily="2" charset="-122"/>
                        </a:rPr>
                        <a:t>Master ID</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416737">
                <a:tc>
                  <a:txBody>
                    <a:bodyPr/>
                    <a:lstStyle/>
                    <a:p>
                      <a:pPr algn="just">
                        <a:spcAft>
                          <a:spcPts val="0"/>
                        </a:spcAft>
                      </a:pPr>
                      <a:r>
                        <a:rPr lang="zh-CN" sz="1100" kern="100" dirty="0">
                          <a:effectLst/>
                          <a:latin typeface="宋体" pitchFamily="2" charset="-122"/>
                          <a:ea typeface="宋体" pitchFamily="2" charset="-122"/>
                        </a:rPr>
                        <a:t>问题由来</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人口库构建时需要以某个权威数据样本为基础，将各个部门的人口信息片断叠加上去，在叠加的过程中需要有一个人员的唯一标识，能够在人口库中找到人员实体。然而，很多部门提供的数据中有各自的</a:t>
                      </a:r>
                      <a:r>
                        <a:rPr lang="en-US" sz="1100" kern="100">
                          <a:effectLst/>
                          <a:latin typeface="宋体" pitchFamily="2" charset="-122"/>
                          <a:ea typeface="宋体" pitchFamily="2" charset="-122"/>
                        </a:rPr>
                        <a:t>ID</a:t>
                      </a:r>
                      <a:r>
                        <a:rPr lang="zh-CN" sz="1100" kern="100">
                          <a:effectLst/>
                          <a:latin typeface="宋体" pitchFamily="2" charset="-122"/>
                          <a:ea typeface="宋体" pitchFamily="2" charset="-122"/>
                        </a:rPr>
                        <a:t>，造成人员识别混乱和困难。</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178347">
                <a:tc>
                  <a:txBody>
                    <a:bodyPr/>
                    <a:lstStyle/>
                    <a:p>
                      <a:pPr algn="just">
                        <a:spcAft>
                          <a:spcPts val="0"/>
                        </a:spcAft>
                      </a:pPr>
                      <a:r>
                        <a:rPr lang="zh-CN" sz="1100" kern="100" dirty="0">
                          <a:effectLst/>
                          <a:latin typeface="宋体" pitchFamily="2" charset="-122"/>
                          <a:ea typeface="宋体" pitchFamily="2" charset="-122"/>
                        </a:rPr>
                        <a:t>前提假设</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marL="342900" lvl="0" indent="-342900" algn="just">
                        <a:spcAft>
                          <a:spcPts val="0"/>
                        </a:spcAft>
                        <a:buFont typeface="+mj-lt"/>
                        <a:buAutoNum type="arabicPeriod"/>
                      </a:pPr>
                      <a:r>
                        <a:rPr lang="zh-CN" sz="1100" kern="100" dirty="0">
                          <a:effectLst/>
                          <a:latin typeface="宋体" pitchFamily="2" charset="-122"/>
                          <a:ea typeface="宋体" pitchFamily="2" charset="-122"/>
                        </a:rPr>
                        <a:t>项目范围：一期建设只纳入</a:t>
                      </a:r>
                      <a:r>
                        <a:rPr lang="en-US" altLang="zh-CN" sz="1100" kern="100" dirty="0">
                          <a:effectLst/>
                          <a:latin typeface="宋体" pitchFamily="2" charset="-122"/>
                          <a:ea typeface="宋体" pitchFamily="2" charset="-122"/>
                        </a:rPr>
                        <a:t>XX</a:t>
                      </a:r>
                      <a:r>
                        <a:rPr lang="zh-CN" sz="1100" kern="100" dirty="0">
                          <a:effectLst/>
                          <a:latin typeface="宋体" pitchFamily="2" charset="-122"/>
                          <a:ea typeface="宋体" pitchFamily="2" charset="-122"/>
                        </a:rPr>
                        <a:t>常住人口和暂住人口，二期再考虑纳入其它人群（国外人、军人、囚犯、新生儿）</a:t>
                      </a:r>
                    </a:p>
                    <a:p>
                      <a:pPr marL="342900" lvl="0" indent="-342900" algn="just">
                        <a:spcAft>
                          <a:spcPts val="0"/>
                        </a:spcAft>
                        <a:buFont typeface="+mj-lt"/>
                        <a:buAutoNum type="arabicPeriod"/>
                      </a:pPr>
                      <a:r>
                        <a:rPr lang="zh-CN" sz="1100" kern="100" dirty="0">
                          <a:effectLst/>
                          <a:latin typeface="宋体" pitchFamily="2" charset="-122"/>
                          <a:ea typeface="宋体" pitchFamily="2" charset="-122"/>
                        </a:rPr>
                        <a:t>同一个机构签发的</a:t>
                      </a:r>
                      <a:r>
                        <a:rPr lang="en-US" sz="1100" kern="100" dirty="0">
                          <a:effectLst/>
                          <a:latin typeface="宋体" pitchFamily="2" charset="-122"/>
                          <a:ea typeface="宋体" pitchFamily="2" charset="-122"/>
                        </a:rPr>
                        <a:t>ID</a:t>
                      </a:r>
                      <a:r>
                        <a:rPr lang="zh-CN" sz="1100" kern="100" dirty="0">
                          <a:effectLst/>
                          <a:latin typeface="宋体" pitchFamily="2" charset="-122"/>
                          <a:ea typeface="宋体" pitchFamily="2" charset="-122"/>
                        </a:rPr>
                        <a:t>重号问题已经解决（或基本解决），身份证重号已经被彻底梳理过。</a:t>
                      </a:r>
                      <a:endParaRPr lang="zh-CN" sz="1100" kern="100" dirty="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1562764">
                <a:tc>
                  <a:txBody>
                    <a:bodyPr/>
                    <a:lstStyle/>
                    <a:p>
                      <a:pPr algn="just">
                        <a:spcAft>
                          <a:spcPts val="0"/>
                        </a:spcAft>
                      </a:pPr>
                      <a:r>
                        <a:rPr lang="zh-CN" sz="1100" kern="100" dirty="0">
                          <a:effectLst/>
                          <a:latin typeface="宋体" pitchFamily="2" charset="-122"/>
                          <a:ea typeface="宋体" pitchFamily="2" charset="-122"/>
                        </a:rPr>
                        <a:t>可能的选择</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marL="228600" lvl="0" indent="-228600" algn="just">
                        <a:spcAft>
                          <a:spcPts val="0"/>
                        </a:spcAft>
                        <a:buFont typeface="Wingdings" pitchFamily="2" charset="2"/>
                        <a:buChar char="l"/>
                      </a:pPr>
                      <a:r>
                        <a:rPr lang="zh-CN" sz="1100" u="sng" kern="100" cap="small" spc="25" dirty="0">
                          <a:effectLst/>
                          <a:latin typeface="宋体" pitchFamily="2" charset="-122"/>
                          <a:ea typeface="宋体" pitchFamily="2" charset="-122"/>
                        </a:rPr>
                        <a:t>一人多证</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目前常用的证件有：居民身份证、居民户口簿、暂住证、护照（含港澳台）、军官证（士兵证）、驾驶证、学生证、新生儿（出生证）等，任何一种证件都可以作为</a:t>
                      </a:r>
                      <a:r>
                        <a:rPr lang="en-US" sz="1100" kern="100" dirty="0">
                          <a:effectLst/>
                          <a:latin typeface="宋体" pitchFamily="2" charset="-122"/>
                          <a:ea typeface="宋体" pitchFamily="2" charset="-122"/>
                        </a:rPr>
                        <a:t>ID</a:t>
                      </a:r>
                      <a:r>
                        <a:rPr lang="zh-CN" sz="1100" kern="100" dirty="0">
                          <a:effectLst/>
                          <a:latin typeface="宋体" pitchFamily="2" charset="-122"/>
                          <a:ea typeface="宋体" pitchFamily="2" charset="-122"/>
                        </a:rPr>
                        <a:t>来查阅个人基础信息。</a:t>
                      </a:r>
                    </a:p>
                    <a:p>
                      <a:pPr algn="just">
                        <a:spcAft>
                          <a:spcPts val="0"/>
                        </a:spcAft>
                      </a:pPr>
                      <a:r>
                        <a:rPr lang="zh-CN" sz="1100" u="sng" kern="100" cap="small" spc="25" dirty="0">
                          <a:effectLst/>
                          <a:latin typeface="宋体" pitchFamily="2" charset="-122"/>
                          <a:ea typeface="宋体" pitchFamily="2" charset="-122"/>
                        </a:rPr>
                        <a:t>好处</a:t>
                      </a:r>
                      <a:r>
                        <a:rPr lang="zh-CN" sz="1100" kern="100" dirty="0">
                          <a:effectLst/>
                          <a:latin typeface="宋体" pitchFamily="2" charset="-122"/>
                          <a:ea typeface="宋体" pitchFamily="2" charset="-122"/>
                        </a:rPr>
                        <a:t>：业务上能将各种特殊人群纳入管理，设计上比较开放和灵活。</a:t>
                      </a:r>
                    </a:p>
                    <a:p>
                      <a:pPr algn="just">
                        <a:spcAft>
                          <a:spcPts val="0"/>
                        </a:spcAft>
                      </a:pPr>
                      <a:r>
                        <a:rPr lang="zh-CN" sz="1100" u="sng" kern="100" cap="small" spc="25" dirty="0">
                          <a:effectLst/>
                          <a:latin typeface="宋体" pitchFamily="2" charset="-122"/>
                          <a:ea typeface="宋体" pitchFamily="2" charset="-122"/>
                        </a:rPr>
                        <a:t>坏处</a:t>
                      </a:r>
                      <a:r>
                        <a:rPr lang="zh-CN" sz="1100" kern="100" dirty="0">
                          <a:effectLst/>
                          <a:latin typeface="宋体" pitchFamily="2" charset="-122"/>
                          <a:ea typeface="宋体" pitchFamily="2" charset="-122"/>
                        </a:rPr>
                        <a:t>：每个证件都由相关主管部门签发、变更、注销，要维护多个</a:t>
                      </a:r>
                      <a:r>
                        <a:rPr lang="en-US" sz="1100" kern="100" dirty="0">
                          <a:effectLst/>
                          <a:latin typeface="宋体" pitchFamily="2" charset="-122"/>
                          <a:ea typeface="宋体" pitchFamily="2" charset="-122"/>
                        </a:rPr>
                        <a:t>ID</a:t>
                      </a:r>
                      <a:r>
                        <a:rPr lang="zh-CN" sz="1100" kern="100" dirty="0">
                          <a:effectLst/>
                          <a:latin typeface="宋体" pitchFamily="2" charset="-122"/>
                          <a:ea typeface="宋体" pitchFamily="2" charset="-122"/>
                        </a:rPr>
                        <a:t>的变化，实现成本高。有些</a:t>
                      </a:r>
                      <a:r>
                        <a:rPr lang="en-US" sz="1100" kern="100" dirty="0">
                          <a:effectLst/>
                          <a:latin typeface="宋体" pitchFamily="2" charset="-122"/>
                          <a:ea typeface="宋体" pitchFamily="2" charset="-122"/>
                        </a:rPr>
                        <a:t>ID</a:t>
                      </a:r>
                      <a:r>
                        <a:rPr lang="zh-CN" sz="1100" kern="100" dirty="0">
                          <a:effectLst/>
                          <a:latin typeface="宋体" pitchFamily="2" charset="-122"/>
                          <a:ea typeface="宋体" pitchFamily="2" charset="-122"/>
                        </a:rPr>
                        <a:t>本身可能会发生变化，比如护照号码。有些</a:t>
                      </a:r>
                      <a:r>
                        <a:rPr lang="en-US" sz="1100" kern="100" dirty="0">
                          <a:effectLst/>
                          <a:latin typeface="宋体" pitchFamily="2" charset="-122"/>
                          <a:ea typeface="宋体" pitchFamily="2" charset="-122"/>
                        </a:rPr>
                        <a:t>ID</a:t>
                      </a:r>
                      <a:r>
                        <a:rPr lang="zh-CN" sz="1100" kern="100" dirty="0">
                          <a:effectLst/>
                          <a:latin typeface="宋体" pitchFamily="2" charset="-122"/>
                          <a:ea typeface="宋体" pitchFamily="2" charset="-122"/>
                        </a:rPr>
                        <a:t>需要增加签发机构才不重号，比如学校</a:t>
                      </a:r>
                      <a:r>
                        <a:rPr lang="en-US" sz="1100" kern="100" dirty="0">
                          <a:effectLst/>
                          <a:latin typeface="宋体" pitchFamily="2" charset="-122"/>
                          <a:ea typeface="宋体" pitchFamily="2" charset="-122"/>
                        </a:rPr>
                        <a:t>+</a:t>
                      </a:r>
                      <a:r>
                        <a:rPr lang="zh-CN" sz="1100" kern="100" dirty="0">
                          <a:effectLst/>
                          <a:latin typeface="宋体" pitchFamily="2" charset="-122"/>
                          <a:ea typeface="宋体" pitchFamily="2" charset="-122"/>
                        </a:rPr>
                        <a:t>学生证、城市</a:t>
                      </a:r>
                      <a:r>
                        <a:rPr lang="en-US" sz="1100" kern="100" dirty="0">
                          <a:effectLst/>
                          <a:latin typeface="宋体" pitchFamily="2" charset="-122"/>
                          <a:ea typeface="宋体" pitchFamily="2" charset="-122"/>
                        </a:rPr>
                        <a:t>+(</a:t>
                      </a:r>
                      <a:r>
                        <a:rPr lang="zh-CN" sz="1100" kern="100" dirty="0">
                          <a:effectLst/>
                          <a:latin typeface="宋体" pitchFamily="2" charset="-122"/>
                          <a:ea typeface="宋体" pitchFamily="2" charset="-122"/>
                        </a:rPr>
                        <a:t>医院</a:t>
                      </a:r>
                      <a:r>
                        <a:rPr lang="en-US" sz="1100" kern="100" dirty="0">
                          <a:effectLst/>
                          <a:latin typeface="宋体" pitchFamily="2" charset="-122"/>
                          <a:ea typeface="宋体" pitchFamily="2" charset="-122"/>
                        </a:rPr>
                        <a:t>)+</a:t>
                      </a:r>
                      <a:r>
                        <a:rPr lang="zh-CN" sz="1100" kern="100" dirty="0">
                          <a:effectLst/>
                          <a:latin typeface="宋体" pitchFamily="2" charset="-122"/>
                          <a:ea typeface="宋体" pitchFamily="2" charset="-122"/>
                        </a:rPr>
                        <a:t>出生证（</a:t>
                      </a:r>
                      <a:r>
                        <a:rPr lang="en-US" sz="1100" kern="100" dirty="0">
                          <a:effectLst/>
                          <a:latin typeface="宋体" pitchFamily="2" charset="-122"/>
                          <a:ea typeface="宋体" pitchFamily="2" charset="-122"/>
                        </a:rPr>
                        <a:t>A+N9</a:t>
                      </a:r>
                      <a:r>
                        <a:rPr lang="zh-CN" sz="1100" kern="100" dirty="0">
                          <a:effectLst/>
                          <a:latin typeface="宋体" pitchFamily="2" charset="-122"/>
                          <a:ea typeface="宋体" pitchFamily="2" charset="-122"/>
                        </a:rPr>
                        <a:t>）、部队机关</a:t>
                      </a:r>
                      <a:r>
                        <a:rPr lang="en-US" sz="1100" kern="100" dirty="0">
                          <a:effectLst/>
                          <a:latin typeface="宋体" pitchFamily="2" charset="-122"/>
                          <a:ea typeface="宋体" pitchFamily="2" charset="-122"/>
                        </a:rPr>
                        <a:t>+</a:t>
                      </a:r>
                      <a:r>
                        <a:rPr lang="zh-CN" sz="1100" kern="100" dirty="0">
                          <a:effectLst/>
                          <a:latin typeface="宋体" pitchFamily="2" charset="-122"/>
                          <a:ea typeface="宋体" pitchFamily="2" charset="-122"/>
                        </a:rPr>
                        <a:t>军官证（</a:t>
                      </a:r>
                      <a:r>
                        <a:rPr lang="en-US" sz="1100" kern="100" dirty="0">
                          <a:effectLst/>
                          <a:latin typeface="宋体" pitchFamily="2" charset="-122"/>
                          <a:ea typeface="宋体" pitchFamily="2" charset="-122"/>
                        </a:rPr>
                        <a:t>N7</a:t>
                      </a:r>
                      <a:r>
                        <a:rPr lang="zh-CN" sz="1100" kern="100" dirty="0">
                          <a:effectLst/>
                          <a:latin typeface="宋体" pitchFamily="2" charset="-122"/>
                          <a:ea typeface="宋体" pitchFamily="2" charset="-122"/>
                        </a:rPr>
                        <a:t>）、国家</a:t>
                      </a:r>
                      <a:r>
                        <a:rPr lang="en-US" sz="1100" kern="100" dirty="0">
                          <a:effectLst/>
                          <a:latin typeface="宋体" pitchFamily="2" charset="-122"/>
                          <a:ea typeface="宋体" pitchFamily="2" charset="-122"/>
                        </a:rPr>
                        <a:t>+</a:t>
                      </a:r>
                      <a:r>
                        <a:rPr lang="zh-CN" sz="1100" kern="100" dirty="0">
                          <a:effectLst/>
                          <a:latin typeface="宋体" pitchFamily="2" charset="-122"/>
                          <a:ea typeface="宋体" pitchFamily="2" charset="-122"/>
                        </a:rPr>
                        <a:t>护照（</a:t>
                      </a:r>
                      <a:r>
                        <a:rPr lang="en-US" sz="1100" kern="100" dirty="0">
                          <a:effectLst/>
                          <a:latin typeface="宋体" pitchFamily="2" charset="-122"/>
                          <a:ea typeface="宋体" pitchFamily="2" charset="-122"/>
                        </a:rPr>
                        <a:t>AN9</a:t>
                      </a:r>
                      <a:r>
                        <a:rPr lang="zh-CN" sz="1100" kern="100" dirty="0">
                          <a:effectLst/>
                          <a:latin typeface="宋体" pitchFamily="2" charset="-122"/>
                          <a:ea typeface="宋体" pitchFamily="2" charset="-122"/>
                        </a:rPr>
                        <a:t>）。</a:t>
                      </a:r>
                    </a:p>
                    <a:p>
                      <a:pPr marL="228600" lvl="0" indent="-228600" algn="just">
                        <a:spcAft>
                          <a:spcPts val="0"/>
                        </a:spcAft>
                        <a:buFont typeface="Wingdings" pitchFamily="2" charset="2"/>
                        <a:buChar char="l"/>
                      </a:pPr>
                      <a:r>
                        <a:rPr lang="zh-CN" sz="1100" u="sng" kern="100" cap="small" spc="25" dirty="0">
                          <a:effectLst/>
                          <a:latin typeface="宋体" pitchFamily="2" charset="-122"/>
                          <a:ea typeface="宋体" pitchFamily="2" charset="-122"/>
                        </a:rPr>
                        <a:t>一人一证</a:t>
                      </a:r>
                      <a:endParaRPr lang="zh-CN" sz="1100" kern="100" dirty="0">
                        <a:effectLst/>
                        <a:latin typeface="宋体" pitchFamily="2" charset="-122"/>
                        <a:ea typeface="宋体" pitchFamily="2" charset="-122"/>
                      </a:endParaRPr>
                    </a:p>
                    <a:p>
                      <a:pPr algn="just">
                        <a:spcAft>
                          <a:spcPts val="0"/>
                        </a:spcAft>
                      </a:pPr>
                      <a:r>
                        <a:rPr lang="zh-CN" sz="1100" u="sng" kern="100" cap="small" spc="25" dirty="0">
                          <a:effectLst/>
                          <a:latin typeface="宋体" pitchFamily="2" charset="-122"/>
                          <a:ea typeface="宋体" pitchFamily="2" charset="-122"/>
                        </a:rPr>
                        <a:t>好处</a:t>
                      </a:r>
                      <a:r>
                        <a:rPr lang="zh-CN" sz="1100" kern="100" dirty="0">
                          <a:effectLst/>
                          <a:latin typeface="宋体" pitchFamily="2" charset="-122"/>
                          <a:ea typeface="宋体" pitchFamily="2" charset="-122"/>
                        </a:rPr>
                        <a:t>：设计简单实用</a:t>
                      </a:r>
                    </a:p>
                    <a:p>
                      <a:pPr algn="just">
                        <a:spcAft>
                          <a:spcPts val="0"/>
                        </a:spcAft>
                      </a:pPr>
                      <a:r>
                        <a:rPr lang="zh-CN" sz="1100" u="sng" kern="100" cap="small" spc="25" dirty="0">
                          <a:effectLst/>
                          <a:latin typeface="宋体" pitchFamily="2" charset="-122"/>
                          <a:ea typeface="宋体" pitchFamily="2" charset="-122"/>
                        </a:rPr>
                        <a:t>坏处</a:t>
                      </a:r>
                      <a:r>
                        <a:rPr lang="zh-CN" sz="1100" kern="100" dirty="0">
                          <a:effectLst/>
                          <a:latin typeface="宋体" pitchFamily="2" charset="-122"/>
                          <a:ea typeface="宋体" pitchFamily="2" charset="-122"/>
                        </a:rPr>
                        <a:t>：不同的人所持的主要证件不同，简单地以身份证为唯一标识无法将没有身份证的人员纳入管理，主要集中在持护照人员（外国人、港澳台），新生儿（尚未报户口）。</a:t>
                      </a:r>
                      <a:endParaRPr lang="zh-CN" sz="1100" kern="100" dirty="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104184">
                <a:tc>
                  <a:txBody>
                    <a:bodyPr/>
                    <a:lstStyle/>
                    <a:p>
                      <a:pPr algn="just">
                        <a:spcAft>
                          <a:spcPts val="0"/>
                        </a:spcAft>
                      </a:pPr>
                      <a:r>
                        <a:rPr lang="zh-CN" sz="1100" kern="100" dirty="0">
                          <a:effectLst/>
                          <a:latin typeface="宋体" pitchFamily="2" charset="-122"/>
                          <a:ea typeface="宋体" pitchFamily="2" charset="-122"/>
                        </a:rPr>
                        <a:t>决策依据</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立足实用性，兼顾扩展性</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729290">
                <a:tc>
                  <a:txBody>
                    <a:bodyPr/>
                    <a:lstStyle/>
                    <a:p>
                      <a:pPr algn="just">
                        <a:spcAft>
                          <a:spcPts val="0"/>
                        </a:spcAft>
                      </a:pPr>
                      <a:r>
                        <a:rPr lang="zh-CN" sz="1100" kern="100" dirty="0">
                          <a:effectLst/>
                          <a:latin typeface="宋体" pitchFamily="2" charset="-122"/>
                          <a:ea typeface="宋体" pitchFamily="2" charset="-122"/>
                        </a:rPr>
                        <a:t>最终决定</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marL="342900" lvl="0" indent="-342900" algn="just">
                        <a:spcAft>
                          <a:spcPts val="0"/>
                        </a:spcAft>
                        <a:buFont typeface="+mj-lt"/>
                        <a:buAutoNum type="arabicPeriod"/>
                      </a:pPr>
                      <a:r>
                        <a:rPr lang="zh-CN" sz="1100" kern="100">
                          <a:effectLst/>
                          <a:latin typeface="宋体" pitchFamily="2" charset="-122"/>
                          <a:ea typeface="宋体" pitchFamily="2" charset="-122"/>
                        </a:rPr>
                        <a:t>在人员基本信息表中设计</a:t>
                      </a:r>
                      <a:r>
                        <a:rPr lang="en-US" sz="1100" kern="100">
                          <a:effectLst/>
                          <a:latin typeface="宋体" pitchFamily="2" charset="-122"/>
                          <a:ea typeface="宋体" pitchFamily="2" charset="-122"/>
                        </a:rPr>
                        <a:t>Master ID</a:t>
                      </a:r>
                      <a:r>
                        <a:rPr lang="zh-CN" sz="1100" kern="100">
                          <a:effectLst/>
                          <a:latin typeface="宋体" pitchFamily="2" charset="-122"/>
                          <a:ea typeface="宋体" pitchFamily="2" charset="-122"/>
                        </a:rPr>
                        <a:t>（含</a:t>
                      </a:r>
                      <a:r>
                        <a:rPr lang="en-US" sz="1100" kern="100">
                          <a:effectLst/>
                          <a:latin typeface="宋体" pitchFamily="2" charset="-122"/>
                          <a:ea typeface="宋体" pitchFamily="2" charset="-122"/>
                        </a:rPr>
                        <a:t>Master ID Issuer, Master ID Type, Master ID Number</a:t>
                      </a:r>
                      <a:r>
                        <a:rPr lang="zh-CN" sz="1100" kern="100">
                          <a:effectLst/>
                          <a:latin typeface="宋体" pitchFamily="2" charset="-122"/>
                          <a:ea typeface="宋体" pitchFamily="2" charset="-122"/>
                        </a:rPr>
                        <a:t>三个字段。针对不同的人群填入身份证、护照（含港澳台）等</a:t>
                      </a:r>
                    </a:p>
                    <a:p>
                      <a:pPr marL="342900" lvl="0" indent="-342900" algn="just">
                        <a:spcAft>
                          <a:spcPts val="0"/>
                        </a:spcAft>
                        <a:buFont typeface="+mj-lt"/>
                        <a:buAutoNum type="arabicPeriod"/>
                      </a:pPr>
                      <a:r>
                        <a:rPr lang="zh-CN" sz="1100" kern="100">
                          <a:effectLst/>
                          <a:latin typeface="宋体" pitchFamily="2" charset="-122"/>
                          <a:ea typeface="宋体" pitchFamily="2" charset="-122"/>
                        </a:rPr>
                        <a:t>把人员的所有</a:t>
                      </a:r>
                      <a:r>
                        <a:rPr lang="en-US" sz="1100" kern="100">
                          <a:effectLst/>
                          <a:latin typeface="宋体" pitchFamily="2" charset="-122"/>
                          <a:ea typeface="宋体" pitchFamily="2" charset="-122"/>
                        </a:rPr>
                        <a:t>ID</a:t>
                      </a:r>
                      <a:r>
                        <a:rPr lang="zh-CN" sz="1100" kern="100">
                          <a:effectLst/>
                          <a:latin typeface="宋体" pitchFamily="2" charset="-122"/>
                          <a:ea typeface="宋体" pitchFamily="2" charset="-122"/>
                        </a:rPr>
                        <a:t>（比如：身份证、居民户口簿、暂住证、护照（含港澳台）、军官证（士兵证）、驾驶证、学生证、新生儿（出生证）等）作为扩展属性，填入人员</a:t>
                      </a:r>
                      <a:r>
                        <a:rPr lang="en-US" sz="1100" kern="100">
                          <a:effectLst/>
                          <a:latin typeface="宋体" pitchFamily="2" charset="-122"/>
                          <a:ea typeface="宋体" pitchFamily="2" charset="-122"/>
                        </a:rPr>
                        <a:t>ID</a:t>
                      </a:r>
                      <a:r>
                        <a:rPr lang="zh-CN" sz="1100" kern="100">
                          <a:effectLst/>
                          <a:latin typeface="宋体" pitchFamily="2" charset="-122"/>
                          <a:ea typeface="宋体" pitchFamily="2" charset="-122"/>
                        </a:rPr>
                        <a:t>表。</a:t>
                      </a:r>
                      <a:r>
                        <a:rPr lang="en-US" sz="1100" kern="100">
                          <a:effectLst/>
                          <a:latin typeface="宋体" pitchFamily="2" charset="-122"/>
                          <a:ea typeface="宋体" pitchFamily="2" charset="-122"/>
                        </a:rPr>
                        <a:t>ID=</a:t>
                      </a:r>
                      <a:r>
                        <a:rPr lang="zh-CN" sz="1100" kern="100">
                          <a:effectLst/>
                          <a:latin typeface="宋体" pitchFamily="2" charset="-122"/>
                          <a:ea typeface="宋体" pitchFamily="2" charset="-122"/>
                        </a:rPr>
                        <a:t>签发机构</a:t>
                      </a:r>
                      <a:r>
                        <a:rPr lang="en-US" sz="1100" kern="100">
                          <a:effectLst/>
                          <a:latin typeface="宋体" pitchFamily="2" charset="-122"/>
                          <a:ea typeface="宋体" pitchFamily="2" charset="-122"/>
                        </a:rPr>
                        <a:t>+</a:t>
                      </a:r>
                      <a:r>
                        <a:rPr lang="zh-CN" sz="1100" kern="100">
                          <a:effectLst/>
                          <a:latin typeface="宋体" pitchFamily="2" charset="-122"/>
                          <a:ea typeface="宋体" pitchFamily="2" charset="-122"/>
                        </a:rPr>
                        <a:t>证件类别</a:t>
                      </a:r>
                      <a:r>
                        <a:rPr lang="en-US" sz="1100" kern="100">
                          <a:effectLst/>
                          <a:latin typeface="宋体" pitchFamily="2" charset="-122"/>
                          <a:ea typeface="宋体" pitchFamily="2" charset="-122"/>
                        </a:rPr>
                        <a:t>+</a:t>
                      </a:r>
                      <a:r>
                        <a:rPr lang="zh-CN" sz="1100" kern="100">
                          <a:effectLst/>
                          <a:latin typeface="宋体" pitchFamily="2" charset="-122"/>
                          <a:ea typeface="宋体" pitchFamily="2" charset="-122"/>
                        </a:rPr>
                        <a:t>证件号码</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208369">
                <a:tc>
                  <a:txBody>
                    <a:bodyPr/>
                    <a:lstStyle/>
                    <a:p>
                      <a:pPr algn="just">
                        <a:spcAft>
                          <a:spcPts val="0"/>
                        </a:spcAft>
                      </a:pPr>
                      <a:r>
                        <a:rPr lang="zh-CN" sz="1100" kern="100" dirty="0">
                          <a:effectLst/>
                          <a:latin typeface="宋体" pitchFamily="2" charset="-122"/>
                          <a:ea typeface="宋体" pitchFamily="2" charset="-122"/>
                        </a:rPr>
                        <a:t>隐含的工作</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身份证：</a:t>
                      </a:r>
                      <a:r>
                        <a:rPr lang="en-US" sz="1100" kern="100">
                          <a:effectLst/>
                          <a:latin typeface="宋体" pitchFamily="2" charset="-122"/>
                          <a:ea typeface="宋体" pitchFamily="2" charset="-122"/>
                        </a:rPr>
                        <a:t>Master ID Issuer=XX</a:t>
                      </a:r>
                      <a:r>
                        <a:rPr lang="zh-CN" sz="1100" kern="100">
                          <a:effectLst/>
                          <a:latin typeface="宋体" pitchFamily="2" charset="-122"/>
                          <a:ea typeface="宋体" pitchFamily="2" charset="-122"/>
                        </a:rPr>
                        <a:t>公安局，</a:t>
                      </a:r>
                      <a:r>
                        <a:rPr lang="en-US" sz="1100" kern="100">
                          <a:effectLst/>
                          <a:latin typeface="宋体" pitchFamily="2" charset="-122"/>
                          <a:ea typeface="宋体" pitchFamily="2" charset="-122"/>
                        </a:rPr>
                        <a:t>Master ID Type=</a:t>
                      </a:r>
                      <a:r>
                        <a:rPr lang="zh-CN" sz="1100" kern="100">
                          <a:effectLst/>
                          <a:latin typeface="宋体" pitchFamily="2" charset="-122"/>
                          <a:ea typeface="宋体" pitchFamily="2" charset="-122"/>
                        </a:rPr>
                        <a:t>身份证</a:t>
                      </a:r>
                    </a:p>
                    <a:p>
                      <a:pPr algn="just">
                        <a:spcAft>
                          <a:spcPts val="0"/>
                        </a:spcAft>
                      </a:pPr>
                      <a:r>
                        <a:rPr lang="zh-CN" sz="1100" kern="100">
                          <a:effectLst/>
                          <a:latin typeface="宋体" pitchFamily="2" charset="-122"/>
                          <a:ea typeface="宋体" pitchFamily="2" charset="-122"/>
                        </a:rPr>
                        <a:t>护照：</a:t>
                      </a:r>
                      <a:r>
                        <a:rPr lang="en-US" sz="1100" kern="100">
                          <a:effectLst/>
                          <a:latin typeface="宋体" pitchFamily="2" charset="-122"/>
                          <a:ea typeface="宋体" pitchFamily="2" charset="-122"/>
                        </a:rPr>
                        <a:t>Master ID Issuer=XX</a:t>
                      </a:r>
                      <a:r>
                        <a:rPr lang="zh-CN" sz="1100" kern="100">
                          <a:effectLst/>
                          <a:latin typeface="宋体" pitchFamily="2" charset="-122"/>
                          <a:ea typeface="宋体" pitchFamily="2" charset="-122"/>
                        </a:rPr>
                        <a:t>国家代码，</a:t>
                      </a:r>
                      <a:r>
                        <a:rPr lang="en-US" sz="1100" kern="100">
                          <a:effectLst/>
                          <a:latin typeface="宋体" pitchFamily="2" charset="-122"/>
                          <a:ea typeface="宋体" pitchFamily="2" charset="-122"/>
                        </a:rPr>
                        <a:t>Master ID Type=</a:t>
                      </a:r>
                      <a:r>
                        <a:rPr lang="zh-CN" sz="1100" kern="100">
                          <a:effectLst/>
                          <a:latin typeface="宋体" pitchFamily="2" charset="-122"/>
                          <a:ea typeface="宋体" pitchFamily="2" charset="-122"/>
                        </a:rPr>
                        <a:t>护照</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r h="625106">
                <a:tc>
                  <a:txBody>
                    <a:bodyPr/>
                    <a:lstStyle/>
                    <a:p>
                      <a:pPr algn="just">
                        <a:spcAft>
                          <a:spcPts val="0"/>
                        </a:spcAft>
                      </a:pPr>
                      <a:r>
                        <a:rPr lang="zh-CN" sz="1100" kern="100" dirty="0">
                          <a:effectLst/>
                          <a:latin typeface="宋体" pitchFamily="2" charset="-122"/>
                          <a:ea typeface="宋体" pitchFamily="2" charset="-122"/>
                        </a:rPr>
                        <a:t>由此带来的影响</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marL="342900" lvl="0" indent="-342900" algn="just">
                        <a:spcAft>
                          <a:spcPts val="0"/>
                        </a:spcAft>
                        <a:buFont typeface="+mj-lt"/>
                        <a:buAutoNum type="arabicPeriod"/>
                      </a:pPr>
                      <a:r>
                        <a:rPr lang="zh-CN" sz="1100" kern="100">
                          <a:effectLst/>
                          <a:latin typeface="宋体" pitchFamily="2" charset="-122"/>
                          <a:ea typeface="宋体" pitchFamily="2" charset="-122"/>
                        </a:rPr>
                        <a:t>需要维护证件类别表，比如：</a:t>
                      </a:r>
                      <a:r>
                        <a:rPr lang="en-US" sz="1100" kern="100">
                          <a:effectLst/>
                          <a:latin typeface="宋体" pitchFamily="2" charset="-122"/>
                          <a:ea typeface="宋体" pitchFamily="2" charset="-122"/>
                        </a:rPr>
                        <a:t>01</a:t>
                      </a:r>
                      <a:r>
                        <a:rPr lang="zh-CN" sz="1100" kern="100">
                          <a:effectLst/>
                          <a:latin typeface="宋体" pitchFamily="2" charset="-122"/>
                          <a:ea typeface="宋体" pitchFamily="2" charset="-122"/>
                        </a:rPr>
                        <a:t>身份证、</a:t>
                      </a:r>
                      <a:r>
                        <a:rPr lang="en-US" sz="1100" kern="100">
                          <a:effectLst/>
                          <a:latin typeface="宋体" pitchFamily="2" charset="-122"/>
                          <a:ea typeface="宋体" pitchFamily="2" charset="-122"/>
                        </a:rPr>
                        <a:t>02</a:t>
                      </a:r>
                      <a:r>
                        <a:rPr lang="zh-CN" sz="1100" kern="100">
                          <a:effectLst/>
                          <a:latin typeface="宋体" pitchFamily="2" charset="-122"/>
                          <a:ea typeface="宋体" pitchFamily="2" charset="-122"/>
                        </a:rPr>
                        <a:t>暂住证、</a:t>
                      </a:r>
                      <a:r>
                        <a:rPr lang="en-US" sz="1100" kern="100">
                          <a:effectLst/>
                          <a:latin typeface="宋体" pitchFamily="2" charset="-122"/>
                          <a:ea typeface="宋体" pitchFamily="2" charset="-122"/>
                        </a:rPr>
                        <a:t>03</a:t>
                      </a:r>
                      <a:r>
                        <a:rPr lang="zh-CN" sz="1100" kern="100">
                          <a:effectLst/>
                          <a:latin typeface="宋体" pitchFamily="2" charset="-122"/>
                          <a:ea typeface="宋体" pitchFamily="2" charset="-122"/>
                        </a:rPr>
                        <a:t>护照、</a:t>
                      </a:r>
                      <a:r>
                        <a:rPr lang="en-US" sz="1100" kern="100">
                          <a:effectLst/>
                          <a:latin typeface="宋体" pitchFamily="2" charset="-122"/>
                          <a:ea typeface="宋体" pitchFamily="2" charset="-122"/>
                        </a:rPr>
                        <a:t>04</a:t>
                      </a:r>
                      <a:r>
                        <a:rPr lang="zh-CN" sz="1100" kern="100">
                          <a:effectLst/>
                          <a:latin typeface="宋体" pitchFamily="2" charset="-122"/>
                          <a:ea typeface="宋体" pitchFamily="2" charset="-122"/>
                        </a:rPr>
                        <a:t>军官证、</a:t>
                      </a:r>
                      <a:r>
                        <a:rPr lang="en-US" sz="1100" kern="100">
                          <a:effectLst/>
                          <a:latin typeface="宋体" pitchFamily="2" charset="-122"/>
                          <a:ea typeface="宋体" pitchFamily="2" charset="-122"/>
                        </a:rPr>
                        <a:t>05</a:t>
                      </a:r>
                      <a:r>
                        <a:rPr lang="zh-CN" sz="1100" kern="100">
                          <a:effectLst/>
                          <a:latin typeface="宋体" pitchFamily="2" charset="-122"/>
                          <a:ea typeface="宋体" pitchFamily="2" charset="-122"/>
                        </a:rPr>
                        <a:t>市民卡</a:t>
                      </a:r>
                      <a:r>
                        <a:rPr lang="en-US" sz="1100" kern="100">
                          <a:effectLst/>
                          <a:latin typeface="宋体" pitchFamily="2" charset="-122"/>
                          <a:ea typeface="宋体" pitchFamily="2" charset="-122"/>
                        </a:rPr>
                        <a:t>...</a:t>
                      </a:r>
                      <a:endParaRPr lang="zh-CN" sz="1100" kern="100">
                        <a:effectLst/>
                        <a:latin typeface="宋体" pitchFamily="2" charset="-122"/>
                        <a:ea typeface="宋体" pitchFamily="2" charset="-122"/>
                      </a:endParaRPr>
                    </a:p>
                    <a:p>
                      <a:pPr marL="342900" lvl="0" indent="-342900" algn="just">
                        <a:spcAft>
                          <a:spcPts val="0"/>
                        </a:spcAft>
                        <a:buFont typeface="+mj-lt"/>
                        <a:buAutoNum type="arabicPeriod"/>
                      </a:pPr>
                      <a:r>
                        <a:rPr lang="zh-CN" sz="1100" kern="100">
                          <a:effectLst/>
                          <a:latin typeface="宋体" pitchFamily="2" charset="-122"/>
                          <a:ea typeface="宋体" pitchFamily="2" charset="-122"/>
                        </a:rPr>
                        <a:t>需要维护证件签发机构表（公安局代码、国家代码、医院代码、军队代码等等）</a:t>
                      </a:r>
                    </a:p>
                    <a:p>
                      <a:pPr marL="342900" lvl="0" indent="-342900" algn="just">
                        <a:spcAft>
                          <a:spcPts val="0"/>
                        </a:spcAft>
                        <a:buFont typeface="+mj-lt"/>
                        <a:buAutoNum type="arabicPeriod"/>
                      </a:pPr>
                      <a:r>
                        <a:rPr lang="zh-CN" sz="1100" kern="100">
                          <a:effectLst/>
                          <a:latin typeface="宋体" pitchFamily="2" charset="-122"/>
                          <a:ea typeface="宋体" pitchFamily="2" charset="-122"/>
                        </a:rPr>
                        <a:t>需要有反向匹配</a:t>
                      </a:r>
                      <a:r>
                        <a:rPr lang="en-US" sz="1100" kern="100">
                          <a:effectLst/>
                          <a:latin typeface="宋体" pitchFamily="2" charset="-122"/>
                          <a:ea typeface="宋体" pitchFamily="2" charset="-122"/>
                        </a:rPr>
                        <a:t>Master ID</a:t>
                      </a:r>
                      <a:r>
                        <a:rPr lang="zh-CN" sz="1100" kern="100">
                          <a:effectLst/>
                          <a:latin typeface="宋体" pitchFamily="2" charset="-122"/>
                          <a:ea typeface="宋体" pitchFamily="2" charset="-122"/>
                        </a:rPr>
                        <a:t>或间接匹配其它</a:t>
                      </a:r>
                      <a:r>
                        <a:rPr lang="en-US" sz="1100" kern="100">
                          <a:effectLst/>
                          <a:latin typeface="宋体" pitchFamily="2" charset="-122"/>
                          <a:ea typeface="宋体" pitchFamily="2" charset="-122"/>
                        </a:rPr>
                        <a:t>ID</a:t>
                      </a:r>
                      <a:r>
                        <a:rPr lang="zh-CN" sz="1100" kern="100">
                          <a:effectLst/>
                          <a:latin typeface="宋体" pitchFamily="2" charset="-122"/>
                          <a:ea typeface="宋体" pitchFamily="2" charset="-122"/>
                        </a:rPr>
                        <a:t>功能，比如：从居民户口簿</a:t>
                      </a:r>
                      <a:r>
                        <a:rPr lang="en-US" sz="1100" kern="100">
                          <a:effectLst/>
                          <a:latin typeface="宋体" pitchFamily="2" charset="-122"/>
                          <a:ea typeface="宋体" pitchFamily="2" charset="-122"/>
                        </a:rPr>
                        <a:t>ID</a:t>
                      </a:r>
                      <a:r>
                        <a:rPr lang="zh-CN" sz="1100" kern="100">
                          <a:effectLst/>
                          <a:latin typeface="宋体" pitchFamily="2" charset="-122"/>
                          <a:ea typeface="宋体" pitchFamily="2" charset="-122"/>
                        </a:rPr>
                        <a:t>反向找出身份证</a:t>
                      </a:r>
                      <a:r>
                        <a:rPr lang="en-US" sz="1100" kern="100">
                          <a:effectLst/>
                          <a:latin typeface="宋体" pitchFamily="2" charset="-122"/>
                          <a:ea typeface="宋体" pitchFamily="2" charset="-122"/>
                        </a:rPr>
                        <a:t>ID</a:t>
                      </a:r>
                      <a:r>
                        <a:rPr lang="zh-CN" sz="1100" kern="100">
                          <a:effectLst/>
                          <a:latin typeface="宋体" pitchFamily="2" charset="-122"/>
                          <a:ea typeface="宋体" pitchFamily="2" charset="-122"/>
                        </a:rPr>
                        <a:t>，或间接找出驾驶证</a:t>
                      </a:r>
                      <a:r>
                        <a:rPr lang="en-US" sz="1100" kern="100">
                          <a:effectLst/>
                          <a:latin typeface="宋体" pitchFamily="2" charset="-122"/>
                          <a:ea typeface="宋体" pitchFamily="2" charset="-122"/>
                        </a:rPr>
                        <a:t>ID</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104184">
                <a:tc>
                  <a:txBody>
                    <a:bodyPr/>
                    <a:lstStyle/>
                    <a:p>
                      <a:pPr algn="just">
                        <a:spcAft>
                          <a:spcPts val="0"/>
                        </a:spcAft>
                      </a:pPr>
                      <a:r>
                        <a:rPr lang="zh-CN" sz="1100" kern="100" dirty="0">
                          <a:effectLst/>
                          <a:latin typeface="宋体" pitchFamily="2" charset="-122"/>
                          <a:ea typeface="宋体" pitchFamily="2" charset="-122"/>
                        </a:rPr>
                        <a:t>相关决定</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dirty="0">
                          <a:effectLst/>
                          <a:latin typeface="宋体" pitchFamily="2" charset="-122"/>
                          <a:ea typeface="宋体" pitchFamily="2" charset="-122"/>
                        </a:rPr>
                        <a:t>可以用各类</a:t>
                      </a:r>
                      <a:r>
                        <a:rPr lang="en-US" sz="1100" kern="100" dirty="0">
                          <a:effectLst/>
                          <a:latin typeface="宋体" pitchFamily="2" charset="-122"/>
                          <a:ea typeface="宋体" pitchFamily="2" charset="-122"/>
                        </a:rPr>
                        <a:t>ID</a:t>
                      </a:r>
                      <a:r>
                        <a:rPr lang="zh-CN" sz="1100" kern="100" dirty="0">
                          <a:effectLst/>
                          <a:latin typeface="宋体" pitchFamily="2" charset="-122"/>
                          <a:ea typeface="宋体" pitchFamily="2" charset="-122"/>
                        </a:rPr>
                        <a:t>定位人员，</a:t>
                      </a:r>
                      <a:r>
                        <a:rPr lang="en-US" sz="1100" kern="100" dirty="0">
                          <a:effectLst/>
                          <a:latin typeface="宋体" pitchFamily="2" charset="-122"/>
                          <a:ea typeface="宋体" pitchFamily="2" charset="-122"/>
                        </a:rPr>
                        <a:t>ID</a:t>
                      </a:r>
                      <a:r>
                        <a:rPr lang="zh-CN" sz="1100" kern="100" dirty="0">
                          <a:effectLst/>
                          <a:latin typeface="宋体" pitchFamily="2" charset="-122"/>
                          <a:ea typeface="宋体" pitchFamily="2" charset="-122"/>
                        </a:rPr>
                        <a:t>匹配可以单独封装成一个服务</a:t>
                      </a:r>
                      <a:endParaRPr lang="zh-CN" sz="1100" kern="100" dirty="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9383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Architectural Decision</a:t>
            </a:r>
            <a:endParaRPr lang="zh-CN" altLang="en-US" dirty="0"/>
          </a:p>
        </p:txBody>
      </p:sp>
      <p:sp>
        <p:nvSpPr>
          <p:cNvPr id="4"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0513</a:t>
            </a:r>
          </a:p>
          <a:p>
            <a:pPr>
              <a:lnSpc>
                <a:spcPct val="85000"/>
              </a:lnSpc>
              <a:spcBef>
                <a:spcPct val="0"/>
              </a:spcBef>
            </a:pPr>
            <a:r>
              <a:rPr lang="en-US" altLang="zh-CN" sz="1200" dirty="0"/>
              <a:t>Architectural Decisions</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2626874871"/>
              </p:ext>
            </p:extLst>
          </p:nvPr>
        </p:nvGraphicFramePr>
        <p:xfrm>
          <a:off x="395536" y="1219200"/>
          <a:ext cx="8424936" cy="5120640"/>
        </p:xfrm>
        <a:graphic>
          <a:graphicData uri="http://schemas.openxmlformats.org/drawingml/2006/table">
            <a:tbl>
              <a:tblPr firstRow="1" firstCol="1" bandRow="1">
                <a:tableStyleId>{5940675A-B579-460E-94D1-54222C63F5DA}</a:tableStyleId>
              </a:tblPr>
              <a:tblGrid>
                <a:gridCol w="1584176">
                  <a:extLst>
                    <a:ext uri="{9D8B030D-6E8A-4147-A177-3AD203B41FA5}">
                      <a16:colId xmlns:a16="http://schemas.microsoft.com/office/drawing/2014/main" val="20000"/>
                    </a:ext>
                  </a:extLst>
                </a:gridCol>
                <a:gridCol w="5386514">
                  <a:extLst>
                    <a:ext uri="{9D8B030D-6E8A-4147-A177-3AD203B41FA5}">
                      <a16:colId xmlns:a16="http://schemas.microsoft.com/office/drawing/2014/main" val="20001"/>
                    </a:ext>
                  </a:extLst>
                </a:gridCol>
                <a:gridCol w="563508">
                  <a:extLst>
                    <a:ext uri="{9D8B030D-6E8A-4147-A177-3AD203B41FA5}">
                      <a16:colId xmlns:a16="http://schemas.microsoft.com/office/drawing/2014/main" val="20002"/>
                    </a:ext>
                  </a:extLst>
                </a:gridCol>
                <a:gridCol w="890738">
                  <a:extLst>
                    <a:ext uri="{9D8B030D-6E8A-4147-A177-3AD203B41FA5}">
                      <a16:colId xmlns:a16="http://schemas.microsoft.com/office/drawing/2014/main" val="20003"/>
                    </a:ext>
                  </a:extLst>
                </a:gridCol>
              </a:tblGrid>
              <a:tr h="0">
                <a:tc>
                  <a:txBody>
                    <a:bodyPr/>
                    <a:lstStyle/>
                    <a:p>
                      <a:pPr algn="just">
                        <a:spcAft>
                          <a:spcPts val="0"/>
                        </a:spcAft>
                      </a:pPr>
                      <a:r>
                        <a:rPr lang="zh-CN" sz="1400" kern="100" dirty="0">
                          <a:effectLst/>
                          <a:latin typeface="宋体" pitchFamily="2" charset="-122"/>
                          <a:ea typeface="宋体" pitchFamily="2" charset="-122"/>
                        </a:rPr>
                        <a:t>主题范畴</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400" kern="100" dirty="0">
                          <a:effectLst/>
                          <a:latin typeface="宋体" pitchFamily="2" charset="-122"/>
                          <a:ea typeface="宋体" pitchFamily="2" charset="-122"/>
                        </a:rPr>
                        <a:t>人员匹配</a:t>
                      </a:r>
                      <a:endParaRPr lang="zh-CN" sz="1400" kern="100" dirty="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400" kern="100" dirty="0">
                          <a:effectLst/>
                          <a:latin typeface="宋体" pitchFamily="2" charset="-122"/>
                          <a:ea typeface="宋体" pitchFamily="2" charset="-122"/>
                        </a:rPr>
                        <a:t>ID</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400" kern="100">
                          <a:effectLst/>
                          <a:latin typeface="宋体" pitchFamily="2" charset="-122"/>
                          <a:ea typeface="宋体" pitchFamily="2" charset="-122"/>
                        </a:rPr>
                        <a:t>AD_02</a:t>
                      </a:r>
                      <a:endParaRPr lang="zh-CN" sz="14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400" kern="100" dirty="0">
                          <a:effectLst/>
                          <a:latin typeface="宋体" pitchFamily="2" charset="-122"/>
                          <a:ea typeface="宋体" pitchFamily="2" charset="-122"/>
                        </a:rPr>
                        <a:t>架构决策</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丢弃匹配困难的数据</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400" kern="100" dirty="0">
                          <a:effectLst/>
                          <a:latin typeface="宋体" pitchFamily="2" charset="-122"/>
                          <a:ea typeface="宋体" pitchFamily="2" charset="-122"/>
                        </a:rPr>
                        <a:t>问题描述</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在没有</a:t>
                      </a:r>
                      <a:r>
                        <a:rPr lang="en-US" sz="1400" kern="100">
                          <a:effectLst/>
                          <a:latin typeface="宋体" pitchFamily="2" charset="-122"/>
                          <a:ea typeface="宋体" pitchFamily="2" charset="-122"/>
                        </a:rPr>
                        <a:t>Master ID</a:t>
                      </a:r>
                      <a:r>
                        <a:rPr lang="zh-CN" sz="1400" kern="100">
                          <a:effectLst/>
                          <a:latin typeface="宋体" pitchFamily="2" charset="-122"/>
                          <a:ea typeface="宋体" pitchFamily="2" charset="-122"/>
                        </a:rPr>
                        <a:t>的情况下，是否设法找到人员实体</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400" kern="100" dirty="0">
                          <a:effectLst/>
                          <a:latin typeface="宋体" pitchFamily="2" charset="-122"/>
                          <a:ea typeface="宋体" pitchFamily="2" charset="-122"/>
                        </a:rPr>
                        <a:t>问题由来</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有些部门对于人员实体无法提供</a:t>
                      </a:r>
                      <a:r>
                        <a:rPr lang="en-US" sz="1400" kern="100">
                          <a:effectLst/>
                          <a:latin typeface="宋体" pitchFamily="2" charset="-122"/>
                          <a:ea typeface="宋体" pitchFamily="2" charset="-122"/>
                        </a:rPr>
                        <a:t>Master ID</a:t>
                      </a:r>
                      <a:r>
                        <a:rPr lang="zh-CN" sz="1400" kern="100">
                          <a:effectLst/>
                          <a:latin typeface="宋体" pitchFamily="2" charset="-122"/>
                          <a:ea typeface="宋体" pitchFamily="2" charset="-122"/>
                        </a:rPr>
                        <a:t>，即身份证号或护照号码，只有姓名、性别、生日、住址等信息</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400" kern="100" dirty="0">
                          <a:effectLst/>
                          <a:latin typeface="宋体" pitchFamily="2" charset="-122"/>
                          <a:ea typeface="宋体" pitchFamily="2" charset="-122"/>
                        </a:rPr>
                        <a:t>前提假设</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假定对姓名、性别、生日、住址等字段不会建索引</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400" kern="100" dirty="0">
                          <a:effectLst/>
                          <a:latin typeface="宋体" pitchFamily="2" charset="-122"/>
                          <a:ea typeface="宋体" pitchFamily="2" charset="-122"/>
                        </a:rPr>
                        <a:t>可能的选择</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Wingdings" pitchFamily="2" charset="2"/>
                        <a:buChar char="l"/>
                      </a:pPr>
                      <a:r>
                        <a:rPr lang="zh-CN" sz="1400" u="sng" kern="100" cap="small" spc="25" dirty="0">
                          <a:effectLst/>
                          <a:latin typeface="宋体" pitchFamily="2" charset="-122"/>
                          <a:ea typeface="宋体" pitchFamily="2" charset="-122"/>
                        </a:rPr>
                        <a:t>反向模糊匹配</a:t>
                      </a:r>
                      <a:r>
                        <a:rPr lang="zh-CN" sz="1400" kern="100" dirty="0">
                          <a:effectLst/>
                          <a:latin typeface="宋体" pitchFamily="2" charset="-122"/>
                          <a:ea typeface="宋体" pitchFamily="2" charset="-122"/>
                        </a:rPr>
                        <a:t>。通过加权模糊匹配的办法可以得到一个匹配值，超过阈值的可认为匹配成功</a:t>
                      </a:r>
                    </a:p>
                    <a:p>
                      <a:pPr algn="just">
                        <a:spcAft>
                          <a:spcPts val="0"/>
                        </a:spcAft>
                      </a:pPr>
                      <a:r>
                        <a:rPr lang="zh-CN" sz="1400" u="sng" kern="100" cap="small" spc="25" dirty="0">
                          <a:effectLst/>
                          <a:latin typeface="宋体" pitchFamily="2" charset="-122"/>
                          <a:ea typeface="宋体" pitchFamily="2" charset="-122"/>
                        </a:rPr>
                        <a:t>好处</a:t>
                      </a:r>
                      <a:r>
                        <a:rPr lang="zh-CN" sz="1400" kern="100" dirty="0">
                          <a:effectLst/>
                          <a:latin typeface="宋体" pitchFamily="2" charset="-122"/>
                          <a:ea typeface="宋体" pitchFamily="2" charset="-122"/>
                        </a:rPr>
                        <a:t>：有大量的信息片断可以得到利用</a:t>
                      </a:r>
                    </a:p>
                    <a:p>
                      <a:pPr algn="just">
                        <a:spcAft>
                          <a:spcPts val="0"/>
                        </a:spcAft>
                      </a:pPr>
                      <a:r>
                        <a:rPr lang="zh-CN" sz="1400" u="sng" kern="100" cap="small" spc="25" dirty="0">
                          <a:effectLst/>
                          <a:latin typeface="宋体" pitchFamily="2" charset="-122"/>
                          <a:ea typeface="宋体" pitchFamily="2" charset="-122"/>
                        </a:rPr>
                        <a:t>坏处</a:t>
                      </a:r>
                      <a:r>
                        <a:rPr lang="zh-CN" sz="1400" kern="100" dirty="0">
                          <a:effectLst/>
                          <a:latin typeface="宋体" pitchFamily="2" charset="-122"/>
                          <a:ea typeface="宋体" pitchFamily="2" charset="-122"/>
                        </a:rPr>
                        <a:t>：在信息量较少的情况下匹配精确度低，“张冠李戴”的结果可能比信息缺失更糟糕。出现多个匹配结果时，很难取舍，若引入人工判断，则工作量太大。由于存在多个匹配的可能性，每次模糊匹配可能会引起全表扫描，会有性能问题。</a:t>
                      </a:r>
                    </a:p>
                    <a:p>
                      <a:pPr algn="just">
                        <a:spcAft>
                          <a:spcPts val="0"/>
                        </a:spcAft>
                      </a:pPr>
                      <a:r>
                        <a:rPr lang="en-US" sz="1400" kern="100" dirty="0">
                          <a:effectLst/>
                          <a:latin typeface="宋体" pitchFamily="2" charset="-122"/>
                          <a:ea typeface="宋体" pitchFamily="2" charset="-122"/>
                        </a:rPr>
                        <a:t> </a:t>
                      </a:r>
                      <a:endParaRPr lang="zh-CN" sz="1400" kern="100" dirty="0">
                        <a:effectLst/>
                        <a:latin typeface="宋体" pitchFamily="2" charset="-122"/>
                        <a:ea typeface="宋体" pitchFamily="2" charset="-122"/>
                      </a:endParaRPr>
                    </a:p>
                    <a:p>
                      <a:pPr marL="342900" lvl="0" indent="-342900" algn="just">
                        <a:spcAft>
                          <a:spcPts val="0"/>
                        </a:spcAft>
                        <a:buFont typeface="Wingdings" pitchFamily="2" charset="2"/>
                        <a:buChar char="l"/>
                      </a:pPr>
                      <a:r>
                        <a:rPr lang="zh-CN" sz="1400" u="sng" kern="100" cap="small" spc="25" dirty="0">
                          <a:effectLst/>
                          <a:latin typeface="宋体" pitchFamily="2" charset="-122"/>
                          <a:ea typeface="宋体" pitchFamily="2" charset="-122"/>
                        </a:rPr>
                        <a:t>不匹配</a:t>
                      </a:r>
                      <a:r>
                        <a:rPr lang="zh-CN" sz="1400" kern="100" dirty="0">
                          <a:effectLst/>
                          <a:latin typeface="宋体" pitchFamily="2" charset="-122"/>
                          <a:ea typeface="宋体" pitchFamily="2" charset="-122"/>
                        </a:rPr>
                        <a:t>。对于没有</a:t>
                      </a:r>
                      <a:r>
                        <a:rPr lang="en-US" sz="1400" kern="100" dirty="0">
                          <a:effectLst/>
                          <a:latin typeface="宋体" pitchFamily="2" charset="-122"/>
                          <a:ea typeface="宋体" pitchFamily="2" charset="-122"/>
                        </a:rPr>
                        <a:t>Master ID</a:t>
                      </a:r>
                      <a:r>
                        <a:rPr lang="zh-CN" sz="1400" kern="100" dirty="0">
                          <a:effectLst/>
                          <a:latin typeface="宋体" pitchFamily="2" charset="-122"/>
                          <a:ea typeface="宋体" pitchFamily="2" charset="-122"/>
                        </a:rPr>
                        <a:t>的数据只能丢弃</a:t>
                      </a:r>
                    </a:p>
                    <a:p>
                      <a:pPr algn="just">
                        <a:spcAft>
                          <a:spcPts val="0"/>
                        </a:spcAft>
                      </a:pPr>
                      <a:r>
                        <a:rPr lang="zh-CN" sz="1400" u="sng" kern="100" cap="small" spc="25" dirty="0">
                          <a:effectLst/>
                          <a:latin typeface="宋体" pitchFamily="2" charset="-122"/>
                          <a:ea typeface="宋体" pitchFamily="2" charset="-122"/>
                        </a:rPr>
                        <a:t>好处</a:t>
                      </a:r>
                      <a:r>
                        <a:rPr lang="zh-CN" sz="1400" kern="100" dirty="0">
                          <a:effectLst/>
                          <a:latin typeface="宋体" pitchFamily="2" charset="-122"/>
                          <a:ea typeface="宋体" pitchFamily="2" charset="-122"/>
                        </a:rPr>
                        <a:t>：精确匹配，实现简洁</a:t>
                      </a:r>
                    </a:p>
                    <a:p>
                      <a:pPr algn="just">
                        <a:spcAft>
                          <a:spcPts val="0"/>
                        </a:spcAft>
                      </a:pPr>
                      <a:r>
                        <a:rPr lang="zh-CN" sz="1400" u="sng" kern="100" cap="small" spc="25" dirty="0">
                          <a:effectLst/>
                          <a:latin typeface="宋体" pitchFamily="2" charset="-122"/>
                          <a:ea typeface="宋体" pitchFamily="2" charset="-122"/>
                        </a:rPr>
                        <a:t>坏处</a:t>
                      </a:r>
                      <a:r>
                        <a:rPr lang="zh-CN" sz="1400" kern="100" dirty="0">
                          <a:effectLst/>
                          <a:latin typeface="宋体" pitchFamily="2" charset="-122"/>
                          <a:ea typeface="宋体" pitchFamily="2" charset="-122"/>
                        </a:rPr>
                        <a:t>：有些信息片断无法利用</a:t>
                      </a:r>
                      <a:endParaRPr lang="zh-CN" sz="14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400" kern="100" dirty="0">
                          <a:effectLst/>
                          <a:latin typeface="宋体" pitchFamily="2" charset="-122"/>
                          <a:ea typeface="宋体" pitchFamily="2" charset="-122"/>
                        </a:rPr>
                        <a:t>决策依据</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信息质量第一，宁缺勿错。数据匹配和比对工作尽可能自动化，不宜引入过多人工判断。方法需要切实可行。</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400" kern="100" dirty="0">
                          <a:effectLst/>
                          <a:latin typeface="宋体" pitchFamily="2" charset="-122"/>
                          <a:ea typeface="宋体" pitchFamily="2" charset="-122"/>
                        </a:rPr>
                        <a:t>最终决定</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在一期中，丢弃那些没有</a:t>
                      </a:r>
                      <a:r>
                        <a:rPr lang="en-US" sz="1400" kern="100">
                          <a:effectLst/>
                          <a:latin typeface="宋体" pitchFamily="2" charset="-122"/>
                          <a:ea typeface="宋体" pitchFamily="2" charset="-122"/>
                        </a:rPr>
                        <a:t>Master ID</a:t>
                      </a:r>
                      <a:r>
                        <a:rPr lang="zh-CN" sz="1400" kern="100">
                          <a:effectLst/>
                          <a:latin typeface="宋体" pitchFamily="2" charset="-122"/>
                          <a:ea typeface="宋体" pitchFamily="2" charset="-122"/>
                        </a:rPr>
                        <a:t>的数据。在今后条件允许时，可以尝试拼入一部分重要数据。</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400" kern="100" dirty="0">
                          <a:effectLst/>
                          <a:latin typeface="宋体" pitchFamily="2" charset="-122"/>
                          <a:ea typeface="宋体" pitchFamily="2" charset="-122"/>
                        </a:rPr>
                        <a:t>隐含的工作</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mj-lt"/>
                        <a:buAutoNum type="arabicPeriod"/>
                      </a:pPr>
                      <a:r>
                        <a:rPr lang="zh-CN" sz="1400" kern="100">
                          <a:effectLst/>
                          <a:latin typeface="宋体" pitchFamily="2" charset="-122"/>
                          <a:ea typeface="宋体" pitchFamily="2" charset="-122"/>
                        </a:rPr>
                        <a:t>确认所有采集的数据项必须有</a:t>
                      </a:r>
                      <a:r>
                        <a:rPr lang="en-US" sz="1400" kern="100">
                          <a:effectLst/>
                          <a:latin typeface="宋体" pitchFamily="2" charset="-122"/>
                          <a:ea typeface="宋体" pitchFamily="2" charset="-122"/>
                        </a:rPr>
                        <a:t>Master ID</a:t>
                      </a:r>
                      <a:r>
                        <a:rPr lang="zh-CN" sz="1400" kern="100">
                          <a:effectLst/>
                          <a:latin typeface="宋体" pitchFamily="2" charset="-122"/>
                          <a:ea typeface="宋体" pitchFamily="2" charset="-122"/>
                        </a:rPr>
                        <a:t>，若没有则直接丢弃</a:t>
                      </a:r>
                    </a:p>
                    <a:p>
                      <a:pPr marL="342900" lvl="0" indent="-342900" algn="just">
                        <a:spcAft>
                          <a:spcPts val="0"/>
                        </a:spcAft>
                        <a:buFont typeface="+mj-lt"/>
                        <a:buAutoNum type="arabicPeriod"/>
                      </a:pPr>
                      <a:r>
                        <a:rPr lang="zh-CN" sz="1400" kern="100">
                          <a:effectLst/>
                          <a:latin typeface="宋体" pitchFamily="2" charset="-122"/>
                          <a:ea typeface="宋体" pitchFamily="2" charset="-122"/>
                        </a:rPr>
                        <a:t>数据清洗时需要检验</a:t>
                      </a:r>
                      <a:r>
                        <a:rPr lang="en-US" sz="1400" kern="100">
                          <a:effectLst/>
                          <a:latin typeface="宋体" pitchFamily="2" charset="-122"/>
                          <a:ea typeface="宋体" pitchFamily="2" charset="-122"/>
                        </a:rPr>
                        <a:t>Master ID</a:t>
                      </a:r>
                      <a:r>
                        <a:rPr lang="zh-CN" sz="1400" kern="100">
                          <a:effectLst/>
                          <a:latin typeface="宋体" pitchFamily="2" charset="-122"/>
                          <a:ea typeface="宋体" pitchFamily="2" charset="-122"/>
                        </a:rPr>
                        <a:t>的有效性</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r h="0">
                <a:tc>
                  <a:txBody>
                    <a:bodyPr/>
                    <a:lstStyle/>
                    <a:p>
                      <a:pPr algn="just">
                        <a:spcAft>
                          <a:spcPts val="0"/>
                        </a:spcAft>
                      </a:pPr>
                      <a:r>
                        <a:rPr lang="zh-CN" sz="1400" kern="100" dirty="0">
                          <a:effectLst/>
                          <a:latin typeface="宋体" pitchFamily="2" charset="-122"/>
                          <a:ea typeface="宋体" pitchFamily="2" charset="-122"/>
                        </a:rPr>
                        <a:t>由此带来的影响</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匹配效率高，数据项较少，质量稍好</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0">
                <a:tc>
                  <a:txBody>
                    <a:bodyPr/>
                    <a:lstStyle/>
                    <a:p>
                      <a:pPr algn="just">
                        <a:spcAft>
                          <a:spcPts val="0"/>
                        </a:spcAft>
                      </a:pPr>
                      <a:r>
                        <a:rPr lang="zh-CN" sz="1400" kern="100" dirty="0">
                          <a:effectLst/>
                          <a:latin typeface="宋体" pitchFamily="2" charset="-122"/>
                          <a:ea typeface="宋体" pitchFamily="2" charset="-122"/>
                        </a:rPr>
                        <a:t>相关决定</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en-US" sz="1400" kern="100" dirty="0">
                          <a:effectLst/>
                          <a:latin typeface="宋体" pitchFamily="2" charset="-122"/>
                          <a:ea typeface="宋体" pitchFamily="2" charset="-122"/>
                        </a:rPr>
                        <a:t>Master ID</a:t>
                      </a:r>
                      <a:r>
                        <a:rPr lang="zh-CN" sz="1400" kern="100" dirty="0">
                          <a:effectLst/>
                          <a:latin typeface="宋体" pitchFamily="2" charset="-122"/>
                          <a:ea typeface="宋体" pitchFamily="2" charset="-122"/>
                        </a:rPr>
                        <a:t>字段必须做索引</a:t>
                      </a:r>
                      <a:endParaRPr lang="zh-CN" sz="14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92054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Architectural Decision</a:t>
            </a:r>
            <a:endParaRPr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2573619011"/>
              </p:ext>
            </p:extLst>
          </p:nvPr>
        </p:nvGraphicFramePr>
        <p:xfrm>
          <a:off x="179512" y="1052736"/>
          <a:ext cx="8813676" cy="5699760"/>
        </p:xfrm>
        <a:graphic>
          <a:graphicData uri="http://schemas.openxmlformats.org/drawingml/2006/table">
            <a:tbl>
              <a:tblPr firstRow="1" firstCol="1" bandRow="1">
                <a:tableStyleId>{5940675A-B579-460E-94D1-54222C63F5DA}</a:tableStyleId>
              </a:tblPr>
              <a:tblGrid>
                <a:gridCol w="1072970">
                  <a:extLst>
                    <a:ext uri="{9D8B030D-6E8A-4147-A177-3AD203B41FA5}">
                      <a16:colId xmlns:a16="http://schemas.microsoft.com/office/drawing/2014/main" val="20000"/>
                    </a:ext>
                  </a:extLst>
                </a:gridCol>
                <a:gridCol w="6219359">
                  <a:extLst>
                    <a:ext uri="{9D8B030D-6E8A-4147-A177-3AD203B41FA5}">
                      <a16:colId xmlns:a16="http://schemas.microsoft.com/office/drawing/2014/main" val="20001"/>
                    </a:ext>
                  </a:extLst>
                </a:gridCol>
                <a:gridCol w="589510">
                  <a:extLst>
                    <a:ext uri="{9D8B030D-6E8A-4147-A177-3AD203B41FA5}">
                      <a16:colId xmlns:a16="http://schemas.microsoft.com/office/drawing/2014/main" val="20002"/>
                    </a:ext>
                  </a:extLst>
                </a:gridCol>
                <a:gridCol w="931837">
                  <a:extLst>
                    <a:ext uri="{9D8B030D-6E8A-4147-A177-3AD203B41FA5}">
                      <a16:colId xmlns:a16="http://schemas.microsoft.com/office/drawing/2014/main" val="20003"/>
                    </a:ext>
                  </a:extLst>
                </a:gridCol>
              </a:tblGrid>
              <a:tr h="93332">
                <a:tc>
                  <a:txBody>
                    <a:bodyPr/>
                    <a:lstStyle/>
                    <a:p>
                      <a:pPr algn="just">
                        <a:spcAft>
                          <a:spcPts val="0"/>
                        </a:spcAft>
                      </a:pPr>
                      <a:r>
                        <a:rPr lang="zh-CN" sz="1100" kern="100" dirty="0">
                          <a:effectLst/>
                          <a:latin typeface="宋体" pitchFamily="2" charset="-122"/>
                          <a:ea typeface="宋体" pitchFamily="2" charset="-122"/>
                        </a:rPr>
                        <a:t>主题范畴</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a:txBody>
                    <a:bodyPr/>
                    <a:lstStyle/>
                    <a:p>
                      <a:pPr algn="just">
                        <a:spcAft>
                          <a:spcPts val="0"/>
                        </a:spcAft>
                      </a:pPr>
                      <a:r>
                        <a:rPr lang="zh-CN" sz="1100" kern="100">
                          <a:effectLst/>
                          <a:latin typeface="宋体" pitchFamily="2" charset="-122"/>
                          <a:ea typeface="宋体" pitchFamily="2" charset="-122"/>
                        </a:rPr>
                        <a:t>数据组织</a:t>
                      </a:r>
                      <a:endParaRPr lang="zh-CN" sz="1100" kern="100">
                        <a:effectLst/>
                        <a:latin typeface="宋体" pitchFamily="2" charset="-122"/>
                        <a:ea typeface="宋体" pitchFamily="2" charset="-122"/>
                        <a:cs typeface="Times New Roman"/>
                      </a:endParaRPr>
                    </a:p>
                  </a:txBody>
                  <a:tcPr marL="39999" marR="39999" marT="0" marB="0"/>
                </a:tc>
                <a:tc>
                  <a:txBody>
                    <a:bodyPr/>
                    <a:lstStyle/>
                    <a:p>
                      <a:pPr algn="just">
                        <a:spcAft>
                          <a:spcPts val="0"/>
                        </a:spcAft>
                      </a:pPr>
                      <a:r>
                        <a:rPr lang="en-US" sz="1100" kern="100" dirty="0">
                          <a:effectLst/>
                          <a:latin typeface="宋体" pitchFamily="2" charset="-122"/>
                          <a:ea typeface="宋体" pitchFamily="2" charset="-122"/>
                        </a:rPr>
                        <a:t>ID</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a:txBody>
                    <a:bodyPr/>
                    <a:lstStyle/>
                    <a:p>
                      <a:pPr algn="just">
                        <a:spcAft>
                          <a:spcPts val="0"/>
                        </a:spcAft>
                      </a:pPr>
                      <a:r>
                        <a:rPr lang="en-US" sz="1100" kern="100">
                          <a:effectLst/>
                          <a:latin typeface="宋体" pitchFamily="2" charset="-122"/>
                          <a:ea typeface="宋体" pitchFamily="2" charset="-122"/>
                        </a:rPr>
                        <a:t>AD_03</a:t>
                      </a:r>
                      <a:endParaRPr lang="zh-CN" sz="1100" kern="100">
                        <a:effectLst/>
                        <a:latin typeface="宋体" pitchFamily="2" charset="-122"/>
                        <a:ea typeface="宋体" pitchFamily="2" charset="-122"/>
                        <a:cs typeface="Times New Roman"/>
                      </a:endParaRPr>
                    </a:p>
                  </a:txBody>
                  <a:tcPr marL="39999" marR="39999" marT="0" marB="0"/>
                </a:tc>
                <a:extLst>
                  <a:ext uri="{0D108BD9-81ED-4DB2-BD59-A6C34878D82A}">
                    <a16:rowId xmlns:a16="http://schemas.microsoft.com/office/drawing/2014/main" val="10000"/>
                  </a:ext>
                </a:extLst>
              </a:tr>
              <a:tr h="93332">
                <a:tc>
                  <a:txBody>
                    <a:bodyPr/>
                    <a:lstStyle/>
                    <a:p>
                      <a:pPr algn="just">
                        <a:spcAft>
                          <a:spcPts val="0"/>
                        </a:spcAft>
                      </a:pPr>
                      <a:r>
                        <a:rPr lang="zh-CN" sz="1100" kern="100" dirty="0">
                          <a:effectLst/>
                          <a:latin typeface="宋体" pitchFamily="2" charset="-122"/>
                          <a:ea typeface="宋体" pitchFamily="2" charset="-122"/>
                        </a:rPr>
                        <a:t>架构决策</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人口信息的边界</a:t>
                      </a:r>
                      <a:endParaRPr lang="zh-CN" sz="1100" kern="10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93332">
                <a:tc>
                  <a:txBody>
                    <a:bodyPr/>
                    <a:lstStyle/>
                    <a:p>
                      <a:pPr algn="just">
                        <a:spcAft>
                          <a:spcPts val="0"/>
                        </a:spcAft>
                      </a:pPr>
                      <a:r>
                        <a:rPr lang="zh-CN" sz="1100" kern="100" dirty="0">
                          <a:effectLst/>
                          <a:latin typeface="宋体" pitchFamily="2" charset="-122"/>
                          <a:ea typeface="宋体" pitchFamily="2" charset="-122"/>
                        </a:rPr>
                        <a:t>问题描述</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人口库应该存放哪些信息</a:t>
                      </a:r>
                      <a:endParaRPr lang="zh-CN" sz="1100" kern="10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93332">
                <a:tc>
                  <a:txBody>
                    <a:bodyPr/>
                    <a:lstStyle/>
                    <a:p>
                      <a:pPr algn="just">
                        <a:spcAft>
                          <a:spcPts val="0"/>
                        </a:spcAft>
                      </a:pPr>
                      <a:r>
                        <a:rPr lang="zh-CN" sz="1100" kern="100">
                          <a:effectLst/>
                          <a:latin typeface="宋体" pitchFamily="2" charset="-122"/>
                          <a:ea typeface="宋体" pitchFamily="2" charset="-122"/>
                        </a:rPr>
                        <a:t>问题由来</a:t>
                      </a:r>
                      <a:endParaRPr lang="zh-CN" sz="1100" kern="10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容量估算，数据结构设计</a:t>
                      </a:r>
                      <a:endParaRPr lang="zh-CN" sz="1100" kern="10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373327">
                <a:tc>
                  <a:txBody>
                    <a:bodyPr/>
                    <a:lstStyle/>
                    <a:p>
                      <a:pPr algn="just">
                        <a:spcAft>
                          <a:spcPts val="0"/>
                        </a:spcAft>
                      </a:pPr>
                      <a:r>
                        <a:rPr lang="zh-CN" sz="1100" kern="100">
                          <a:effectLst/>
                          <a:latin typeface="宋体" pitchFamily="2" charset="-122"/>
                          <a:ea typeface="宋体" pitchFamily="2" charset="-122"/>
                        </a:rPr>
                        <a:t>前提假设</a:t>
                      </a:r>
                      <a:endParaRPr lang="zh-CN" sz="1100" kern="10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人口库围绕人口实体，反映人的属性，以及人在社会中的活动、关系</a:t>
                      </a:r>
                    </a:p>
                    <a:p>
                      <a:pPr algn="just">
                        <a:spcAft>
                          <a:spcPts val="0"/>
                        </a:spcAft>
                      </a:pPr>
                      <a:r>
                        <a:rPr lang="zh-CN" sz="1100" kern="100">
                          <a:effectLst/>
                          <a:latin typeface="宋体" pitchFamily="2" charset="-122"/>
                          <a:ea typeface="宋体" pitchFamily="2" charset="-122"/>
                        </a:rPr>
                        <a:t>人口库主要为市民和公务员提供查询和比对功能，两个部门之间的信息共享可以在“数据交换平台”上完成，人口库本身不负责进行大批量数据交换。</a:t>
                      </a:r>
                      <a:endParaRPr lang="zh-CN" sz="1100" kern="10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2239962">
                <a:tc>
                  <a:txBody>
                    <a:bodyPr/>
                    <a:lstStyle/>
                    <a:p>
                      <a:pPr algn="just">
                        <a:spcAft>
                          <a:spcPts val="0"/>
                        </a:spcAft>
                      </a:pPr>
                      <a:r>
                        <a:rPr lang="zh-CN" sz="1100" kern="100" dirty="0">
                          <a:effectLst/>
                          <a:latin typeface="宋体" pitchFamily="2" charset="-122"/>
                          <a:ea typeface="宋体" pitchFamily="2" charset="-122"/>
                        </a:rPr>
                        <a:t>可能的选择</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marL="171450" lvl="0" indent="-171450" algn="just">
                        <a:spcAft>
                          <a:spcPts val="0"/>
                        </a:spcAft>
                        <a:buFont typeface="Wingdings" pitchFamily="2" charset="2"/>
                        <a:buChar char="l"/>
                      </a:pPr>
                      <a:r>
                        <a:rPr lang="zh-CN" sz="1100" u="sng" kern="100" cap="small" spc="25" dirty="0">
                          <a:effectLst/>
                          <a:latin typeface="宋体" pitchFamily="2" charset="-122"/>
                          <a:ea typeface="宋体" pitchFamily="2" charset="-122"/>
                        </a:rPr>
                        <a:t>存放实体、关系、活动三种信息，强实体、强关系</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好处：全面掌握人的各部社会关系和活动，能够看一圈、两圈、甚至更远。</a:t>
                      </a:r>
                    </a:p>
                    <a:p>
                      <a:pPr algn="just">
                        <a:spcAft>
                          <a:spcPts val="0"/>
                        </a:spcAft>
                      </a:pPr>
                      <a:r>
                        <a:rPr lang="zh-CN" sz="1100" kern="100" dirty="0">
                          <a:effectLst/>
                          <a:latin typeface="宋体" pitchFamily="2" charset="-122"/>
                          <a:ea typeface="宋体" pitchFamily="2" charset="-122"/>
                        </a:rPr>
                        <a:t>坏处：项目名称为人口库，除人之外的详细信息各部门不愿意给，很难采集到。</a:t>
                      </a:r>
                    </a:p>
                    <a:p>
                      <a:pPr marL="342900" lvl="0" indent="-342900" algn="just">
                        <a:spcAft>
                          <a:spcPts val="0"/>
                        </a:spcAft>
                        <a:buFont typeface="Wingdings" pitchFamily="2" charset="2"/>
                        <a:buChar char="l"/>
                      </a:pPr>
                      <a:r>
                        <a:rPr lang="zh-CN" sz="1100" u="sng" kern="100" cap="small" spc="25" dirty="0">
                          <a:effectLst/>
                          <a:latin typeface="宋体" pitchFamily="2" charset="-122"/>
                          <a:ea typeface="宋体" pitchFamily="2" charset="-122"/>
                        </a:rPr>
                        <a:t>存放实体、关系、活动三种信息</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好处：实施上相对实际可行。</a:t>
                      </a:r>
                    </a:p>
                    <a:p>
                      <a:pPr algn="just">
                        <a:spcAft>
                          <a:spcPts val="0"/>
                        </a:spcAft>
                      </a:pPr>
                      <a:r>
                        <a:rPr lang="zh-CN" sz="1100" kern="100" dirty="0">
                          <a:effectLst/>
                          <a:latin typeface="宋体" pitchFamily="2" charset="-122"/>
                          <a:ea typeface="宋体" pitchFamily="2" charset="-122"/>
                        </a:rPr>
                        <a:t>坏处：只能看一圈，对预设关系（比如家庭）可以看两圈，其它关系都很模糊。</a:t>
                      </a:r>
                    </a:p>
                    <a:p>
                      <a:pPr marL="171450" lvl="0" indent="-171450" algn="just">
                        <a:spcAft>
                          <a:spcPts val="0"/>
                        </a:spcAft>
                        <a:buFont typeface="Wingdings" pitchFamily="2" charset="2"/>
                        <a:buChar char="l"/>
                      </a:pPr>
                      <a:r>
                        <a:rPr lang="zh-CN" sz="1100" u="sng" kern="100" cap="small" spc="25" dirty="0">
                          <a:effectLst/>
                          <a:latin typeface="宋体" pitchFamily="2" charset="-122"/>
                          <a:ea typeface="宋体" pitchFamily="2" charset="-122"/>
                        </a:rPr>
                        <a:t>只存放实体（人）、活动（人）两种信息</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好处：客观上，来自公安身份证、户籍、暂住证的信息直接与人相关，其它来自各部门的信息绝大多数都是人的活动。只存放人与活动的信息实施上比较简单。</a:t>
                      </a:r>
                    </a:p>
                    <a:p>
                      <a:pPr algn="just">
                        <a:spcAft>
                          <a:spcPts val="0"/>
                        </a:spcAft>
                      </a:pPr>
                      <a:r>
                        <a:rPr lang="zh-CN" sz="1100" kern="100" dirty="0">
                          <a:effectLst/>
                          <a:latin typeface="宋体" pitchFamily="2" charset="-122"/>
                          <a:ea typeface="宋体" pitchFamily="2" charset="-122"/>
                        </a:rPr>
                        <a:t>坏处：由于只采集实体（人），不采集其它实体，也没有关系将实体联系起来，就只能对单个人看一圈。无法看到个人名下资产，无法看到家庭成员的活动，无法看到工作经历，单位情况等等。对人的信息掌握大打折扣。</a:t>
                      </a:r>
                    </a:p>
                    <a:p>
                      <a:pPr marL="342900" lvl="0" indent="-342900" algn="just">
                        <a:spcAft>
                          <a:spcPts val="0"/>
                        </a:spcAft>
                        <a:buFont typeface="Wingdings" pitchFamily="2" charset="2"/>
                        <a:buChar char="l"/>
                      </a:pPr>
                      <a:r>
                        <a:rPr lang="zh-CN" sz="1100" u="sng" kern="100" cap="small" spc="25" dirty="0">
                          <a:effectLst/>
                          <a:latin typeface="宋体" pitchFamily="2" charset="-122"/>
                          <a:ea typeface="宋体" pitchFamily="2" charset="-122"/>
                        </a:rPr>
                        <a:t>只存放实体（人）</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好处：最简单</a:t>
                      </a:r>
                    </a:p>
                    <a:p>
                      <a:pPr algn="just">
                        <a:spcAft>
                          <a:spcPts val="0"/>
                        </a:spcAft>
                      </a:pPr>
                      <a:r>
                        <a:rPr lang="zh-CN" sz="1100" kern="100" dirty="0">
                          <a:effectLst/>
                          <a:latin typeface="宋体" pitchFamily="2" charset="-122"/>
                          <a:ea typeface="宋体" pitchFamily="2" charset="-122"/>
                        </a:rPr>
                        <a:t>坏处：人口库退化为公安常住人口库（身份证、户籍）与暂住人口库（暂住证）之和，缺少建设的意义。</a:t>
                      </a:r>
                      <a:endParaRPr lang="zh-CN" sz="1100" kern="100" dirty="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93332">
                <a:tc>
                  <a:txBody>
                    <a:bodyPr/>
                    <a:lstStyle/>
                    <a:p>
                      <a:pPr algn="just">
                        <a:spcAft>
                          <a:spcPts val="0"/>
                        </a:spcAft>
                      </a:pPr>
                      <a:r>
                        <a:rPr lang="zh-CN" sz="1100" kern="100" dirty="0">
                          <a:effectLst/>
                          <a:latin typeface="宋体" pitchFamily="2" charset="-122"/>
                          <a:ea typeface="宋体" pitchFamily="2" charset="-122"/>
                        </a:rPr>
                        <a:t>决策依据</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在建设功能性、扩展性、可行性三者之间的平衡</a:t>
                      </a:r>
                      <a:endParaRPr lang="zh-CN" sz="1100" kern="10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653322">
                <a:tc>
                  <a:txBody>
                    <a:bodyPr/>
                    <a:lstStyle/>
                    <a:p>
                      <a:pPr algn="just">
                        <a:spcAft>
                          <a:spcPts val="0"/>
                        </a:spcAft>
                      </a:pPr>
                      <a:r>
                        <a:rPr lang="zh-CN" sz="1100" kern="100" dirty="0">
                          <a:effectLst/>
                          <a:latin typeface="宋体" pitchFamily="2" charset="-122"/>
                          <a:ea typeface="宋体" pitchFamily="2" charset="-122"/>
                        </a:rPr>
                        <a:t>最终决定</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人口库只存放人口实体、关系、活动三种信息。</a:t>
                      </a:r>
                    </a:p>
                    <a:p>
                      <a:pPr algn="just">
                        <a:spcAft>
                          <a:spcPts val="0"/>
                        </a:spcAft>
                      </a:pPr>
                      <a:r>
                        <a:rPr lang="zh-CN" sz="1100" u="sng" kern="100" cap="small" spc="25">
                          <a:effectLst/>
                          <a:latin typeface="宋体" pitchFamily="2" charset="-122"/>
                          <a:ea typeface="宋体" pitchFamily="2" charset="-122"/>
                        </a:rPr>
                        <a:t>实体</a:t>
                      </a:r>
                      <a:r>
                        <a:rPr lang="zh-CN" sz="1100" kern="100">
                          <a:effectLst/>
                          <a:latin typeface="宋体" pitchFamily="2" charset="-122"/>
                          <a:ea typeface="宋体" pitchFamily="2" charset="-122"/>
                        </a:rPr>
                        <a:t>：人（基本信息和扩展信息）、车、房、证、单位，其中只有实体（人）是强实体，其他实体都是弱实体（简单几个特性属性）</a:t>
                      </a:r>
                    </a:p>
                    <a:p>
                      <a:pPr algn="just">
                        <a:spcAft>
                          <a:spcPts val="0"/>
                        </a:spcAft>
                      </a:pPr>
                      <a:r>
                        <a:rPr lang="zh-CN" sz="1100" u="sng" kern="100" cap="small" spc="25">
                          <a:effectLst/>
                          <a:latin typeface="宋体" pitchFamily="2" charset="-122"/>
                          <a:ea typeface="宋体" pitchFamily="2" charset="-122"/>
                        </a:rPr>
                        <a:t>关系</a:t>
                      </a:r>
                      <a:r>
                        <a:rPr lang="zh-CN" sz="1100" kern="100">
                          <a:effectLst/>
                          <a:latin typeface="宋体" pitchFamily="2" charset="-122"/>
                          <a:ea typeface="宋体" pitchFamily="2" charset="-122"/>
                        </a:rPr>
                        <a:t>：只考虑人出发的实体关系，不考虑单位</a:t>
                      </a:r>
                      <a:r>
                        <a:rPr lang="en-US" sz="1100" kern="100">
                          <a:effectLst/>
                          <a:latin typeface="宋体" pitchFamily="2" charset="-122"/>
                          <a:ea typeface="宋体" pitchFamily="2" charset="-122"/>
                        </a:rPr>
                        <a:t>-</a:t>
                      </a:r>
                      <a:r>
                        <a:rPr lang="zh-CN" sz="1100" kern="100">
                          <a:effectLst/>
                          <a:latin typeface="宋体" pitchFamily="2" charset="-122"/>
                          <a:ea typeface="宋体" pitchFamily="2" charset="-122"/>
                        </a:rPr>
                        <a:t>车等关系。其中，人的关系中只有家庭关系采用显示建表（强关系），其它关系都隐藏在主外键中（弱关系）。</a:t>
                      </a:r>
                    </a:p>
                    <a:p>
                      <a:pPr algn="just">
                        <a:spcAft>
                          <a:spcPts val="0"/>
                        </a:spcAft>
                      </a:pPr>
                      <a:r>
                        <a:rPr lang="zh-CN" sz="1100" u="sng" kern="100" cap="small" spc="25">
                          <a:effectLst/>
                          <a:latin typeface="宋体" pitchFamily="2" charset="-122"/>
                          <a:ea typeface="宋体" pitchFamily="2" charset="-122"/>
                        </a:rPr>
                        <a:t>活动</a:t>
                      </a:r>
                      <a:r>
                        <a:rPr lang="zh-CN" sz="1100" kern="100">
                          <a:effectLst/>
                          <a:latin typeface="宋体" pitchFamily="2" charset="-122"/>
                          <a:ea typeface="宋体" pitchFamily="2" charset="-122"/>
                        </a:rPr>
                        <a:t>：只考虑人的活动，不考虑其它实体的活动，比如：单位缴税。</a:t>
                      </a:r>
                      <a:endParaRPr lang="zh-CN" sz="1100" kern="10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93332">
                <a:tc>
                  <a:txBody>
                    <a:bodyPr/>
                    <a:lstStyle/>
                    <a:p>
                      <a:pPr algn="just">
                        <a:spcAft>
                          <a:spcPts val="0"/>
                        </a:spcAft>
                      </a:pPr>
                      <a:r>
                        <a:rPr lang="zh-CN" sz="1100" kern="100" dirty="0">
                          <a:effectLst/>
                          <a:latin typeface="宋体" pitchFamily="2" charset="-122"/>
                          <a:ea typeface="宋体" pitchFamily="2" charset="-122"/>
                        </a:rPr>
                        <a:t>隐含的工作</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数据模型设计</a:t>
                      </a:r>
                      <a:endParaRPr lang="zh-CN" sz="1100" kern="10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r h="186664">
                <a:tc>
                  <a:txBody>
                    <a:bodyPr/>
                    <a:lstStyle/>
                    <a:p>
                      <a:pPr algn="just">
                        <a:spcAft>
                          <a:spcPts val="0"/>
                        </a:spcAft>
                      </a:pPr>
                      <a:r>
                        <a:rPr lang="zh-CN" sz="1100" kern="100" dirty="0">
                          <a:effectLst/>
                          <a:latin typeface="宋体" pitchFamily="2" charset="-122"/>
                          <a:ea typeface="宋体" pitchFamily="2" charset="-122"/>
                        </a:rPr>
                        <a:t>由此带来的影响</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数据容量估算会比较准确，有依据</a:t>
                      </a:r>
                    </a:p>
                    <a:p>
                      <a:pPr algn="just">
                        <a:spcAft>
                          <a:spcPts val="0"/>
                        </a:spcAft>
                      </a:pPr>
                      <a:r>
                        <a:rPr lang="zh-CN" sz="1100" kern="100">
                          <a:effectLst/>
                          <a:latin typeface="宋体" pitchFamily="2" charset="-122"/>
                          <a:ea typeface="宋体" pitchFamily="2" charset="-122"/>
                        </a:rPr>
                        <a:t>但对弱实体进一步扩展受限，比如查某人工作单位的属性和纳税情况。</a:t>
                      </a:r>
                      <a:endParaRPr lang="zh-CN" sz="1100" kern="10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466659">
                <a:tc>
                  <a:txBody>
                    <a:bodyPr/>
                    <a:lstStyle/>
                    <a:p>
                      <a:pPr algn="just">
                        <a:spcAft>
                          <a:spcPts val="0"/>
                        </a:spcAft>
                      </a:pPr>
                      <a:r>
                        <a:rPr lang="zh-CN" sz="1100" kern="100" dirty="0">
                          <a:effectLst/>
                          <a:latin typeface="宋体" pitchFamily="2" charset="-122"/>
                          <a:ea typeface="宋体" pitchFamily="2" charset="-122"/>
                        </a:rPr>
                        <a:t>相关决定</a:t>
                      </a:r>
                      <a:endParaRPr lang="zh-CN" sz="1100" kern="100" dirty="0">
                        <a:effectLst/>
                        <a:latin typeface="宋体" pitchFamily="2" charset="-122"/>
                        <a:ea typeface="宋体" pitchFamily="2" charset="-122"/>
                        <a:cs typeface="Times New Roman"/>
                      </a:endParaRPr>
                    </a:p>
                  </a:txBody>
                  <a:tcPr marL="39999" marR="39999" marT="0" marB="0">
                    <a:solidFill>
                      <a:srgbClr val="EAEAEA"/>
                    </a:solidFill>
                  </a:tcPr>
                </a:tc>
                <a:tc gridSpan="3">
                  <a:txBody>
                    <a:bodyPr/>
                    <a:lstStyle/>
                    <a:p>
                      <a:pPr marL="342900" lvl="0" indent="-342900" algn="just">
                        <a:spcAft>
                          <a:spcPts val="0"/>
                        </a:spcAft>
                        <a:buFont typeface="+mj-lt"/>
                        <a:buAutoNum type="arabicPeriod"/>
                      </a:pPr>
                      <a:r>
                        <a:rPr lang="zh-CN" sz="1100" kern="100" dirty="0">
                          <a:effectLst/>
                          <a:latin typeface="宋体" pitchFamily="2" charset="-122"/>
                          <a:ea typeface="宋体" pitchFamily="2" charset="-122"/>
                        </a:rPr>
                        <a:t>不能因为两个部门一个愿意给、一个愿意要的数据就放在人口库中，这类数据尽量安排数据交换平台实现。</a:t>
                      </a:r>
                    </a:p>
                    <a:p>
                      <a:pPr marL="342900" lvl="0" indent="-342900" algn="just">
                        <a:spcAft>
                          <a:spcPts val="0"/>
                        </a:spcAft>
                        <a:buFont typeface="+mj-lt"/>
                        <a:buAutoNum type="arabicPeriod"/>
                      </a:pPr>
                      <a:r>
                        <a:rPr lang="zh-CN" sz="1100" kern="100" dirty="0">
                          <a:effectLst/>
                          <a:latin typeface="宋体" pitchFamily="2" charset="-122"/>
                          <a:ea typeface="宋体" pitchFamily="2" charset="-122"/>
                        </a:rPr>
                        <a:t>对弱实体尽量使用官方</a:t>
                      </a:r>
                      <a:r>
                        <a:rPr lang="en-US" sz="1100" kern="100" dirty="0">
                          <a:effectLst/>
                          <a:latin typeface="宋体" pitchFamily="2" charset="-122"/>
                          <a:ea typeface="宋体" pitchFamily="2" charset="-122"/>
                        </a:rPr>
                        <a:t>ID</a:t>
                      </a:r>
                      <a:r>
                        <a:rPr lang="zh-CN" sz="1100" kern="100" dirty="0">
                          <a:effectLst/>
                          <a:latin typeface="宋体" pitchFamily="2" charset="-122"/>
                          <a:ea typeface="宋体" pitchFamily="2" charset="-122"/>
                        </a:rPr>
                        <a:t>，比如：企业机构代码、车辆登记编号、房产证编号等等，以便政府今后在更大范围（法人库、房产库）内进行查询和比对。</a:t>
                      </a:r>
                      <a:endParaRPr lang="zh-CN" sz="1100" kern="100" dirty="0">
                        <a:effectLst/>
                        <a:latin typeface="宋体" pitchFamily="2" charset="-122"/>
                        <a:ea typeface="宋体" pitchFamily="2" charset="-122"/>
                        <a:cs typeface="Times New Roman"/>
                      </a:endParaRPr>
                    </a:p>
                  </a:txBody>
                  <a:tcPr marL="39999" marR="39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bl>
          </a:graphicData>
        </a:graphic>
      </p:graphicFrame>
      <p:pic>
        <p:nvPicPr>
          <p:cNvPr id="5"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0513</a:t>
            </a:r>
          </a:p>
          <a:p>
            <a:pPr>
              <a:lnSpc>
                <a:spcPct val="85000"/>
              </a:lnSpc>
              <a:spcBef>
                <a:spcPct val="0"/>
              </a:spcBef>
            </a:pPr>
            <a:r>
              <a:rPr lang="en-US" altLang="zh-CN" sz="1200" dirty="0"/>
              <a:t>Architectural Decisions</a:t>
            </a:r>
          </a:p>
        </p:txBody>
      </p:sp>
    </p:spTree>
    <p:extLst>
      <p:ext uri="{BB962C8B-B14F-4D97-AF65-F5344CB8AC3E}">
        <p14:creationId xmlns:p14="http://schemas.microsoft.com/office/powerpoint/2010/main" val="37904644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Architectural Decision</a:t>
            </a:r>
            <a:endParaRPr lang="zh-CN" altLang="en-US" dirty="0"/>
          </a:p>
        </p:txBody>
      </p:sp>
      <p:sp>
        <p:nvSpPr>
          <p:cNvPr id="4"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0513</a:t>
            </a:r>
          </a:p>
          <a:p>
            <a:pPr>
              <a:lnSpc>
                <a:spcPct val="85000"/>
              </a:lnSpc>
              <a:spcBef>
                <a:spcPct val="0"/>
              </a:spcBef>
            </a:pPr>
            <a:r>
              <a:rPr lang="en-US" altLang="zh-CN" sz="1200" dirty="0"/>
              <a:t>Architectural Decisions</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3145316416"/>
              </p:ext>
            </p:extLst>
          </p:nvPr>
        </p:nvGraphicFramePr>
        <p:xfrm>
          <a:off x="323528" y="1412776"/>
          <a:ext cx="8496944" cy="5120640"/>
        </p:xfrm>
        <a:graphic>
          <a:graphicData uri="http://schemas.openxmlformats.org/drawingml/2006/table">
            <a:tbl>
              <a:tblPr firstRow="1" firstCol="1" bandRow="1">
                <a:tableStyleId>{5940675A-B579-460E-94D1-54222C63F5DA}</a:tableStyleId>
              </a:tblPr>
              <a:tblGrid>
                <a:gridCol w="1728192">
                  <a:extLst>
                    <a:ext uri="{9D8B030D-6E8A-4147-A177-3AD203B41FA5}">
                      <a16:colId xmlns:a16="http://schemas.microsoft.com/office/drawing/2014/main" val="20000"/>
                    </a:ext>
                  </a:extLst>
                </a:gridCol>
                <a:gridCol w="5302077">
                  <a:extLst>
                    <a:ext uri="{9D8B030D-6E8A-4147-A177-3AD203B41FA5}">
                      <a16:colId xmlns:a16="http://schemas.microsoft.com/office/drawing/2014/main" val="20001"/>
                    </a:ext>
                  </a:extLst>
                </a:gridCol>
                <a:gridCol w="568324">
                  <a:extLst>
                    <a:ext uri="{9D8B030D-6E8A-4147-A177-3AD203B41FA5}">
                      <a16:colId xmlns:a16="http://schemas.microsoft.com/office/drawing/2014/main" val="20002"/>
                    </a:ext>
                  </a:extLst>
                </a:gridCol>
                <a:gridCol w="898351">
                  <a:extLst>
                    <a:ext uri="{9D8B030D-6E8A-4147-A177-3AD203B41FA5}">
                      <a16:colId xmlns:a16="http://schemas.microsoft.com/office/drawing/2014/main" val="20003"/>
                    </a:ext>
                  </a:extLst>
                </a:gridCol>
              </a:tblGrid>
              <a:tr h="0">
                <a:tc>
                  <a:txBody>
                    <a:bodyPr/>
                    <a:lstStyle/>
                    <a:p>
                      <a:pPr algn="just">
                        <a:spcAft>
                          <a:spcPts val="0"/>
                        </a:spcAft>
                      </a:pPr>
                      <a:r>
                        <a:rPr lang="zh-CN" sz="1400" kern="100" dirty="0">
                          <a:effectLst/>
                          <a:latin typeface="宋体" pitchFamily="2" charset="-122"/>
                          <a:ea typeface="宋体" pitchFamily="2" charset="-122"/>
                        </a:rPr>
                        <a:t>主题范畴</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400" kern="100">
                          <a:effectLst/>
                          <a:latin typeface="宋体" pitchFamily="2" charset="-122"/>
                          <a:ea typeface="宋体" pitchFamily="2" charset="-122"/>
                        </a:rPr>
                        <a:t>数据存放标准</a:t>
                      </a:r>
                      <a:endParaRPr lang="zh-CN" sz="14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400" kern="100" dirty="0">
                          <a:effectLst/>
                          <a:latin typeface="宋体" pitchFamily="2" charset="-122"/>
                          <a:ea typeface="宋体" pitchFamily="2" charset="-122"/>
                        </a:rPr>
                        <a:t>ID</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400" kern="100">
                          <a:effectLst/>
                          <a:latin typeface="宋体" pitchFamily="2" charset="-122"/>
                          <a:ea typeface="宋体" pitchFamily="2" charset="-122"/>
                        </a:rPr>
                        <a:t>AD_04</a:t>
                      </a:r>
                      <a:endParaRPr lang="zh-CN" sz="14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400" kern="100" dirty="0">
                          <a:effectLst/>
                          <a:latin typeface="宋体" pitchFamily="2" charset="-122"/>
                          <a:ea typeface="宋体" pitchFamily="2" charset="-122"/>
                        </a:rPr>
                        <a:t>架构决策</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采用国标编码映射</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400" kern="100" dirty="0">
                          <a:effectLst/>
                          <a:latin typeface="宋体" pitchFamily="2" charset="-122"/>
                          <a:ea typeface="宋体" pitchFamily="2" charset="-122"/>
                        </a:rPr>
                        <a:t>问题描述</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人口属性字段中应该存放数值还是编码</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400" kern="100" dirty="0">
                          <a:effectLst/>
                          <a:latin typeface="宋体" pitchFamily="2" charset="-122"/>
                          <a:ea typeface="宋体" pitchFamily="2" charset="-122"/>
                        </a:rPr>
                        <a:t>问题由来</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在国标中规定了某些人口属性的编码标准（比如：性别、民族、婚姻情况、教育程度、职业等等）。在数据自外向内汇总的过程中，各部门提供的数据中有些参照国标，有些没有（但有映射表），有些直接填入数据值，造成标准不一致。同样地，数据自内向外交换时，也有同样的问题。</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400" kern="100">
                          <a:effectLst/>
                          <a:latin typeface="宋体" pitchFamily="2" charset="-122"/>
                          <a:ea typeface="宋体" pitchFamily="2" charset="-122"/>
                        </a:rPr>
                        <a:t>前提假设</a:t>
                      </a:r>
                      <a:endParaRPr lang="zh-CN" sz="1400" kern="10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各部门统一认识，采用相同的国标，数据表达趋同。</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400" kern="100" dirty="0">
                          <a:effectLst/>
                          <a:latin typeface="宋体" pitchFamily="2" charset="-122"/>
                          <a:ea typeface="宋体" pitchFamily="2" charset="-122"/>
                        </a:rPr>
                        <a:t>可能的选择</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Wingdings" pitchFamily="2" charset="2"/>
                        <a:buChar char="l"/>
                      </a:pPr>
                      <a:r>
                        <a:rPr lang="zh-CN" sz="1400" u="sng" kern="100" cap="small" spc="25" dirty="0">
                          <a:effectLst/>
                          <a:latin typeface="宋体" pitchFamily="2" charset="-122"/>
                          <a:ea typeface="宋体" pitchFamily="2" charset="-122"/>
                        </a:rPr>
                        <a:t>采用国标编码</a:t>
                      </a:r>
                      <a:endParaRPr lang="zh-CN" sz="1400" kern="100" dirty="0">
                        <a:effectLst/>
                        <a:latin typeface="宋体" pitchFamily="2" charset="-122"/>
                        <a:ea typeface="宋体" pitchFamily="2" charset="-122"/>
                      </a:endParaRPr>
                    </a:p>
                    <a:p>
                      <a:pPr algn="just">
                        <a:spcAft>
                          <a:spcPts val="0"/>
                        </a:spcAft>
                      </a:pPr>
                      <a:r>
                        <a:rPr lang="zh-CN" sz="1400" kern="100" dirty="0">
                          <a:effectLst/>
                          <a:latin typeface="宋体" pitchFamily="2" charset="-122"/>
                          <a:ea typeface="宋体" pitchFamily="2" charset="-122"/>
                        </a:rPr>
                        <a:t>好处：数据表达和交换符合规范，易维护</a:t>
                      </a:r>
                    </a:p>
                    <a:p>
                      <a:pPr algn="just">
                        <a:spcAft>
                          <a:spcPts val="0"/>
                        </a:spcAft>
                      </a:pPr>
                      <a:r>
                        <a:rPr lang="zh-CN" sz="1400" kern="100" dirty="0">
                          <a:effectLst/>
                          <a:latin typeface="宋体" pitchFamily="2" charset="-122"/>
                          <a:ea typeface="宋体" pitchFamily="2" charset="-122"/>
                        </a:rPr>
                        <a:t>坏处：实施上带来麻烦，也不直观</a:t>
                      </a:r>
                    </a:p>
                    <a:p>
                      <a:pPr algn="just">
                        <a:spcAft>
                          <a:spcPts val="0"/>
                        </a:spcAft>
                      </a:pPr>
                      <a:r>
                        <a:rPr lang="en-US" sz="1400" kern="100" dirty="0">
                          <a:effectLst/>
                          <a:latin typeface="宋体" pitchFamily="2" charset="-122"/>
                          <a:ea typeface="宋体" pitchFamily="2" charset="-122"/>
                        </a:rPr>
                        <a:t> </a:t>
                      </a:r>
                      <a:endParaRPr lang="zh-CN" sz="1400" kern="100" dirty="0">
                        <a:effectLst/>
                        <a:latin typeface="宋体" pitchFamily="2" charset="-122"/>
                        <a:ea typeface="宋体" pitchFamily="2" charset="-122"/>
                      </a:endParaRPr>
                    </a:p>
                    <a:p>
                      <a:pPr marL="342900" lvl="0" indent="-342900" algn="just">
                        <a:spcAft>
                          <a:spcPts val="0"/>
                        </a:spcAft>
                        <a:buFont typeface="Wingdings" pitchFamily="2" charset="2"/>
                        <a:buChar char="l"/>
                      </a:pPr>
                      <a:r>
                        <a:rPr lang="zh-CN" sz="1400" u="sng" kern="100" cap="small" spc="25" dirty="0">
                          <a:effectLst/>
                          <a:latin typeface="宋体" pitchFamily="2" charset="-122"/>
                          <a:ea typeface="宋体" pitchFamily="2" charset="-122"/>
                        </a:rPr>
                        <a:t>采用自行编码</a:t>
                      </a:r>
                      <a:endParaRPr lang="zh-CN" sz="1400" kern="100" dirty="0">
                        <a:effectLst/>
                        <a:latin typeface="宋体" pitchFamily="2" charset="-122"/>
                        <a:ea typeface="宋体" pitchFamily="2" charset="-122"/>
                      </a:endParaRPr>
                    </a:p>
                    <a:p>
                      <a:pPr algn="just">
                        <a:spcAft>
                          <a:spcPts val="0"/>
                        </a:spcAft>
                      </a:pPr>
                      <a:r>
                        <a:rPr lang="zh-CN" sz="1400" kern="100" dirty="0">
                          <a:effectLst/>
                          <a:latin typeface="宋体" pitchFamily="2" charset="-122"/>
                          <a:ea typeface="宋体" pitchFamily="2" charset="-122"/>
                        </a:rPr>
                        <a:t>好处：随意</a:t>
                      </a:r>
                    </a:p>
                    <a:p>
                      <a:pPr algn="just">
                        <a:spcAft>
                          <a:spcPts val="0"/>
                        </a:spcAft>
                      </a:pPr>
                      <a:r>
                        <a:rPr lang="zh-CN" sz="1400" kern="100" dirty="0">
                          <a:effectLst/>
                          <a:latin typeface="宋体" pitchFamily="2" charset="-122"/>
                          <a:ea typeface="宋体" pitchFamily="2" charset="-122"/>
                        </a:rPr>
                        <a:t>坏处：不规范，最不好</a:t>
                      </a:r>
                    </a:p>
                    <a:p>
                      <a:pPr algn="just">
                        <a:spcAft>
                          <a:spcPts val="0"/>
                        </a:spcAft>
                      </a:pPr>
                      <a:r>
                        <a:rPr lang="en-US" sz="1400" kern="100" dirty="0">
                          <a:effectLst/>
                          <a:latin typeface="宋体" pitchFamily="2" charset="-122"/>
                          <a:ea typeface="宋体" pitchFamily="2" charset="-122"/>
                        </a:rPr>
                        <a:t> </a:t>
                      </a:r>
                      <a:endParaRPr lang="zh-CN" sz="1400" kern="100" dirty="0">
                        <a:effectLst/>
                        <a:latin typeface="宋体" pitchFamily="2" charset="-122"/>
                        <a:ea typeface="宋体" pitchFamily="2" charset="-122"/>
                      </a:endParaRPr>
                    </a:p>
                    <a:p>
                      <a:pPr marL="342900" lvl="0" indent="-342900" algn="just">
                        <a:spcAft>
                          <a:spcPts val="0"/>
                        </a:spcAft>
                        <a:buFont typeface="Wingdings" pitchFamily="2" charset="2"/>
                        <a:buChar char="l"/>
                      </a:pPr>
                      <a:r>
                        <a:rPr lang="zh-CN" sz="1400" u="sng" kern="100" cap="small" spc="25" dirty="0">
                          <a:effectLst/>
                          <a:latin typeface="宋体" pitchFamily="2" charset="-122"/>
                          <a:ea typeface="宋体" pitchFamily="2" charset="-122"/>
                        </a:rPr>
                        <a:t>不编码，直接存放数据</a:t>
                      </a:r>
                      <a:endParaRPr lang="zh-CN" sz="1400" kern="100" dirty="0">
                        <a:effectLst/>
                        <a:latin typeface="宋体" pitchFamily="2" charset="-122"/>
                        <a:ea typeface="宋体" pitchFamily="2" charset="-122"/>
                      </a:endParaRPr>
                    </a:p>
                    <a:p>
                      <a:pPr algn="just">
                        <a:spcAft>
                          <a:spcPts val="0"/>
                        </a:spcAft>
                      </a:pPr>
                      <a:r>
                        <a:rPr lang="zh-CN" sz="1400" kern="100" dirty="0">
                          <a:effectLst/>
                          <a:latin typeface="宋体" pitchFamily="2" charset="-122"/>
                          <a:ea typeface="宋体" pitchFamily="2" charset="-122"/>
                        </a:rPr>
                        <a:t>好处：直观，实施方便</a:t>
                      </a:r>
                    </a:p>
                    <a:p>
                      <a:pPr algn="just">
                        <a:spcAft>
                          <a:spcPts val="0"/>
                        </a:spcAft>
                      </a:pPr>
                      <a:r>
                        <a:rPr lang="zh-CN" sz="1400" kern="100" dirty="0">
                          <a:effectLst/>
                          <a:latin typeface="宋体" pitchFamily="2" charset="-122"/>
                          <a:ea typeface="宋体" pitchFamily="2" charset="-122"/>
                        </a:rPr>
                        <a:t>坏处：不规范，不易维护</a:t>
                      </a:r>
                      <a:endParaRPr lang="zh-CN" sz="14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400" kern="100" dirty="0">
                          <a:effectLst/>
                          <a:latin typeface="宋体" pitchFamily="2" charset="-122"/>
                          <a:ea typeface="宋体" pitchFamily="2" charset="-122"/>
                        </a:rPr>
                        <a:t>决策依据</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国标（国家信息技术编码标准）</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400" kern="100" dirty="0">
                          <a:effectLst/>
                          <a:latin typeface="宋体" pitchFamily="2" charset="-122"/>
                          <a:ea typeface="宋体" pitchFamily="2" charset="-122"/>
                        </a:rPr>
                        <a:t>最终决定</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凡有国标的属性字段，都用国标编码映射</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400" kern="100" dirty="0">
                          <a:effectLst/>
                          <a:latin typeface="宋体" pitchFamily="2" charset="-122"/>
                          <a:ea typeface="宋体" pitchFamily="2" charset="-122"/>
                        </a:rPr>
                        <a:t>隐含的工作</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建立国标映射表</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r h="0">
                <a:tc>
                  <a:txBody>
                    <a:bodyPr/>
                    <a:lstStyle/>
                    <a:p>
                      <a:pPr algn="just">
                        <a:spcAft>
                          <a:spcPts val="0"/>
                        </a:spcAft>
                      </a:pPr>
                      <a:r>
                        <a:rPr lang="zh-CN" sz="1400" kern="100" dirty="0">
                          <a:effectLst/>
                          <a:latin typeface="宋体" pitchFamily="2" charset="-122"/>
                          <a:ea typeface="宋体" pitchFamily="2" charset="-122"/>
                        </a:rPr>
                        <a:t>由此带来的影响</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国标的升级，系统相应地要考虑升级和兼容性问题</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0">
                <a:tc>
                  <a:txBody>
                    <a:bodyPr/>
                    <a:lstStyle/>
                    <a:p>
                      <a:pPr algn="just">
                        <a:spcAft>
                          <a:spcPts val="0"/>
                        </a:spcAft>
                      </a:pPr>
                      <a:r>
                        <a:rPr lang="zh-CN" sz="1400" kern="100" dirty="0">
                          <a:effectLst/>
                          <a:latin typeface="宋体" pitchFamily="2" charset="-122"/>
                          <a:ea typeface="宋体" pitchFamily="2" charset="-122"/>
                        </a:rPr>
                        <a:t>相关决定</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dirty="0">
                          <a:effectLst/>
                          <a:latin typeface="宋体" pitchFamily="2" charset="-122"/>
                          <a:ea typeface="宋体" pitchFamily="2" charset="-122"/>
                        </a:rPr>
                        <a:t>在元数据管理模块中添加对标准映射表的管理</a:t>
                      </a:r>
                      <a:endParaRPr lang="zh-CN" sz="14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49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Business Context Diagram</a:t>
            </a:r>
            <a:endParaRPr lang="zh-CN" alt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340768"/>
            <a:ext cx="6166729" cy="47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4"/>
          <p:cNvSpPr>
            <a:spLocks noChangeArrowheads="1"/>
          </p:cNvSpPr>
          <p:nvPr/>
        </p:nvSpPr>
        <p:spPr bwMode="auto">
          <a:xfrm>
            <a:off x="8001000" y="533400"/>
            <a:ext cx="992188" cy="879376"/>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ORG 001</a:t>
            </a:r>
          </a:p>
          <a:p>
            <a:pPr>
              <a:lnSpc>
                <a:spcPct val="85000"/>
              </a:lnSpc>
              <a:spcBef>
                <a:spcPct val="0"/>
              </a:spcBef>
            </a:pPr>
            <a:r>
              <a:rPr lang="en-US" altLang="zh-CN" sz="1200" dirty="0"/>
              <a:t>Current Organization Description</a:t>
            </a:r>
          </a:p>
        </p:txBody>
      </p:sp>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53723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Architectural Decision</a:t>
            </a:r>
            <a:endParaRPr lang="zh-CN" altLang="en-US" dirty="0"/>
          </a:p>
        </p:txBody>
      </p:sp>
      <p:sp>
        <p:nvSpPr>
          <p:cNvPr id="4"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0513</a:t>
            </a:r>
          </a:p>
          <a:p>
            <a:pPr>
              <a:lnSpc>
                <a:spcPct val="85000"/>
              </a:lnSpc>
              <a:spcBef>
                <a:spcPct val="0"/>
              </a:spcBef>
            </a:pPr>
            <a:r>
              <a:rPr lang="en-US" altLang="zh-CN" sz="1200" dirty="0"/>
              <a:t>Architectural Decisions</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3841276037"/>
              </p:ext>
            </p:extLst>
          </p:nvPr>
        </p:nvGraphicFramePr>
        <p:xfrm>
          <a:off x="323528" y="1000879"/>
          <a:ext cx="8352928" cy="5740489"/>
        </p:xfrm>
        <a:graphic>
          <a:graphicData uri="http://schemas.openxmlformats.org/drawingml/2006/table">
            <a:tbl>
              <a:tblPr firstRow="1" firstCol="1" bandRow="1">
                <a:tableStyleId>{5940675A-B579-460E-94D1-54222C63F5DA}</a:tableStyleId>
              </a:tblPr>
              <a:tblGrid>
                <a:gridCol w="1368152">
                  <a:extLst>
                    <a:ext uri="{9D8B030D-6E8A-4147-A177-3AD203B41FA5}">
                      <a16:colId xmlns:a16="http://schemas.microsoft.com/office/drawing/2014/main" val="20000"/>
                    </a:ext>
                  </a:extLst>
                </a:gridCol>
                <a:gridCol w="5542960">
                  <a:extLst>
                    <a:ext uri="{9D8B030D-6E8A-4147-A177-3AD203B41FA5}">
                      <a16:colId xmlns:a16="http://schemas.microsoft.com/office/drawing/2014/main" val="20001"/>
                    </a:ext>
                  </a:extLst>
                </a:gridCol>
                <a:gridCol w="558691">
                  <a:extLst>
                    <a:ext uri="{9D8B030D-6E8A-4147-A177-3AD203B41FA5}">
                      <a16:colId xmlns:a16="http://schemas.microsoft.com/office/drawing/2014/main" val="20002"/>
                    </a:ext>
                  </a:extLst>
                </a:gridCol>
                <a:gridCol w="883125">
                  <a:extLst>
                    <a:ext uri="{9D8B030D-6E8A-4147-A177-3AD203B41FA5}">
                      <a16:colId xmlns:a16="http://schemas.microsoft.com/office/drawing/2014/main" val="20003"/>
                    </a:ext>
                  </a:extLst>
                </a:gridCol>
              </a:tblGrid>
              <a:tr h="104184">
                <a:tc>
                  <a:txBody>
                    <a:bodyPr/>
                    <a:lstStyle/>
                    <a:p>
                      <a:pPr algn="just">
                        <a:spcAft>
                          <a:spcPts val="0"/>
                        </a:spcAft>
                      </a:pPr>
                      <a:r>
                        <a:rPr lang="zh-CN" sz="1100" kern="100" dirty="0">
                          <a:effectLst/>
                          <a:latin typeface="宋体" pitchFamily="2" charset="-122"/>
                          <a:ea typeface="宋体" pitchFamily="2" charset="-122"/>
                        </a:rPr>
                        <a:t>主题范畴</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a:txBody>
                    <a:bodyPr/>
                    <a:lstStyle/>
                    <a:p>
                      <a:pPr algn="just">
                        <a:spcAft>
                          <a:spcPts val="0"/>
                        </a:spcAft>
                      </a:pPr>
                      <a:r>
                        <a:rPr lang="zh-CN" sz="1100" kern="100">
                          <a:effectLst/>
                          <a:latin typeface="宋体" pitchFamily="2" charset="-122"/>
                          <a:ea typeface="宋体" pitchFamily="2" charset="-122"/>
                        </a:rPr>
                        <a:t>功能选择</a:t>
                      </a:r>
                      <a:endParaRPr lang="zh-CN" sz="1100" kern="100">
                        <a:effectLst/>
                        <a:latin typeface="宋体" pitchFamily="2" charset="-122"/>
                        <a:ea typeface="宋体" pitchFamily="2" charset="-122"/>
                        <a:cs typeface="Times New Roman"/>
                      </a:endParaRPr>
                    </a:p>
                  </a:txBody>
                  <a:tcPr marL="44650" marR="44650" marT="0" marB="0"/>
                </a:tc>
                <a:tc>
                  <a:txBody>
                    <a:bodyPr/>
                    <a:lstStyle/>
                    <a:p>
                      <a:pPr algn="just">
                        <a:spcAft>
                          <a:spcPts val="0"/>
                        </a:spcAft>
                      </a:pPr>
                      <a:r>
                        <a:rPr lang="en-US" sz="1100" kern="100" dirty="0">
                          <a:effectLst/>
                          <a:latin typeface="宋体" pitchFamily="2" charset="-122"/>
                          <a:ea typeface="宋体" pitchFamily="2" charset="-122"/>
                        </a:rPr>
                        <a:t>ID</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a:txBody>
                    <a:bodyPr/>
                    <a:lstStyle/>
                    <a:p>
                      <a:pPr algn="just">
                        <a:spcAft>
                          <a:spcPts val="0"/>
                        </a:spcAft>
                      </a:pPr>
                      <a:r>
                        <a:rPr lang="en-US" sz="1100" kern="100">
                          <a:effectLst/>
                          <a:latin typeface="宋体" pitchFamily="2" charset="-122"/>
                          <a:ea typeface="宋体" pitchFamily="2" charset="-122"/>
                        </a:rPr>
                        <a:t>AD_05</a:t>
                      </a:r>
                      <a:endParaRPr lang="zh-CN" sz="1100" kern="100">
                        <a:effectLst/>
                        <a:latin typeface="宋体" pitchFamily="2" charset="-122"/>
                        <a:ea typeface="宋体" pitchFamily="2" charset="-122"/>
                        <a:cs typeface="Times New Roman"/>
                      </a:endParaRPr>
                    </a:p>
                  </a:txBody>
                  <a:tcPr marL="44650" marR="44650" marT="0" marB="0"/>
                </a:tc>
                <a:extLst>
                  <a:ext uri="{0D108BD9-81ED-4DB2-BD59-A6C34878D82A}">
                    <a16:rowId xmlns:a16="http://schemas.microsoft.com/office/drawing/2014/main" val="10000"/>
                  </a:ext>
                </a:extLst>
              </a:tr>
              <a:tr h="104184">
                <a:tc>
                  <a:txBody>
                    <a:bodyPr/>
                    <a:lstStyle/>
                    <a:p>
                      <a:pPr algn="just">
                        <a:spcAft>
                          <a:spcPts val="0"/>
                        </a:spcAft>
                      </a:pPr>
                      <a:r>
                        <a:rPr lang="zh-CN" sz="1100" kern="100" dirty="0">
                          <a:effectLst/>
                          <a:latin typeface="宋体" pitchFamily="2" charset="-122"/>
                          <a:ea typeface="宋体" pitchFamily="2" charset="-122"/>
                        </a:rPr>
                        <a:t>架构决策</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语法清洗前置，语义清洗后置</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208369">
                <a:tc>
                  <a:txBody>
                    <a:bodyPr/>
                    <a:lstStyle/>
                    <a:p>
                      <a:pPr algn="just">
                        <a:spcAft>
                          <a:spcPts val="0"/>
                        </a:spcAft>
                      </a:pPr>
                      <a:r>
                        <a:rPr lang="zh-CN" sz="1100" kern="100" dirty="0">
                          <a:effectLst/>
                          <a:latin typeface="宋体" pitchFamily="2" charset="-122"/>
                          <a:ea typeface="宋体" pitchFamily="2" charset="-122"/>
                        </a:rPr>
                        <a:t>问题描述</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数据语法清洗（去重、校验、映射、标准化）和语义数据清洗（数据匹配、语义检查）功能具体在哪里执行</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1771133">
                <a:tc>
                  <a:txBody>
                    <a:bodyPr/>
                    <a:lstStyle/>
                    <a:p>
                      <a:pPr algn="just">
                        <a:spcAft>
                          <a:spcPts val="0"/>
                        </a:spcAft>
                      </a:pPr>
                      <a:r>
                        <a:rPr lang="zh-CN" sz="1100" kern="100" dirty="0">
                          <a:effectLst/>
                          <a:latin typeface="宋体" pitchFamily="2" charset="-122"/>
                          <a:ea typeface="宋体" pitchFamily="2" charset="-122"/>
                        </a:rPr>
                        <a:t>问题由来</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dirty="0">
                          <a:effectLst/>
                          <a:latin typeface="宋体" pitchFamily="2" charset="-122"/>
                          <a:ea typeface="宋体" pitchFamily="2" charset="-122"/>
                        </a:rPr>
                        <a:t>清洗工作可以在前置机上执行，也可以在人口暂存服务器上执行，各有利弊。</a:t>
                      </a:r>
                    </a:p>
                    <a:p>
                      <a:pPr algn="just">
                        <a:spcAft>
                          <a:spcPts val="0"/>
                        </a:spcAft>
                      </a:pPr>
                      <a:r>
                        <a:rPr lang="zh-CN" sz="1100" u="sng" kern="100" cap="small" spc="25" dirty="0">
                          <a:effectLst/>
                          <a:latin typeface="宋体" pitchFamily="2" charset="-122"/>
                          <a:ea typeface="宋体" pitchFamily="2" charset="-122"/>
                        </a:rPr>
                        <a:t>语法清洗：</a:t>
                      </a:r>
                      <a:endParaRPr lang="zh-CN" sz="1100" kern="100" dirty="0">
                        <a:effectLst/>
                        <a:latin typeface="宋体" pitchFamily="2" charset="-122"/>
                        <a:ea typeface="宋体" pitchFamily="2" charset="-122"/>
                      </a:endParaRPr>
                    </a:p>
                    <a:p>
                      <a:pPr marL="342900" lvl="0" indent="-342900" algn="just">
                        <a:spcAft>
                          <a:spcPts val="0"/>
                        </a:spcAft>
                        <a:buFont typeface="Wingdings"/>
                        <a:buChar char=""/>
                      </a:pPr>
                      <a:r>
                        <a:rPr lang="zh-CN" sz="1100" kern="100" dirty="0">
                          <a:effectLst/>
                          <a:latin typeface="宋体" pitchFamily="2" charset="-122"/>
                          <a:ea typeface="宋体" pitchFamily="2" charset="-122"/>
                        </a:rPr>
                        <a:t>去重工作需要有上一次的全量数据，逻辑简单，计算量大，各部门数据结构很难统一，业务上需要各部门自行处理，上交增量数据。若由人口库项目处理，也适合放在最前端（前置机）。</a:t>
                      </a:r>
                    </a:p>
                    <a:p>
                      <a:pPr marL="342900" lvl="0" indent="-342900" algn="just">
                        <a:spcAft>
                          <a:spcPts val="0"/>
                        </a:spcAft>
                        <a:buFont typeface="Wingdings"/>
                        <a:buChar char=""/>
                      </a:pPr>
                      <a:r>
                        <a:rPr lang="zh-CN" sz="1100" kern="100" dirty="0">
                          <a:effectLst/>
                          <a:latin typeface="宋体" pitchFamily="2" charset="-122"/>
                          <a:ea typeface="宋体" pitchFamily="2" charset="-122"/>
                        </a:rPr>
                        <a:t>校验工作繁杂，严格程度依赖于校验规则，如果放在前置机处理，需要设计规则管理，统一下发。</a:t>
                      </a:r>
                    </a:p>
                    <a:p>
                      <a:pPr marL="342900" lvl="0" indent="-342900" algn="just">
                        <a:spcAft>
                          <a:spcPts val="0"/>
                        </a:spcAft>
                        <a:buFont typeface="Wingdings"/>
                        <a:buChar char=""/>
                      </a:pPr>
                      <a:r>
                        <a:rPr lang="zh-CN" sz="1100" kern="100" dirty="0">
                          <a:effectLst/>
                          <a:latin typeface="宋体" pitchFamily="2" charset="-122"/>
                          <a:ea typeface="宋体" pitchFamily="2" charset="-122"/>
                        </a:rPr>
                        <a:t>映射工作简单，但依赖于映射表。映射源五花八门，映射目标由系统设定（国标），如果放在前置机中处理，需要下发映射表。</a:t>
                      </a:r>
                    </a:p>
                    <a:p>
                      <a:pPr marL="342900" lvl="0" indent="-342900" algn="just">
                        <a:spcAft>
                          <a:spcPts val="0"/>
                        </a:spcAft>
                        <a:buFont typeface="Wingdings"/>
                        <a:buChar char=""/>
                      </a:pPr>
                      <a:r>
                        <a:rPr lang="zh-CN" sz="1100" kern="100" dirty="0">
                          <a:effectLst/>
                          <a:latin typeface="宋体" pitchFamily="2" charset="-122"/>
                          <a:ea typeface="宋体" pitchFamily="2" charset="-122"/>
                        </a:rPr>
                        <a:t>地址标准化依赖于公安地址库，适合在后端处理。</a:t>
                      </a:r>
                    </a:p>
                    <a:p>
                      <a:pPr algn="just">
                        <a:spcAft>
                          <a:spcPts val="0"/>
                        </a:spcAft>
                      </a:pPr>
                      <a:r>
                        <a:rPr lang="en-US" sz="1100" kern="100" dirty="0">
                          <a:effectLst/>
                          <a:latin typeface="宋体" pitchFamily="2" charset="-122"/>
                          <a:ea typeface="宋体" pitchFamily="2" charset="-122"/>
                        </a:rPr>
                        <a:t> </a:t>
                      </a:r>
                      <a:endParaRPr lang="zh-CN" sz="1100" kern="100" dirty="0">
                        <a:effectLst/>
                        <a:latin typeface="宋体" pitchFamily="2" charset="-122"/>
                        <a:ea typeface="宋体" pitchFamily="2" charset="-122"/>
                      </a:endParaRPr>
                    </a:p>
                    <a:p>
                      <a:pPr algn="just">
                        <a:spcAft>
                          <a:spcPts val="0"/>
                        </a:spcAft>
                      </a:pPr>
                      <a:r>
                        <a:rPr lang="zh-CN" sz="1100" u="sng" kern="100" cap="small" spc="25" dirty="0">
                          <a:effectLst/>
                          <a:latin typeface="宋体" pitchFamily="2" charset="-122"/>
                          <a:ea typeface="宋体" pitchFamily="2" charset="-122"/>
                        </a:rPr>
                        <a:t>语义清洗：</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身份证无法关联等等。语义清洗必须在后端处理，这部分数据往往不是坏数据，恰恰是人口库业务比较感兴趣的数据，发现了原先不知道的新人口。</a:t>
                      </a:r>
                      <a:endParaRPr lang="zh-CN" sz="1100" kern="100" dirty="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104184">
                <a:tc>
                  <a:txBody>
                    <a:bodyPr/>
                    <a:lstStyle/>
                    <a:p>
                      <a:pPr algn="just">
                        <a:spcAft>
                          <a:spcPts val="0"/>
                        </a:spcAft>
                      </a:pPr>
                      <a:r>
                        <a:rPr lang="zh-CN" sz="1100" kern="100" dirty="0">
                          <a:effectLst/>
                          <a:latin typeface="宋体" pitchFamily="2" charset="-122"/>
                          <a:ea typeface="宋体" pitchFamily="2" charset="-122"/>
                        </a:rPr>
                        <a:t>前提假设</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假定可以下发校验规则、映射表，由各部门在提交前做语法清洗</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1146027">
                <a:tc>
                  <a:txBody>
                    <a:bodyPr/>
                    <a:lstStyle/>
                    <a:p>
                      <a:pPr algn="just">
                        <a:spcAft>
                          <a:spcPts val="0"/>
                        </a:spcAft>
                      </a:pPr>
                      <a:r>
                        <a:rPr lang="zh-CN" sz="1100" kern="100" dirty="0">
                          <a:effectLst/>
                          <a:latin typeface="宋体" pitchFamily="2" charset="-122"/>
                          <a:ea typeface="宋体" pitchFamily="2" charset="-122"/>
                        </a:rPr>
                        <a:t>可能的选择</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u="sng" kern="100" cap="small" spc="25" dirty="0">
                          <a:effectLst/>
                          <a:latin typeface="宋体" pitchFamily="2" charset="-122"/>
                          <a:ea typeface="宋体" pitchFamily="2" charset="-122"/>
                        </a:rPr>
                        <a:t>去重、校验、映射在前置机上完成</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好处：就近处理，效率高</a:t>
                      </a:r>
                    </a:p>
                    <a:p>
                      <a:pPr algn="just">
                        <a:spcAft>
                          <a:spcPts val="0"/>
                        </a:spcAft>
                      </a:pPr>
                      <a:r>
                        <a:rPr lang="zh-CN" sz="1100" kern="100" dirty="0">
                          <a:effectLst/>
                          <a:latin typeface="宋体" pitchFamily="2" charset="-122"/>
                          <a:ea typeface="宋体" pitchFamily="2" charset="-122"/>
                        </a:rPr>
                        <a:t>坏处：需要有规则、映射表下发机制</a:t>
                      </a:r>
                    </a:p>
                    <a:p>
                      <a:pPr algn="just">
                        <a:spcAft>
                          <a:spcPts val="0"/>
                        </a:spcAft>
                      </a:pPr>
                      <a:r>
                        <a:rPr lang="zh-CN" sz="1100" u="sng" kern="100" cap="small" spc="25" dirty="0">
                          <a:effectLst/>
                          <a:latin typeface="宋体" pitchFamily="2" charset="-122"/>
                          <a:ea typeface="宋体" pitchFamily="2" charset="-122"/>
                        </a:rPr>
                        <a:t>去重工作前置，其它后置</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好处：维护方便</a:t>
                      </a:r>
                    </a:p>
                    <a:p>
                      <a:pPr algn="just">
                        <a:spcAft>
                          <a:spcPts val="0"/>
                        </a:spcAft>
                      </a:pPr>
                      <a:r>
                        <a:rPr lang="zh-CN" sz="1100" kern="100" dirty="0">
                          <a:effectLst/>
                          <a:latin typeface="宋体" pitchFamily="2" charset="-122"/>
                          <a:ea typeface="宋体" pitchFamily="2" charset="-122"/>
                        </a:rPr>
                        <a:t>坏处：若查出大量坏数据，效率低、复杂度高</a:t>
                      </a:r>
                    </a:p>
                    <a:p>
                      <a:pPr algn="just">
                        <a:spcAft>
                          <a:spcPts val="0"/>
                        </a:spcAft>
                      </a:pPr>
                      <a:r>
                        <a:rPr lang="zh-CN" sz="1100" u="sng" kern="100" cap="small" spc="25" dirty="0">
                          <a:effectLst/>
                          <a:latin typeface="宋体" pitchFamily="2" charset="-122"/>
                          <a:ea typeface="宋体" pitchFamily="2" charset="-122"/>
                        </a:rPr>
                        <a:t>全部在暂存服务器上完成</a:t>
                      </a:r>
                      <a:endParaRPr lang="zh-CN" sz="1100" kern="100" dirty="0">
                        <a:effectLst/>
                        <a:latin typeface="宋体" pitchFamily="2" charset="-122"/>
                        <a:ea typeface="宋体" pitchFamily="2" charset="-122"/>
                      </a:endParaRPr>
                    </a:p>
                    <a:p>
                      <a:pPr algn="just">
                        <a:spcAft>
                          <a:spcPts val="0"/>
                        </a:spcAft>
                      </a:pPr>
                      <a:r>
                        <a:rPr lang="zh-CN" sz="1100" kern="100" dirty="0">
                          <a:effectLst/>
                          <a:latin typeface="宋体" pitchFamily="2" charset="-122"/>
                          <a:ea typeface="宋体" pitchFamily="2" charset="-122"/>
                        </a:rPr>
                        <a:t>好处：集中控制，维护方便</a:t>
                      </a:r>
                    </a:p>
                    <a:p>
                      <a:pPr algn="just">
                        <a:spcAft>
                          <a:spcPts val="0"/>
                        </a:spcAft>
                      </a:pPr>
                      <a:r>
                        <a:rPr lang="zh-CN" sz="1100" kern="100" dirty="0">
                          <a:effectLst/>
                          <a:latin typeface="宋体" pitchFamily="2" charset="-122"/>
                          <a:ea typeface="宋体" pitchFamily="2" charset="-122"/>
                        </a:rPr>
                        <a:t>坏处：效率低，有大量坏数据来来回回，协议复杂</a:t>
                      </a:r>
                      <a:endParaRPr lang="zh-CN" sz="1100" kern="100" dirty="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312553">
                <a:tc>
                  <a:txBody>
                    <a:bodyPr/>
                    <a:lstStyle/>
                    <a:p>
                      <a:pPr algn="just">
                        <a:spcAft>
                          <a:spcPts val="0"/>
                        </a:spcAft>
                      </a:pPr>
                      <a:r>
                        <a:rPr lang="zh-CN" sz="1100" kern="100" dirty="0">
                          <a:effectLst/>
                          <a:latin typeface="宋体" pitchFamily="2" charset="-122"/>
                          <a:ea typeface="宋体" pitchFamily="2" charset="-122"/>
                        </a:rPr>
                        <a:t>决策依据</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语法检查与业务逻辑关系松散，越早发现越节省开销（时间、人力、计算资源、网络带宽、数据存储）。语义检查与业务逻辑关系紧密，不宜分拆。</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312553">
                <a:tc>
                  <a:txBody>
                    <a:bodyPr/>
                    <a:lstStyle/>
                    <a:p>
                      <a:pPr algn="just">
                        <a:spcAft>
                          <a:spcPts val="0"/>
                        </a:spcAft>
                      </a:pPr>
                      <a:r>
                        <a:rPr lang="zh-CN" sz="1100" kern="100" dirty="0">
                          <a:effectLst/>
                          <a:latin typeface="宋体" pitchFamily="2" charset="-122"/>
                          <a:ea typeface="宋体" pitchFamily="2" charset="-122"/>
                        </a:rPr>
                        <a:t>最终决定</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marL="342900" lvl="0" indent="-342900" algn="just">
                        <a:spcAft>
                          <a:spcPts val="0"/>
                        </a:spcAft>
                        <a:buFont typeface="+mj-lt"/>
                        <a:buAutoNum type="arabicPeriod"/>
                      </a:pPr>
                      <a:r>
                        <a:rPr lang="zh-CN" sz="1100" kern="100">
                          <a:effectLst/>
                          <a:latin typeface="宋体" pitchFamily="2" charset="-122"/>
                          <a:ea typeface="宋体" pitchFamily="2" charset="-122"/>
                        </a:rPr>
                        <a:t>假如可以下发校验规则、映射表，由各部门在提交前做语法清洗，则去重、校验、映射三个功能前置，其它后置。</a:t>
                      </a:r>
                    </a:p>
                    <a:p>
                      <a:pPr marL="342900" lvl="0" indent="-342900" algn="just">
                        <a:spcAft>
                          <a:spcPts val="0"/>
                        </a:spcAft>
                        <a:buFont typeface="+mj-lt"/>
                        <a:buAutoNum type="arabicPeriod"/>
                      </a:pPr>
                      <a:r>
                        <a:rPr lang="zh-CN" sz="1100" kern="100">
                          <a:effectLst/>
                          <a:latin typeface="宋体" pitchFamily="2" charset="-122"/>
                          <a:ea typeface="宋体" pitchFamily="2" charset="-122"/>
                        </a:rPr>
                        <a:t>假如不能下发校验规则、映射表，则去重功能前置，其它后置。</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208369">
                <a:tc>
                  <a:txBody>
                    <a:bodyPr/>
                    <a:lstStyle/>
                    <a:p>
                      <a:pPr algn="just">
                        <a:spcAft>
                          <a:spcPts val="0"/>
                        </a:spcAft>
                      </a:pPr>
                      <a:r>
                        <a:rPr lang="zh-CN" sz="1100" kern="100" dirty="0">
                          <a:effectLst/>
                          <a:latin typeface="宋体" pitchFamily="2" charset="-122"/>
                          <a:ea typeface="宋体" pitchFamily="2" charset="-122"/>
                        </a:rPr>
                        <a:t>隐含的工作</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业务规定提交前各部门做语法清洗（去重、校验、映射）</a:t>
                      </a:r>
                    </a:p>
                    <a:p>
                      <a:pPr algn="just">
                        <a:spcAft>
                          <a:spcPts val="0"/>
                        </a:spcAft>
                      </a:pPr>
                      <a:r>
                        <a:rPr lang="zh-CN" sz="1100" kern="100">
                          <a:effectLst/>
                          <a:latin typeface="宋体" pitchFamily="2" charset="-122"/>
                          <a:ea typeface="宋体" pitchFamily="2" charset="-122"/>
                        </a:rPr>
                        <a:t>下发检验规则、映射表</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r h="104184">
                <a:tc>
                  <a:txBody>
                    <a:bodyPr/>
                    <a:lstStyle/>
                    <a:p>
                      <a:pPr algn="just">
                        <a:spcAft>
                          <a:spcPts val="0"/>
                        </a:spcAft>
                      </a:pPr>
                      <a:r>
                        <a:rPr lang="zh-CN" sz="1100" kern="100" dirty="0">
                          <a:effectLst/>
                          <a:latin typeface="宋体" pitchFamily="2" charset="-122"/>
                          <a:ea typeface="宋体" pitchFamily="2" charset="-122"/>
                        </a:rPr>
                        <a:t>由此带来的影响</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a:effectLst/>
                          <a:latin typeface="宋体" pitchFamily="2" charset="-122"/>
                          <a:ea typeface="宋体" pitchFamily="2" charset="-122"/>
                        </a:rPr>
                        <a:t>计算量分摊、节省带宽，但控制权削弱，必须要求严格执行语法清洗</a:t>
                      </a:r>
                      <a:endParaRPr lang="zh-CN" sz="1100" kern="10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104184">
                <a:tc>
                  <a:txBody>
                    <a:bodyPr/>
                    <a:lstStyle/>
                    <a:p>
                      <a:pPr algn="just">
                        <a:spcAft>
                          <a:spcPts val="0"/>
                        </a:spcAft>
                      </a:pPr>
                      <a:r>
                        <a:rPr lang="zh-CN" sz="1100" kern="100" dirty="0">
                          <a:effectLst/>
                          <a:latin typeface="宋体" pitchFamily="2" charset="-122"/>
                          <a:ea typeface="宋体" pitchFamily="2" charset="-122"/>
                        </a:rPr>
                        <a:t>相关决定</a:t>
                      </a:r>
                      <a:endParaRPr lang="zh-CN" sz="1100" kern="100" dirty="0">
                        <a:effectLst/>
                        <a:latin typeface="宋体" pitchFamily="2" charset="-122"/>
                        <a:ea typeface="宋体" pitchFamily="2" charset="-122"/>
                        <a:cs typeface="Times New Roman"/>
                      </a:endParaRPr>
                    </a:p>
                  </a:txBody>
                  <a:tcPr marL="44650" marR="44650" marT="0" marB="0">
                    <a:solidFill>
                      <a:srgbClr val="EAEAEA"/>
                    </a:solidFill>
                  </a:tcPr>
                </a:tc>
                <a:tc gridSpan="3">
                  <a:txBody>
                    <a:bodyPr/>
                    <a:lstStyle/>
                    <a:p>
                      <a:pPr algn="just">
                        <a:spcAft>
                          <a:spcPts val="0"/>
                        </a:spcAft>
                      </a:pPr>
                      <a:r>
                        <a:rPr lang="zh-CN" sz="1100" kern="100" dirty="0">
                          <a:effectLst/>
                          <a:latin typeface="宋体" pitchFamily="2" charset="-122"/>
                          <a:ea typeface="宋体" pitchFamily="2" charset="-122"/>
                        </a:rPr>
                        <a:t>前置机内置容量必须至少能存放两个全量和一个增量（Σ</a:t>
                      </a:r>
                      <a:r>
                        <a:rPr lang="en-US" sz="1100" kern="100" dirty="0">
                          <a:effectLst/>
                          <a:latin typeface="宋体" pitchFamily="2" charset="-122"/>
                          <a:ea typeface="宋体" pitchFamily="2" charset="-122"/>
                        </a:rPr>
                        <a:t>1-</a:t>
                      </a:r>
                      <a:r>
                        <a:rPr lang="zh-CN" sz="1100" kern="100" dirty="0">
                          <a:effectLst/>
                          <a:latin typeface="宋体" pitchFamily="2" charset="-122"/>
                          <a:ea typeface="宋体" pitchFamily="2" charset="-122"/>
                        </a:rPr>
                        <a:t>Σ</a:t>
                      </a:r>
                      <a:r>
                        <a:rPr lang="en-US" sz="1100" kern="100" dirty="0">
                          <a:effectLst/>
                          <a:latin typeface="宋体" pitchFamily="2" charset="-122"/>
                          <a:ea typeface="宋体" pitchFamily="2" charset="-122"/>
                        </a:rPr>
                        <a:t>2=</a:t>
                      </a:r>
                      <a:r>
                        <a:rPr lang="zh-CN" sz="1100" kern="100" dirty="0">
                          <a:effectLst/>
                          <a:latin typeface="宋体" pitchFamily="2" charset="-122"/>
                          <a:ea typeface="宋体" pitchFamily="2" charset="-122"/>
                        </a:rPr>
                        <a:t>Δ）</a:t>
                      </a:r>
                      <a:endParaRPr lang="zh-CN" sz="1100" kern="100" dirty="0">
                        <a:effectLst/>
                        <a:latin typeface="宋体" pitchFamily="2" charset="-122"/>
                        <a:ea typeface="宋体" pitchFamily="2" charset="-122"/>
                        <a:cs typeface="Times New Roman"/>
                      </a:endParaRPr>
                    </a:p>
                  </a:txBody>
                  <a:tcPr marL="44650" marR="4465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2066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Architectural Decision</a:t>
            </a:r>
            <a:endParaRPr lang="zh-CN" altLang="en-US" dirty="0"/>
          </a:p>
        </p:txBody>
      </p:sp>
      <p:sp>
        <p:nvSpPr>
          <p:cNvPr id="4"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0513</a:t>
            </a:r>
          </a:p>
          <a:p>
            <a:pPr>
              <a:lnSpc>
                <a:spcPct val="85000"/>
              </a:lnSpc>
              <a:spcBef>
                <a:spcPct val="0"/>
              </a:spcBef>
            </a:pPr>
            <a:r>
              <a:rPr lang="en-US" altLang="zh-CN" sz="1200" dirty="0"/>
              <a:t>Architectural Decisions</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1676023357"/>
              </p:ext>
            </p:extLst>
          </p:nvPr>
        </p:nvGraphicFramePr>
        <p:xfrm>
          <a:off x="467544" y="1700808"/>
          <a:ext cx="8208911" cy="4053840"/>
        </p:xfrm>
        <a:graphic>
          <a:graphicData uri="http://schemas.openxmlformats.org/drawingml/2006/table">
            <a:tbl>
              <a:tblPr firstRow="1" firstCol="1" bandRow="1">
                <a:tableStyleId>{5940675A-B579-460E-94D1-54222C63F5DA}</a:tableStyleId>
              </a:tblPr>
              <a:tblGrid>
                <a:gridCol w="1879322">
                  <a:extLst>
                    <a:ext uri="{9D8B030D-6E8A-4147-A177-3AD203B41FA5}">
                      <a16:colId xmlns:a16="http://schemas.microsoft.com/office/drawing/2014/main" val="20000"/>
                    </a:ext>
                  </a:extLst>
                </a:gridCol>
                <a:gridCol w="4912632">
                  <a:extLst>
                    <a:ext uri="{9D8B030D-6E8A-4147-A177-3AD203B41FA5}">
                      <a16:colId xmlns:a16="http://schemas.microsoft.com/office/drawing/2014/main" val="20001"/>
                    </a:ext>
                  </a:extLst>
                </a:gridCol>
                <a:gridCol w="549059">
                  <a:extLst>
                    <a:ext uri="{9D8B030D-6E8A-4147-A177-3AD203B41FA5}">
                      <a16:colId xmlns:a16="http://schemas.microsoft.com/office/drawing/2014/main" val="20002"/>
                    </a:ext>
                  </a:extLst>
                </a:gridCol>
                <a:gridCol w="867898">
                  <a:extLst>
                    <a:ext uri="{9D8B030D-6E8A-4147-A177-3AD203B41FA5}">
                      <a16:colId xmlns:a16="http://schemas.microsoft.com/office/drawing/2014/main" val="20003"/>
                    </a:ext>
                  </a:extLst>
                </a:gridCol>
              </a:tblGrid>
              <a:tr h="0">
                <a:tc>
                  <a:txBody>
                    <a:bodyPr/>
                    <a:lstStyle/>
                    <a:p>
                      <a:pPr algn="just">
                        <a:spcAft>
                          <a:spcPts val="0"/>
                        </a:spcAft>
                      </a:pPr>
                      <a:r>
                        <a:rPr lang="zh-CN" sz="1400" kern="100" dirty="0">
                          <a:effectLst/>
                          <a:latin typeface="宋体" pitchFamily="2" charset="-122"/>
                          <a:ea typeface="宋体" pitchFamily="2" charset="-122"/>
                        </a:rPr>
                        <a:t>主题范畴</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zh-CN" sz="1400" kern="100">
                          <a:effectLst/>
                          <a:latin typeface="宋体" pitchFamily="2" charset="-122"/>
                          <a:ea typeface="宋体" pitchFamily="2" charset="-122"/>
                        </a:rPr>
                        <a:t>数据存储</a:t>
                      </a:r>
                      <a:endParaRPr lang="zh-CN" sz="1400" kern="100">
                        <a:effectLst/>
                        <a:latin typeface="宋体" pitchFamily="2" charset="-122"/>
                        <a:ea typeface="宋体" pitchFamily="2" charset="-122"/>
                        <a:cs typeface="Times New Roman"/>
                      </a:endParaRPr>
                    </a:p>
                  </a:txBody>
                  <a:tcPr marL="68580" marR="68580" marT="0" marB="0"/>
                </a:tc>
                <a:tc>
                  <a:txBody>
                    <a:bodyPr/>
                    <a:lstStyle/>
                    <a:p>
                      <a:pPr algn="just">
                        <a:spcAft>
                          <a:spcPts val="0"/>
                        </a:spcAft>
                      </a:pPr>
                      <a:r>
                        <a:rPr lang="en-US" sz="1400" kern="100" dirty="0">
                          <a:effectLst/>
                          <a:latin typeface="宋体" pitchFamily="2" charset="-122"/>
                          <a:ea typeface="宋体" pitchFamily="2" charset="-122"/>
                        </a:rPr>
                        <a:t>ID</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a:txBody>
                    <a:bodyPr/>
                    <a:lstStyle/>
                    <a:p>
                      <a:pPr algn="just">
                        <a:spcAft>
                          <a:spcPts val="0"/>
                        </a:spcAft>
                      </a:pPr>
                      <a:r>
                        <a:rPr lang="en-US" sz="1400" kern="100">
                          <a:effectLst/>
                          <a:latin typeface="宋体" pitchFamily="2" charset="-122"/>
                          <a:ea typeface="宋体" pitchFamily="2" charset="-122"/>
                        </a:rPr>
                        <a:t>AD_06</a:t>
                      </a:r>
                      <a:endParaRPr lang="zh-CN" sz="1400" kern="100">
                        <a:effectLst/>
                        <a:latin typeface="宋体" pitchFamily="2" charset="-122"/>
                        <a:ea typeface="宋体" pitchFamily="2" charset="-122"/>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zh-CN" sz="1400" kern="100" dirty="0">
                          <a:effectLst/>
                          <a:latin typeface="宋体" pitchFamily="2" charset="-122"/>
                          <a:ea typeface="宋体" pitchFamily="2" charset="-122"/>
                        </a:rPr>
                        <a:t>架构决策</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对数据存储保护</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0">
                <a:tc>
                  <a:txBody>
                    <a:bodyPr/>
                    <a:lstStyle/>
                    <a:p>
                      <a:pPr algn="just">
                        <a:spcAft>
                          <a:spcPts val="0"/>
                        </a:spcAft>
                      </a:pPr>
                      <a:r>
                        <a:rPr lang="zh-CN" sz="1400" kern="100">
                          <a:effectLst/>
                          <a:latin typeface="宋体" pitchFamily="2" charset="-122"/>
                          <a:ea typeface="宋体" pitchFamily="2" charset="-122"/>
                        </a:rPr>
                        <a:t>问题描述</a:t>
                      </a:r>
                      <a:endParaRPr lang="zh-CN" sz="1400" kern="10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价格不允许的情况下，对</a:t>
                      </a:r>
                      <a:r>
                        <a:rPr lang="en-US" sz="1400" kern="100">
                          <a:effectLst/>
                          <a:latin typeface="宋体" pitchFamily="2" charset="-122"/>
                          <a:ea typeface="宋体" pitchFamily="2" charset="-122"/>
                        </a:rPr>
                        <a:t>RAID</a:t>
                      </a:r>
                      <a:r>
                        <a:rPr lang="zh-CN" sz="1400" kern="100">
                          <a:effectLst/>
                          <a:latin typeface="宋体" pitchFamily="2" charset="-122"/>
                          <a:ea typeface="宋体" pitchFamily="2" charset="-122"/>
                        </a:rPr>
                        <a:t>、</a:t>
                      </a:r>
                      <a:r>
                        <a:rPr lang="en-US" sz="1400" kern="100">
                          <a:effectLst/>
                          <a:latin typeface="宋体" pitchFamily="2" charset="-122"/>
                          <a:ea typeface="宋体" pitchFamily="2" charset="-122"/>
                        </a:rPr>
                        <a:t>Mirror</a:t>
                      </a:r>
                      <a:r>
                        <a:rPr lang="zh-CN" sz="1400" kern="100">
                          <a:effectLst/>
                          <a:latin typeface="宋体" pitchFamily="2" charset="-122"/>
                          <a:ea typeface="宋体" pitchFamily="2" charset="-122"/>
                        </a:rPr>
                        <a:t>、</a:t>
                      </a:r>
                      <a:r>
                        <a:rPr lang="en-US" sz="1400" kern="100">
                          <a:effectLst/>
                          <a:latin typeface="宋体" pitchFamily="2" charset="-122"/>
                          <a:ea typeface="宋体" pitchFamily="2" charset="-122"/>
                        </a:rPr>
                        <a:t>Backup</a:t>
                      </a:r>
                      <a:r>
                        <a:rPr lang="zh-CN" sz="1400" kern="100">
                          <a:effectLst/>
                          <a:latin typeface="宋体" pitchFamily="2" charset="-122"/>
                          <a:ea typeface="宋体" pitchFamily="2" charset="-122"/>
                        </a:rPr>
                        <a:t>技术的取舍</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just">
                        <a:spcAft>
                          <a:spcPts val="0"/>
                        </a:spcAft>
                      </a:pPr>
                      <a:r>
                        <a:rPr lang="zh-CN" sz="1400" kern="100" dirty="0">
                          <a:effectLst/>
                          <a:latin typeface="宋体" pitchFamily="2" charset="-122"/>
                          <a:ea typeface="宋体" pitchFamily="2" charset="-122"/>
                        </a:rPr>
                        <a:t>问题由来</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一期资金紧张，如果做数据仓库方案会更紧张</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0">
                <a:tc>
                  <a:txBody>
                    <a:bodyPr/>
                    <a:lstStyle/>
                    <a:p>
                      <a:pPr algn="just">
                        <a:spcAft>
                          <a:spcPts val="0"/>
                        </a:spcAft>
                      </a:pPr>
                      <a:r>
                        <a:rPr lang="zh-CN" sz="1400" kern="100" dirty="0">
                          <a:effectLst/>
                          <a:latin typeface="宋体" pitchFamily="2" charset="-122"/>
                          <a:ea typeface="宋体" pitchFamily="2" charset="-122"/>
                        </a:rPr>
                        <a:t>前提假设</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价格不允许同时采用三重数据存储保护</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0">
                <a:tc>
                  <a:txBody>
                    <a:bodyPr/>
                    <a:lstStyle/>
                    <a:p>
                      <a:pPr algn="just">
                        <a:spcAft>
                          <a:spcPts val="0"/>
                        </a:spcAft>
                      </a:pPr>
                      <a:r>
                        <a:rPr lang="zh-CN" sz="1400" kern="100" dirty="0">
                          <a:effectLst/>
                          <a:latin typeface="宋体" pitchFamily="2" charset="-122"/>
                          <a:ea typeface="宋体" pitchFamily="2" charset="-122"/>
                        </a:rPr>
                        <a:t>可能的选择</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marL="342900" lvl="0" indent="-342900" algn="just">
                        <a:spcAft>
                          <a:spcPts val="0"/>
                        </a:spcAft>
                        <a:buFont typeface="Wingdings" pitchFamily="2" charset="2"/>
                        <a:buChar char="l"/>
                      </a:pPr>
                      <a:r>
                        <a:rPr lang="zh-CN" sz="1400" u="sng" kern="100" cap="small" spc="25" dirty="0">
                          <a:effectLst/>
                          <a:latin typeface="宋体" pitchFamily="2" charset="-122"/>
                          <a:ea typeface="宋体" pitchFamily="2" charset="-122"/>
                        </a:rPr>
                        <a:t>数据存储采用</a:t>
                      </a:r>
                      <a:r>
                        <a:rPr lang="en-US" sz="1400" u="sng" kern="100" cap="small" spc="25" dirty="0">
                          <a:effectLst/>
                          <a:latin typeface="宋体" pitchFamily="2" charset="-122"/>
                          <a:ea typeface="宋体" pitchFamily="2" charset="-122"/>
                        </a:rPr>
                        <a:t>RAID 6</a:t>
                      </a:r>
                      <a:r>
                        <a:rPr lang="zh-CN" sz="1400" u="sng" kern="100" cap="small" spc="25" dirty="0">
                          <a:effectLst/>
                          <a:latin typeface="宋体" pitchFamily="2" charset="-122"/>
                          <a:ea typeface="宋体" pitchFamily="2" charset="-122"/>
                        </a:rPr>
                        <a:t>（允许</a:t>
                      </a:r>
                      <a:r>
                        <a:rPr lang="en-US" sz="1400" u="sng" kern="100" cap="small" spc="25" dirty="0">
                          <a:effectLst/>
                          <a:latin typeface="宋体" pitchFamily="2" charset="-122"/>
                          <a:ea typeface="宋体" pitchFamily="2" charset="-122"/>
                        </a:rPr>
                        <a:t>2</a:t>
                      </a:r>
                      <a:r>
                        <a:rPr lang="zh-CN" sz="1400" u="sng" kern="100" cap="small" spc="25" dirty="0">
                          <a:effectLst/>
                          <a:latin typeface="宋体" pitchFamily="2" charset="-122"/>
                          <a:ea typeface="宋体" pitchFamily="2" charset="-122"/>
                        </a:rPr>
                        <a:t>块坏盘），只采用一台，磁带备份</a:t>
                      </a:r>
                      <a:endParaRPr lang="zh-CN" sz="1400" kern="100" dirty="0">
                        <a:effectLst/>
                        <a:latin typeface="宋体" pitchFamily="2" charset="-122"/>
                        <a:ea typeface="宋体" pitchFamily="2" charset="-122"/>
                      </a:endParaRPr>
                    </a:p>
                    <a:p>
                      <a:pPr algn="just">
                        <a:spcAft>
                          <a:spcPts val="0"/>
                        </a:spcAft>
                      </a:pPr>
                      <a:r>
                        <a:rPr lang="zh-CN" sz="1400" kern="100" dirty="0">
                          <a:effectLst/>
                          <a:latin typeface="宋体" pitchFamily="2" charset="-122"/>
                          <a:ea typeface="宋体" pitchFamily="2" charset="-122"/>
                        </a:rPr>
                        <a:t>好处：没有单点故障，在存储失效后可恢复大部分数据</a:t>
                      </a:r>
                    </a:p>
                    <a:p>
                      <a:pPr algn="just">
                        <a:spcAft>
                          <a:spcPts val="0"/>
                        </a:spcAft>
                      </a:pPr>
                      <a:r>
                        <a:rPr lang="zh-CN" sz="1400" kern="100" dirty="0">
                          <a:effectLst/>
                          <a:latin typeface="宋体" pitchFamily="2" charset="-122"/>
                          <a:ea typeface="宋体" pitchFamily="2" charset="-122"/>
                        </a:rPr>
                        <a:t>坏处：如果同时坏</a:t>
                      </a:r>
                      <a:r>
                        <a:rPr lang="en-US" sz="1400" kern="100" dirty="0">
                          <a:effectLst/>
                          <a:latin typeface="宋体" pitchFamily="2" charset="-122"/>
                          <a:ea typeface="宋体" pitchFamily="2" charset="-122"/>
                        </a:rPr>
                        <a:t>3</a:t>
                      </a:r>
                      <a:r>
                        <a:rPr lang="zh-CN" sz="1400" kern="100" dirty="0">
                          <a:effectLst/>
                          <a:latin typeface="宋体" pitchFamily="2" charset="-122"/>
                          <a:ea typeface="宋体" pitchFamily="2" charset="-122"/>
                        </a:rPr>
                        <a:t>块盘，会丢失最近一次备份以来的数据，修复时间段内较长。</a:t>
                      </a:r>
                    </a:p>
                    <a:p>
                      <a:pPr algn="just">
                        <a:spcAft>
                          <a:spcPts val="0"/>
                        </a:spcAft>
                      </a:pPr>
                      <a:r>
                        <a:rPr lang="en-US" sz="1400" kern="100" dirty="0">
                          <a:effectLst/>
                          <a:latin typeface="宋体" pitchFamily="2" charset="-122"/>
                          <a:ea typeface="宋体" pitchFamily="2" charset="-122"/>
                        </a:rPr>
                        <a:t> </a:t>
                      </a:r>
                      <a:endParaRPr lang="zh-CN" sz="1400" kern="100" dirty="0">
                        <a:effectLst/>
                        <a:latin typeface="宋体" pitchFamily="2" charset="-122"/>
                        <a:ea typeface="宋体" pitchFamily="2" charset="-122"/>
                      </a:endParaRPr>
                    </a:p>
                    <a:p>
                      <a:pPr marL="342900" lvl="0" indent="-342900" algn="just">
                        <a:spcAft>
                          <a:spcPts val="0"/>
                        </a:spcAft>
                        <a:buFont typeface="Wingdings" pitchFamily="2" charset="2"/>
                        <a:buChar char="l"/>
                      </a:pPr>
                      <a:r>
                        <a:rPr lang="zh-CN" sz="1400" u="sng" kern="100" cap="small" spc="25" dirty="0">
                          <a:effectLst/>
                          <a:latin typeface="宋体" pitchFamily="2" charset="-122"/>
                          <a:ea typeface="宋体" pitchFamily="2" charset="-122"/>
                        </a:rPr>
                        <a:t>数据存储采用</a:t>
                      </a:r>
                      <a:r>
                        <a:rPr lang="en-US" sz="1400" u="sng" kern="100" cap="small" spc="25" dirty="0">
                          <a:effectLst/>
                          <a:latin typeface="宋体" pitchFamily="2" charset="-122"/>
                          <a:ea typeface="宋体" pitchFamily="2" charset="-122"/>
                        </a:rPr>
                        <a:t>RAID 6</a:t>
                      </a:r>
                      <a:r>
                        <a:rPr lang="zh-CN" sz="1400" u="sng" kern="100" cap="small" spc="25" dirty="0">
                          <a:effectLst/>
                          <a:latin typeface="宋体" pitchFamily="2" charset="-122"/>
                          <a:ea typeface="宋体" pitchFamily="2" charset="-122"/>
                        </a:rPr>
                        <a:t>，两台镜像，没有磁带</a:t>
                      </a:r>
                      <a:endParaRPr lang="zh-CN" sz="1400" kern="100" dirty="0">
                        <a:effectLst/>
                        <a:latin typeface="宋体" pitchFamily="2" charset="-122"/>
                        <a:ea typeface="宋体" pitchFamily="2" charset="-122"/>
                      </a:endParaRPr>
                    </a:p>
                    <a:p>
                      <a:pPr algn="just">
                        <a:spcAft>
                          <a:spcPts val="0"/>
                        </a:spcAft>
                      </a:pPr>
                      <a:r>
                        <a:rPr lang="zh-CN" sz="1400" kern="100" dirty="0">
                          <a:effectLst/>
                          <a:latin typeface="宋体" pitchFamily="2" charset="-122"/>
                          <a:ea typeface="宋体" pitchFamily="2" charset="-122"/>
                        </a:rPr>
                        <a:t>好处：没有单点故障，存储失效可能性进一步降低</a:t>
                      </a:r>
                    </a:p>
                    <a:p>
                      <a:pPr algn="just">
                        <a:spcAft>
                          <a:spcPts val="0"/>
                        </a:spcAft>
                      </a:pPr>
                      <a:r>
                        <a:rPr lang="zh-CN" sz="1400" kern="100" dirty="0">
                          <a:effectLst/>
                          <a:latin typeface="宋体" pitchFamily="2" charset="-122"/>
                          <a:ea typeface="宋体" pitchFamily="2" charset="-122"/>
                        </a:rPr>
                        <a:t>坏处：一旦存储整体失效，将是灾难</a:t>
                      </a:r>
                      <a:endParaRPr lang="zh-CN" sz="14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0">
                <a:tc>
                  <a:txBody>
                    <a:bodyPr/>
                    <a:lstStyle/>
                    <a:p>
                      <a:pPr algn="just">
                        <a:spcAft>
                          <a:spcPts val="0"/>
                        </a:spcAft>
                      </a:pPr>
                      <a:r>
                        <a:rPr lang="zh-CN" sz="1400" kern="100" dirty="0">
                          <a:effectLst/>
                          <a:latin typeface="宋体" pitchFamily="2" charset="-122"/>
                          <a:ea typeface="宋体" pitchFamily="2" charset="-122"/>
                        </a:rPr>
                        <a:t>决策依据</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在灾备建设之前，系统无法承受存储整体失效的后果</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0">
                <a:tc>
                  <a:txBody>
                    <a:bodyPr/>
                    <a:lstStyle/>
                    <a:p>
                      <a:pPr algn="just">
                        <a:spcAft>
                          <a:spcPts val="0"/>
                        </a:spcAft>
                      </a:pPr>
                      <a:r>
                        <a:rPr lang="zh-CN" sz="1400" kern="100" dirty="0">
                          <a:effectLst/>
                          <a:latin typeface="宋体" pitchFamily="2" charset="-122"/>
                          <a:ea typeface="宋体" pitchFamily="2" charset="-122"/>
                        </a:rPr>
                        <a:t>最终决定</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采用</a:t>
                      </a:r>
                      <a:r>
                        <a:rPr lang="en-US" sz="1400" kern="100">
                          <a:effectLst/>
                          <a:latin typeface="宋体" pitchFamily="2" charset="-122"/>
                          <a:ea typeface="宋体" pitchFamily="2" charset="-122"/>
                        </a:rPr>
                        <a:t>2</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0">
                <a:tc>
                  <a:txBody>
                    <a:bodyPr/>
                    <a:lstStyle/>
                    <a:p>
                      <a:pPr algn="just">
                        <a:spcAft>
                          <a:spcPts val="0"/>
                        </a:spcAft>
                      </a:pPr>
                      <a:r>
                        <a:rPr lang="zh-CN" sz="1400" kern="100" dirty="0">
                          <a:effectLst/>
                          <a:latin typeface="宋体" pitchFamily="2" charset="-122"/>
                          <a:ea typeface="宋体" pitchFamily="2" charset="-122"/>
                        </a:rPr>
                        <a:t>隐含的工作</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必须要采用</a:t>
                      </a:r>
                      <a:r>
                        <a:rPr lang="en-US" sz="1400" kern="100">
                          <a:effectLst/>
                          <a:latin typeface="宋体" pitchFamily="2" charset="-122"/>
                          <a:ea typeface="宋体" pitchFamily="2" charset="-122"/>
                        </a:rPr>
                        <a:t>RAID</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r h="0">
                <a:tc>
                  <a:txBody>
                    <a:bodyPr/>
                    <a:lstStyle/>
                    <a:p>
                      <a:pPr algn="just">
                        <a:spcAft>
                          <a:spcPts val="0"/>
                        </a:spcAft>
                      </a:pPr>
                      <a:r>
                        <a:rPr lang="zh-CN" sz="1400" kern="100" dirty="0">
                          <a:effectLst/>
                          <a:latin typeface="宋体" pitchFamily="2" charset="-122"/>
                          <a:ea typeface="宋体" pitchFamily="2" charset="-122"/>
                        </a:rPr>
                        <a:t>由此带来的影响</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a:effectLst/>
                          <a:latin typeface="宋体" pitchFamily="2" charset="-122"/>
                          <a:ea typeface="宋体" pitchFamily="2" charset="-122"/>
                        </a:rPr>
                        <a:t>存储硬件采购，硬盘要略有冗余（</a:t>
                      </a:r>
                      <a:r>
                        <a:rPr lang="en-US" sz="1400" kern="100">
                          <a:effectLst/>
                          <a:latin typeface="宋体" pitchFamily="2" charset="-122"/>
                          <a:ea typeface="宋体" pitchFamily="2" charset="-122"/>
                        </a:rPr>
                        <a:t>RAID</a:t>
                      </a:r>
                      <a:r>
                        <a:rPr lang="zh-CN" sz="1400" kern="100">
                          <a:effectLst/>
                          <a:latin typeface="宋体" pitchFamily="2" charset="-122"/>
                          <a:ea typeface="宋体" pitchFamily="2" charset="-122"/>
                        </a:rPr>
                        <a:t>会损失有效存储空间）</a:t>
                      </a:r>
                      <a:endParaRPr lang="zh-CN" sz="1400" kern="10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0">
                <a:tc>
                  <a:txBody>
                    <a:bodyPr/>
                    <a:lstStyle/>
                    <a:p>
                      <a:pPr algn="just">
                        <a:spcAft>
                          <a:spcPts val="0"/>
                        </a:spcAft>
                      </a:pPr>
                      <a:r>
                        <a:rPr lang="zh-CN" sz="1400" kern="100" dirty="0">
                          <a:effectLst/>
                          <a:latin typeface="宋体" pitchFamily="2" charset="-122"/>
                          <a:ea typeface="宋体" pitchFamily="2" charset="-122"/>
                        </a:rPr>
                        <a:t>相关决定</a:t>
                      </a:r>
                      <a:endParaRPr lang="zh-CN" sz="1400" kern="100" dirty="0">
                        <a:effectLst/>
                        <a:latin typeface="宋体" pitchFamily="2" charset="-122"/>
                        <a:ea typeface="宋体" pitchFamily="2" charset="-122"/>
                        <a:cs typeface="Times New Roman"/>
                      </a:endParaRPr>
                    </a:p>
                  </a:txBody>
                  <a:tcPr marL="68580" marR="68580" marT="0" marB="0">
                    <a:solidFill>
                      <a:srgbClr val="EAEAEA"/>
                    </a:solidFill>
                  </a:tcPr>
                </a:tc>
                <a:tc gridSpan="3">
                  <a:txBody>
                    <a:bodyPr/>
                    <a:lstStyle/>
                    <a:p>
                      <a:pPr algn="just">
                        <a:spcAft>
                          <a:spcPts val="0"/>
                        </a:spcAft>
                      </a:pPr>
                      <a:r>
                        <a:rPr lang="zh-CN" sz="1400" kern="100" dirty="0">
                          <a:effectLst/>
                          <a:latin typeface="宋体" pitchFamily="2" charset="-122"/>
                          <a:ea typeface="宋体" pitchFamily="2" charset="-122"/>
                        </a:rPr>
                        <a:t>在每日夜间清洗归并数据后，进行备份。（每周全备，每日增备）。这样，白天大部分时间数据是不更新的，夜间一旦更新就会备份。磁盘和磁带之间的差距很小。</a:t>
                      </a:r>
                      <a:endParaRPr lang="zh-CN" sz="1400" kern="100" dirty="0">
                        <a:effectLst/>
                        <a:latin typeface="宋体" pitchFamily="2" charset="-122"/>
                        <a:ea typeface="宋体" pitchFamily="2"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4404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Architectural Decision</a:t>
            </a:r>
            <a:endParaRPr lang="zh-CN" altLang="en-US" dirty="0"/>
          </a:p>
        </p:txBody>
      </p:sp>
      <p:sp>
        <p:nvSpPr>
          <p:cNvPr id="4"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0513</a:t>
            </a:r>
          </a:p>
          <a:p>
            <a:pPr>
              <a:lnSpc>
                <a:spcPct val="85000"/>
              </a:lnSpc>
              <a:spcBef>
                <a:spcPct val="0"/>
              </a:spcBef>
            </a:pPr>
            <a:r>
              <a:rPr lang="en-US" altLang="zh-CN" sz="1200" dirty="0"/>
              <a:t>Architectural Decisions</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1849077135"/>
              </p:ext>
            </p:extLst>
          </p:nvPr>
        </p:nvGraphicFramePr>
        <p:xfrm>
          <a:off x="395536" y="1412776"/>
          <a:ext cx="8424934" cy="4937760"/>
        </p:xfrm>
        <a:graphic>
          <a:graphicData uri="http://schemas.openxmlformats.org/drawingml/2006/table">
            <a:tbl>
              <a:tblPr firstRow="1" firstCol="1" bandRow="1">
                <a:tableStyleId>{5940675A-B579-460E-94D1-54222C63F5DA}</a:tableStyleId>
              </a:tblPr>
              <a:tblGrid>
                <a:gridCol w="1512168">
                  <a:extLst>
                    <a:ext uri="{9D8B030D-6E8A-4147-A177-3AD203B41FA5}">
                      <a16:colId xmlns:a16="http://schemas.microsoft.com/office/drawing/2014/main" val="20000"/>
                    </a:ext>
                  </a:extLst>
                </a:gridCol>
                <a:gridCol w="5458522">
                  <a:extLst>
                    <a:ext uri="{9D8B030D-6E8A-4147-A177-3AD203B41FA5}">
                      <a16:colId xmlns:a16="http://schemas.microsoft.com/office/drawing/2014/main" val="20001"/>
                    </a:ext>
                  </a:extLst>
                </a:gridCol>
                <a:gridCol w="563507">
                  <a:extLst>
                    <a:ext uri="{9D8B030D-6E8A-4147-A177-3AD203B41FA5}">
                      <a16:colId xmlns:a16="http://schemas.microsoft.com/office/drawing/2014/main" val="20002"/>
                    </a:ext>
                  </a:extLst>
                </a:gridCol>
                <a:gridCol w="890737">
                  <a:extLst>
                    <a:ext uri="{9D8B030D-6E8A-4147-A177-3AD203B41FA5}">
                      <a16:colId xmlns:a16="http://schemas.microsoft.com/office/drawing/2014/main" val="20003"/>
                    </a:ext>
                  </a:extLst>
                </a:gridCol>
              </a:tblGrid>
              <a:tr h="149331">
                <a:tc>
                  <a:txBody>
                    <a:bodyPr/>
                    <a:lstStyle/>
                    <a:p>
                      <a:pPr algn="just">
                        <a:spcAft>
                          <a:spcPts val="0"/>
                        </a:spcAft>
                      </a:pPr>
                      <a:r>
                        <a:rPr lang="zh-CN" sz="1200" kern="100" dirty="0">
                          <a:effectLst/>
                          <a:latin typeface="宋体" pitchFamily="2" charset="-122"/>
                          <a:ea typeface="宋体" pitchFamily="2" charset="-122"/>
                        </a:rPr>
                        <a:t>主题范畴</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a:txBody>
                    <a:bodyPr/>
                    <a:lstStyle/>
                    <a:p>
                      <a:pPr algn="just">
                        <a:spcAft>
                          <a:spcPts val="0"/>
                        </a:spcAft>
                      </a:pPr>
                      <a:r>
                        <a:rPr lang="zh-CN" sz="1200" kern="100">
                          <a:effectLst/>
                          <a:latin typeface="宋体" pitchFamily="2" charset="-122"/>
                          <a:ea typeface="宋体" pitchFamily="2" charset="-122"/>
                        </a:rPr>
                        <a:t>功能选择</a:t>
                      </a:r>
                      <a:endParaRPr lang="zh-CN" sz="1200" kern="100">
                        <a:effectLst/>
                        <a:latin typeface="宋体" pitchFamily="2" charset="-122"/>
                        <a:ea typeface="宋体" pitchFamily="2" charset="-122"/>
                        <a:cs typeface="Times New Roman"/>
                      </a:endParaRPr>
                    </a:p>
                  </a:txBody>
                  <a:tcPr marL="63999" marR="63999" marT="0" marB="0"/>
                </a:tc>
                <a:tc>
                  <a:txBody>
                    <a:bodyPr/>
                    <a:lstStyle/>
                    <a:p>
                      <a:pPr algn="just">
                        <a:spcAft>
                          <a:spcPts val="0"/>
                        </a:spcAft>
                      </a:pPr>
                      <a:r>
                        <a:rPr lang="en-US" sz="1200" kern="100" dirty="0">
                          <a:effectLst/>
                          <a:latin typeface="宋体" pitchFamily="2" charset="-122"/>
                          <a:ea typeface="宋体" pitchFamily="2" charset="-122"/>
                        </a:rPr>
                        <a:t>ID</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a:txBody>
                    <a:bodyPr/>
                    <a:lstStyle/>
                    <a:p>
                      <a:pPr algn="just">
                        <a:spcAft>
                          <a:spcPts val="0"/>
                        </a:spcAft>
                      </a:pPr>
                      <a:r>
                        <a:rPr lang="en-US" sz="1200" kern="100">
                          <a:effectLst/>
                          <a:latin typeface="宋体" pitchFamily="2" charset="-122"/>
                          <a:ea typeface="宋体" pitchFamily="2" charset="-122"/>
                        </a:rPr>
                        <a:t>AD_07</a:t>
                      </a:r>
                      <a:endParaRPr lang="zh-CN" sz="1200" kern="100">
                        <a:effectLst/>
                        <a:latin typeface="宋体" pitchFamily="2" charset="-122"/>
                        <a:ea typeface="宋体" pitchFamily="2" charset="-122"/>
                        <a:cs typeface="Times New Roman"/>
                      </a:endParaRPr>
                    </a:p>
                  </a:txBody>
                  <a:tcPr marL="63999" marR="63999" marT="0" marB="0"/>
                </a:tc>
                <a:extLst>
                  <a:ext uri="{0D108BD9-81ED-4DB2-BD59-A6C34878D82A}">
                    <a16:rowId xmlns:a16="http://schemas.microsoft.com/office/drawing/2014/main" val="10000"/>
                  </a:ext>
                </a:extLst>
              </a:tr>
              <a:tr h="149331">
                <a:tc>
                  <a:txBody>
                    <a:bodyPr/>
                    <a:lstStyle/>
                    <a:p>
                      <a:pPr algn="just">
                        <a:spcAft>
                          <a:spcPts val="0"/>
                        </a:spcAft>
                      </a:pPr>
                      <a:r>
                        <a:rPr lang="zh-CN" sz="1200" kern="100" dirty="0">
                          <a:effectLst/>
                          <a:latin typeface="宋体" pitchFamily="2" charset="-122"/>
                          <a:ea typeface="宋体" pitchFamily="2" charset="-122"/>
                        </a:rPr>
                        <a:t>架构决策</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algn="just">
                        <a:spcAft>
                          <a:spcPts val="0"/>
                        </a:spcAft>
                      </a:pPr>
                      <a:r>
                        <a:rPr lang="zh-CN" sz="1200" kern="100">
                          <a:effectLst/>
                          <a:latin typeface="宋体" pitchFamily="2" charset="-122"/>
                          <a:ea typeface="宋体" pitchFamily="2" charset="-122"/>
                        </a:rPr>
                        <a:t>一期关注数据库建设，二期关注数据仓库建设</a:t>
                      </a:r>
                      <a:endParaRPr lang="zh-CN" sz="1200" kern="10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149331">
                <a:tc>
                  <a:txBody>
                    <a:bodyPr/>
                    <a:lstStyle/>
                    <a:p>
                      <a:pPr algn="just">
                        <a:spcAft>
                          <a:spcPts val="0"/>
                        </a:spcAft>
                      </a:pPr>
                      <a:r>
                        <a:rPr lang="zh-CN" sz="1200" kern="100" dirty="0">
                          <a:effectLst/>
                          <a:latin typeface="宋体" pitchFamily="2" charset="-122"/>
                          <a:ea typeface="宋体" pitchFamily="2" charset="-122"/>
                        </a:rPr>
                        <a:t>问题描述</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algn="just">
                        <a:spcAft>
                          <a:spcPts val="0"/>
                        </a:spcAft>
                      </a:pPr>
                      <a:r>
                        <a:rPr lang="zh-CN" sz="1200" kern="100">
                          <a:effectLst/>
                          <a:latin typeface="宋体" pitchFamily="2" charset="-122"/>
                          <a:ea typeface="宋体" pitchFamily="2" charset="-122"/>
                        </a:rPr>
                        <a:t>确定一二期之间的功能分界线</a:t>
                      </a:r>
                      <a:endParaRPr lang="zh-CN" sz="1200" kern="10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27424">
                <a:tc>
                  <a:txBody>
                    <a:bodyPr/>
                    <a:lstStyle/>
                    <a:p>
                      <a:pPr algn="just">
                        <a:spcAft>
                          <a:spcPts val="0"/>
                        </a:spcAft>
                      </a:pPr>
                      <a:r>
                        <a:rPr lang="zh-CN" sz="1200" kern="100">
                          <a:effectLst/>
                          <a:latin typeface="宋体" pitchFamily="2" charset="-122"/>
                          <a:ea typeface="宋体" pitchFamily="2" charset="-122"/>
                        </a:rPr>
                        <a:t>问题由来</a:t>
                      </a:r>
                      <a:endParaRPr lang="zh-CN" sz="1200" kern="10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algn="just">
                        <a:spcAft>
                          <a:spcPts val="0"/>
                        </a:spcAft>
                      </a:pPr>
                      <a:r>
                        <a:rPr lang="zh-CN" sz="1200" kern="100">
                          <a:effectLst/>
                          <a:latin typeface="宋体" pitchFamily="2" charset="-122"/>
                          <a:ea typeface="宋体" pitchFamily="2" charset="-122"/>
                        </a:rPr>
                        <a:t>整个设计是针对一二期的总和，即最终效果。但在分步实施之前必须要确定一二期之间的功能分界线</a:t>
                      </a:r>
                      <a:endParaRPr lang="zh-CN" sz="1200" kern="10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149331">
                <a:tc>
                  <a:txBody>
                    <a:bodyPr/>
                    <a:lstStyle/>
                    <a:p>
                      <a:pPr algn="just">
                        <a:spcAft>
                          <a:spcPts val="0"/>
                        </a:spcAft>
                      </a:pPr>
                      <a:r>
                        <a:rPr lang="zh-CN" sz="1200" kern="100" dirty="0">
                          <a:effectLst/>
                          <a:latin typeface="宋体" pitchFamily="2" charset="-122"/>
                          <a:ea typeface="宋体" pitchFamily="2" charset="-122"/>
                        </a:rPr>
                        <a:t>前提假设</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algn="just">
                        <a:spcAft>
                          <a:spcPts val="0"/>
                        </a:spcAft>
                      </a:pPr>
                      <a:r>
                        <a:rPr lang="en-US" sz="1200" kern="100">
                          <a:effectLst/>
                          <a:latin typeface="宋体" pitchFamily="2" charset="-122"/>
                          <a:ea typeface="宋体" pitchFamily="2" charset="-122"/>
                        </a:rPr>
                        <a:t> </a:t>
                      </a:r>
                      <a:endParaRPr lang="zh-CN" sz="1200" kern="10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2239962">
                <a:tc>
                  <a:txBody>
                    <a:bodyPr/>
                    <a:lstStyle/>
                    <a:p>
                      <a:pPr algn="just">
                        <a:spcAft>
                          <a:spcPts val="0"/>
                        </a:spcAft>
                      </a:pPr>
                      <a:r>
                        <a:rPr lang="zh-CN" sz="1200" kern="100" dirty="0">
                          <a:effectLst/>
                          <a:latin typeface="宋体" pitchFamily="2" charset="-122"/>
                          <a:ea typeface="宋体" pitchFamily="2" charset="-122"/>
                        </a:rPr>
                        <a:t>可能的选择</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algn="just">
                        <a:spcAft>
                          <a:spcPts val="0"/>
                        </a:spcAft>
                      </a:pPr>
                      <a:r>
                        <a:rPr lang="zh-CN" sz="1200" u="sng" kern="100" cap="small" spc="25" dirty="0">
                          <a:effectLst/>
                          <a:latin typeface="宋体" pitchFamily="2" charset="-122"/>
                          <a:ea typeface="宋体" pitchFamily="2" charset="-122"/>
                        </a:rPr>
                        <a:t>切分策略</a:t>
                      </a:r>
                      <a:endParaRPr lang="zh-CN" sz="1200" kern="100" dirty="0">
                        <a:effectLst/>
                        <a:latin typeface="宋体" pitchFamily="2" charset="-122"/>
                        <a:ea typeface="宋体" pitchFamily="2" charset="-122"/>
                      </a:endParaRPr>
                    </a:p>
                    <a:p>
                      <a:pPr algn="just">
                        <a:spcAft>
                          <a:spcPts val="0"/>
                        </a:spcAft>
                      </a:pPr>
                      <a:r>
                        <a:rPr lang="zh-CN" sz="1200" kern="100" dirty="0">
                          <a:effectLst/>
                          <a:latin typeface="宋体" pitchFamily="2" charset="-122"/>
                          <a:ea typeface="宋体" pitchFamily="2" charset="-122"/>
                        </a:rPr>
                        <a:t>以数据库和数据仓库为界，以整体功能切分，比如：数据库（含采集清洗、加工应用、照片管理、服务、认证等硬件</a:t>
                      </a:r>
                      <a:r>
                        <a:rPr lang="en-US" sz="1200" kern="100" dirty="0">
                          <a:effectLst/>
                          <a:latin typeface="宋体" pitchFamily="2" charset="-122"/>
                          <a:ea typeface="宋体" pitchFamily="2" charset="-122"/>
                        </a:rPr>
                        <a:t>/</a:t>
                      </a:r>
                      <a:r>
                        <a:rPr lang="zh-CN" sz="1200" kern="100" dirty="0">
                          <a:effectLst/>
                          <a:latin typeface="宋体" pitchFamily="2" charset="-122"/>
                          <a:ea typeface="宋体" pitchFamily="2" charset="-122"/>
                        </a:rPr>
                        <a:t>软件</a:t>
                      </a:r>
                      <a:r>
                        <a:rPr lang="en-US" sz="1200" kern="100" dirty="0">
                          <a:effectLst/>
                          <a:latin typeface="宋体" pitchFamily="2" charset="-122"/>
                          <a:ea typeface="宋体" pitchFamily="2" charset="-122"/>
                        </a:rPr>
                        <a:t>/</a:t>
                      </a:r>
                      <a:r>
                        <a:rPr lang="zh-CN" sz="1200" kern="100" dirty="0">
                          <a:effectLst/>
                          <a:latin typeface="宋体" pitchFamily="2" charset="-122"/>
                          <a:ea typeface="宋体" pitchFamily="2" charset="-122"/>
                        </a:rPr>
                        <a:t>应用）、数据仓库（含</a:t>
                      </a:r>
                      <a:r>
                        <a:rPr lang="en-US" sz="1200" kern="100" dirty="0">
                          <a:effectLst/>
                          <a:latin typeface="宋体" pitchFamily="2" charset="-122"/>
                          <a:ea typeface="宋体" pitchFamily="2" charset="-122"/>
                        </a:rPr>
                        <a:t>ETL</a:t>
                      </a:r>
                      <a:r>
                        <a:rPr lang="zh-CN" sz="1200" kern="100" dirty="0">
                          <a:effectLst/>
                          <a:latin typeface="宋体" pitchFamily="2" charset="-122"/>
                          <a:ea typeface="宋体" pitchFamily="2" charset="-122"/>
                        </a:rPr>
                        <a:t>、统计展示、分析预测及相关硬件</a:t>
                      </a:r>
                      <a:r>
                        <a:rPr lang="en-US" sz="1200" kern="100" dirty="0">
                          <a:effectLst/>
                          <a:latin typeface="宋体" pitchFamily="2" charset="-122"/>
                          <a:ea typeface="宋体" pitchFamily="2" charset="-122"/>
                        </a:rPr>
                        <a:t>/</a:t>
                      </a:r>
                      <a:r>
                        <a:rPr lang="zh-CN" sz="1200" kern="100" dirty="0">
                          <a:effectLst/>
                          <a:latin typeface="宋体" pitchFamily="2" charset="-122"/>
                          <a:ea typeface="宋体" pitchFamily="2" charset="-122"/>
                        </a:rPr>
                        <a:t>软件</a:t>
                      </a:r>
                      <a:r>
                        <a:rPr lang="en-US" sz="1200" kern="100" dirty="0">
                          <a:effectLst/>
                          <a:latin typeface="宋体" pitchFamily="2" charset="-122"/>
                          <a:ea typeface="宋体" pitchFamily="2" charset="-122"/>
                        </a:rPr>
                        <a:t>/</a:t>
                      </a:r>
                      <a:r>
                        <a:rPr lang="zh-CN" sz="1200" kern="100" dirty="0">
                          <a:effectLst/>
                          <a:latin typeface="宋体" pitchFamily="2" charset="-122"/>
                          <a:ea typeface="宋体" pitchFamily="2" charset="-122"/>
                        </a:rPr>
                        <a:t>应用）、安全审计、数据备份、系统监控、</a:t>
                      </a:r>
                      <a:r>
                        <a:rPr lang="en-US" sz="1200" kern="100" dirty="0">
                          <a:effectLst/>
                          <a:latin typeface="宋体" pitchFamily="2" charset="-122"/>
                          <a:ea typeface="宋体" pitchFamily="2" charset="-122"/>
                        </a:rPr>
                        <a:t>7x24</a:t>
                      </a:r>
                      <a:r>
                        <a:rPr lang="zh-CN" sz="1200" kern="100" dirty="0">
                          <a:effectLst/>
                          <a:latin typeface="宋体" pitchFamily="2" charset="-122"/>
                          <a:ea typeface="宋体" pitchFamily="2" charset="-122"/>
                        </a:rPr>
                        <a:t>可用性保障等等。</a:t>
                      </a:r>
                    </a:p>
                    <a:p>
                      <a:pPr algn="just">
                        <a:spcAft>
                          <a:spcPts val="0"/>
                        </a:spcAft>
                      </a:pPr>
                      <a:r>
                        <a:rPr lang="zh-CN" sz="1200" kern="100" dirty="0">
                          <a:effectLst/>
                          <a:latin typeface="宋体" pitchFamily="2" charset="-122"/>
                          <a:ea typeface="宋体" pitchFamily="2" charset="-122"/>
                        </a:rPr>
                        <a:t>好处：界线比较清楚</a:t>
                      </a:r>
                    </a:p>
                    <a:p>
                      <a:pPr algn="just">
                        <a:spcAft>
                          <a:spcPts val="0"/>
                        </a:spcAft>
                      </a:pPr>
                      <a:r>
                        <a:rPr lang="zh-CN" sz="1200" kern="100" dirty="0">
                          <a:effectLst/>
                          <a:latin typeface="宋体" pitchFamily="2" charset="-122"/>
                          <a:ea typeface="宋体" pitchFamily="2" charset="-122"/>
                        </a:rPr>
                        <a:t>坏处：一期交付时有些功能整体缺失</a:t>
                      </a:r>
                    </a:p>
                    <a:p>
                      <a:pPr algn="just">
                        <a:spcAft>
                          <a:spcPts val="0"/>
                        </a:spcAft>
                      </a:pPr>
                      <a:r>
                        <a:rPr lang="en-US" sz="1200" kern="100" dirty="0">
                          <a:effectLst/>
                          <a:latin typeface="宋体" pitchFamily="2" charset="-122"/>
                          <a:ea typeface="宋体" pitchFamily="2" charset="-122"/>
                        </a:rPr>
                        <a:t> </a:t>
                      </a:r>
                      <a:endParaRPr lang="zh-CN" sz="1200" kern="100" dirty="0">
                        <a:effectLst/>
                        <a:latin typeface="宋体" pitchFamily="2" charset="-122"/>
                        <a:ea typeface="宋体" pitchFamily="2" charset="-122"/>
                      </a:endParaRPr>
                    </a:p>
                    <a:p>
                      <a:pPr algn="just">
                        <a:spcAft>
                          <a:spcPts val="0"/>
                        </a:spcAft>
                      </a:pPr>
                      <a:r>
                        <a:rPr lang="zh-CN" sz="1200" u="sng" kern="100" cap="small" spc="25" dirty="0">
                          <a:effectLst/>
                          <a:latin typeface="宋体" pitchFamily="2" charset="-122"/>
                          <a:ea typeface="宋体" pitchFamily="2" charset="-122"/>
                        </a:rPr>
                        <a:t>摊薄策略</a:t>
                      </a:r>
                      <a:endParaRPr lang="zh-CN" sz="1200" kern="100" dirty="0">
                        <a:effectLst/>
                        <a:latin typeface="宋体" pitchFamily="2" charset="-122"/>
                        <a:ea typeface="宋体" pitchFamily="2" charset="-122"/>
                      </a:endParaRPr>
                    </a:p>
                    <a:p>
                      <a:pPr algn="just">
                        <a:spcAft>
                          <a:spcPts val="0"/>
                        </a:spcAft>
                      </a:pPr>
                      <a:r>
                        <a:rPr lang="zh-CN" sz="1200" kern="100" dirty="0">
                          <a:effectLst/>
                          <a:latin typeface="宋体" pitchFamily="2" charset="-122"/>
                          <a:ea typeface="宋体" pitchFamily="2" charset="-122"/>
                        </a:rPr>
                        <a:t>以功能实现程度为界，每个功能都实现一点，但不完整。比如：一期对外服务只开通简单查询，其它用例留到二期。一期只有几张简单的汇总报表，其它内容留待二期。硬件都配齐，但低配。软件也先配低版本。</a:t>
                      </a:r>
                    </a:p>
                    <a:p>
                      <a:pPr algn="just">
                        <a:spcAft>
                          <a:spcPts val="0"/>
                        </a:spcAft>
                      </a:pPr>
                      <a:r>
                        <a:rPr lang="zh-CN" sz="1200" kern="100" dirty="0">
                          <a:effectLst/>
                          <a:latin typeface="宋体" pitchFamily="2" charset="-122"/>
                          <a:ea typeface="宋体" pitchFamily="2" charset="-122"/>
                        </a:rPr>
                        <a:t>好处：先搭架子，满足一期要求，有扩展性，可防高估风险</a:t>
                      </a:r>
                    </a:p>
                    <a:p>
                      <a:pPr algn="just">
                        <a:spcAft>
                          <a:spcPts val="0"/>
                        </a:spcAft>
                      </a:pPr>
                      <a:r>
                        <a:rPr lang="zh-CN" sz="1200" kern="100" dirty="0">
                          <a:effectLst/>
                          <a:latin typeface="宋体" pitchFamily="2" charset="-122"/>
                          <a:ea typeface="宋体" pitchFamily="2" charset="-122"/>
                        </a:rPr>
                        <a:t>坏处：界线模糊，功能不完整</a:t>
                      </a:r>
                      <a:endParaRPr lang="zh-CN" sz="1200" kern="100" dirty="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149331">
                <a:tc>
                  <a:txBody>
                    <a:bodyPr/>
                    <a:lstStyle/>
                    <a:p>
                      <a:pPr algn="just">
                        <a:spcAft>
                          <a:spcPts val="0"/>
                        </a:spcAft>
                      </a:pPr>
                      <a:r>
                        <a:rPr lang="zh-CN" sz="1200" kern="100" dirty="0">
                          <a:effectLst/>
                          <a:latin typeface="宋体" pitchFamily="2" charset="-122"/>
                          <a:ea typeface="宋体" pitchFamily="2" charset="-122"/>
                        </a:rPr>
                        <a:t>决策依据</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algn="just">
                        <a:spcAft>
                          <a:spcPts val="0"/>
                        </a:spcAft>
                      </a:pPr>
                      <a:r>
                        <a:rPr lang="zh-CN" sz="1200" kern="100">
                          <a:effectLst/>
                          <a:latin typeface="宋体" pitchFamily="2" charset="-122"/>
                          <a:ea typeface="宋体" pitchFamily="2" charset="-122"/>
                        </a:rPr>
                        <a:t>宁缺勿滥</a:t>
                      </a:r>
                      <a:endParaRPr lang="zh-CN" sz="1200" kern="10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298662">
                <a:tc>
                  <a:txBody>
                    <a:bodyPr/>
                    <a:lstStyle/>
                    <a:p>
                      <a:pPr algn="just">
                        <a:spcAft>
                          <a:spcPts val="0"/>
                        </a:spcAft>
                      </a:pPr>
                      <a:r>
                        <a:rPr lang="zh-CN" sz="1200" kern="100" dirty="0">
                          <a:effectLst/>
                          <a:latin typeface="宋体" pitchFamily="2" charset="-122"/>
                          <a:ea typeface="宋体" pitchFamily="2" charset="-122"/>
                        </a:rPr>
                        <a:t>最终决定</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algn="just">
                        <a:spcAft>
                          <a:spcPts val="0"/>
                        </a:spcAft>
                      </a:pPr>
                      <a:r>
                        <a:rPr lang="zh-CN" sz="1200" kern="100">
                          <a:effectLst/>
                          <a:latin typeface="宋体" pitchFamily="2" charset="-122"/>
                          <a:ea typeface="宋体" pitchFamily="2" charset="-122"/>
                        </a:rPr>
                        <a:t>切分策略</a:t>
                      </a:r>
                    </a:p>
                    <a:p>
                      <a:pPr algn="just">
                        <a:spcAft>
                          <a:spcPts val="0"/>
                        </a:spcAft>
                      </a:pPr>
                      <a:r>
                        <a:rPr lang="zh-CN" sz="1200" kern="100">
                          <a:effectLst/>
                          <a:latin typeface="宋体" pitchFamily="2" charset="-122"/>
                          <a:ea typeface="宋体" pitchFamily="2" charset="-122"/>
                        </a:rPr>
                        <a:t>一期关注数据库建设，二期关注数据仓库建设</a:t>
                      </a:r>
                      <a:endParaRPr lang="zh-CN" sz="1200" kern="10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149331">
                <a:tc>
                  <a:txBody>
                    <a:bodyPr/>
                    <a:lstStyle/>
                    <a:p>
                      <a:pPr algn="just">
                        <a:spcAft>
                          <a:spcPts val="0"/>
                        </a:spcAft>
                      </a:pPr>
                      <a:r>
                        <a:rPr lang="zh-CN" sz="1200" kern="100" dirty="0">
                          <a:effectLst/>
                          <a:latin typeface="宋体" pitchFamily="2" charset="-122"/>
                          <a:ea typeface="宋体" pitchFamily="2" charset="-122"/>
                        </a:rPr>
                        <a:t>隐含的工作</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algn="just">
                        <a:spcAft>
                          <a:spcPts val="0"/>
                        </a:spcAft>
                      </a:pPr>
                      <a:r>
                        <a:rPr lang="en-US" sz="1200" kern="100">
                          <a:effectLst/>
                          <a:latin typeface="宋体" pitchFamily="2" charset="-122"/>
                          <a:ea typeface="宋体" pitchFamily="2" charset="-122"/>
                        </a:rPr>
                        <a:t> </a:t>
                      </a:r>
                      <a:endParaRPr lang="zh-CN" sz="1200" kern="10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r h="149331">
                <a:tc>
                  <a:txBody>
                    <a:bodyPr/>
                    <a:lstStyle/>
                    <a:p>
                      <a:pPr algn="just">
                        <a:spcAft>
                          <a:spcPts val="0"/>
                        </a:spcAft>
                      </a:pPr>
                      <a:r>
                        <a:rPr lang="zh-CN" sz="1200" kern="100" dirty="0">
                          <a:effectLst/>
                          <a:latin typeface="宋体" pitchFamily="2" charset="-122"/>
                          <a:ea typeface="宋体" pitchFamily="2" charset="-122"/>
                        </a:rPr>
                        <a:t>由此带来的影响</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algn="just">
                        <a:spcAft>
                          <a:spcPts val="0"/>
                        </a:spcAft>
                      </a:pPr>
                      <a:r>
                        <a:rPr lang="zh-CN" sz="1200" kern="100">
                          <a:effectLst/>
                          <a:latin typeface="宋体" pitchFamily="2" charset="-122"/>
                          <a:ea typeface="宋体" pitchFamily="2" charset="-122"/>
                        </a:rPr>
                        <a:t>一期范围小，产品配置可较充足</a:t>
                      </a:r>
                      <a:endParaRPr lang="zh-CN" sz="1200" kern="10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597323">
                <a:tc>
                  <a:txBody>
                    <a:bodyPr/>
                    <a:lstStyle/>
                    <a:p>
                      <a:pPr algn="just">
                        <a:spcAft>
                          <a:spcPts val="0"/>
                        </a:spcAft>
                      </a:pPr>
                      <a:r>
                        <a:rPr lang="zh-CN" sz="1200" kern="100" dirty="0">
                          <a:effectLst/>
                          <a:latin typeface="宋体" pitchFamily="2" charset="-122"/>
                          <a:ea typeface="宋体" pitchFamily="2" charset="-122"/>
                        </a:rPr>
                        <a:t>相关决定</a:t>
                      </a:r>
                      <a:endParaRPr lang="zh-CN" sz="1200" kern="100" dirty="0">
                        <a:effectLst/>
                        <a:latin typeface="宋体" pitchFamily="2" charset="-122"/>
                        <a:ea typeface="宋体" pitchFamily="2" charset="-122"/>
                        <a:cs typeface="Times New Roman"/>
                      </a:endParaRPr>
                    </a:p>
                  </a:txBody>
                  <a:tcPr marL="63999" marR="63999" marT="0" marB="0">
                    <a:solidFill>
                      <a:srgbClr val="EAEAEA"/>
                    </a:solidFill>
                  </a:tcPr>
                </a:tc>
                <a:tc gridSpan="3">
                  <a:txBody>
                    <a:bodyPr/>
                    <a:lstStyle/>
                    <a:p>
                      <a:pPr marL="342900" lvl="0" indent="-342900" algn="just">
                        <a:spcAft>
                          <a:spcPts val="0"/>
                        </a:spcAft>
                        <a:buFont typeface="Wingdings"/>
                        <a:buChar char=""/>
                      </a:pPr>
                      <a:r>
                        <a:rPr lang="zh-CN" sz="1200" kern="100" dirty="0">
                          <a:effectLst/>
                          <a:latin typeface="宋体" pitchFamily="2" charset="-122"/>
                          <a:ea typeface="宋体" pitchFamily="2" charset="-122"/>
                        </a:rPr>
                        <a:t>集中资金，完成一期数据库相关的主要用例。达成项目的关键成功因素（能用起来、信息安全、数据质量高、运行性能好）。</a:t>
                      </a:r>
                    </a:p>
                    <a:p>
                      <a:pPr marL="342900" lvl="0" indent="-342900" algn="just">
                        <a:spcAft>
                          <a:spcPts val="0"/>
                        </a:spcAft>
                        <a:buFont typeface="Wingdings"/>
                        <a:buChar char=""/>
                      </a:pPr>
                      <a:r>
                        <a:rPr lang="zh-CN" sz="1200" kern="100" dirty="0">
                          <a:effectLst/>
                          <a:latin typeface="宋体" pitchFamily="2" charset="-122"/>
                          <a:ea typeface="宋体" pitchFamily="2" charset="-122"/>
                        </a:rPr>
                        <a:t>软件、硬件采购数量少，质量高</a:t>
                      </a:r>
                    </a:p>
                    <a:p>
                      <a:pPr marL="342900" lvl="0" indent="-342900" algn="just">
                        <a:spcAft>
                          <a:spcPts val="0"/>
                        </a:spcAft>
                        <a:buFont typeface="Wingdings"/>
                        <a:buChar char=""/>
                      </a:pPr>
                      <a:r>
                        <a:rPr lang="zh-CN" sz="1200" kern="100" dirty="0">
                          <a:effectLst/>
                          <a:latin typeface="宋体" pitchFamily="2" charset="-122"/>
                          <a:ea typeface="宋体" pitchFamily="2" charset="-122"/>
                        </a:rPr>
                        <a:t>保证实施资金，确保实施质量</a:t>
                      </a:r>
                      <a:endParaRPr lang="zh-CN" sz="1200" kern="100" dirty="0">
                        <a:effectLst/>
                        <a:latin typeface="宋体" pitchFamily="2" charset="-122"/>
                        <a:ea typeface="宋体" pitchFamily="2" charset="-122"/>
                        <a:cs typeface="Times New Roman"/>
                      </a:endParaRPr>
                    </a:p>
                  </a:txBody>
                  <a:tcPr marL="63999" marR="63999"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47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Architectural Decision</a:t>
            </a:r>
            <a:endParaRPr lang="zh-CN" altLang="en-US" dirty="0"/>
          </a:p>
        </p:txBody>
      </p:sp>
      <p:sp>
        <p:nvSpPr>
          <p:cNvPr id="4" name="AutoShape 7"/>
          <p:cNvSpPr>
            <a:spLocks noChangeArrowheads="1"/>
          </p:cNvSpPr>
          <p:nvPr/>
        </p:nvSpPr>
        <p:spPr bwMode="auto">
          <a:xfrm>
            <a:off x="8001000" y="533400"/>
            <a:ext cx="992188" cy="685800"/>
          </a:xfrm>
          <a:prstGeom prst="flowChartDocument">
            <a:avLst/>
          </a:prstGeom>
          <a:solidFill>
            <a:srgbClr val="00B05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0513</a:t>
            </a:r>
          </a:p>
          <a:p>
            <a:pPr>
              <a:lnSpc>
                <a:spcPct val="85000"/>
              </a:lnSpc>
              <a:spcBef>
                <a:spcPct val="0"/>
              </a:spcBef>
            </a:pPr>
            <a:r>
              <a:rPr lang="en-US" altLang="zh-CN" sz="1200" dirty="0"/>
              <a:t>Architectural Decisions</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302551816"/>
              </p:ext>
            </p:extLst>
          </p:nvPr>
        </p:nvGraphicFramePr>
        <p:xfrm>
          <a:off x="415688" y="1124744"/>
          <a:ext cx="8568951" cy="5518025"/>
        </p:xfrm>
        <a:graphic>
          <a:graphicData uri="http://schemas.openxmlformats.org/drawingml/2006/table">
            <a:tbl>
              <a:tblPr firstRow="1" firstCol="1" bandRow="1">
                <a:tableStyleId>{5940675A-B579-460E-94D1-54222C63F5DA}</a:tableStyleId>
              </a:tblPr>
              <a:tblGrid>
                <a:gridCol w="1059968">
                  <a:extLst>
                    <a:ext uri="{9D8B030D-6E8A-4147-A177-3AD203B41FA5}">
                      <a16:colId xmlns:a16="http://schemas.microsoft.com/office/drawing/2014/main" val="20000"/>
                    </a:ext>
                  </a:extLst>
                </a:gridCol>
                <a:gridCol w="6029878">
                  <a:extLst>
                    <a:ext uri="{9D8B030D-6E8A-4147-A177-3AD203B41FA5}">
                      <a16:colId xmlns:a16="http://schemas.microsoft.com/office/drawing/2014/main" val="20001"/>
                    </a:ext>
                  </a:extLst>
                </a:gridCol>
                <a:gridCol w="573140">
                  <a:extLst>
                    <a:ext uri="{9D8B030D-6E8A-4147-A177-3AD203B41FA5}">
                      <a16:colId xmlns:a16="http://schemas.microsoft.com/office/drawing/2014/main" val="20002"/>
                    </a:ext>
                  </a:extLst>
                </a:gridCol>
                <a:gridCol w="905965">
                  <a:extLst>
                    <a:ext uri="{9D8B030D-6E8A-4147-A177-3AD203B41FA5}">
                      <a16:colId xmlns:a16="http://schemas.microsoft.com/office/drawing/2014/main" val="20003"/>
                    </a:ext>
                  </a:extLst>
                </a:gridCol>
              </a:tblGrid>
              <a:tr h="97390">
                <a:tc>
                  <a:txBody>
                    <a:bodyPr/>
                    <a:lstStyle/>
                    <a:p>
                      <a:pPr algn="just">
                        <a:spcAft>
                          <a:spcPts val="0"/>
                        </a:spcAft>
                      </a:pPr>
                      <a:r>
                        <a:rPr lang="zh-CN" sz="900" kern="100" dirty="0">
                          <a:effectLst/>
                          <a:latin typeface="宋体" pitchFamily="2" charset="-122"/>
                          <a:ea typeface="宋体" pitchFamily="2" charset="-122"/>
                        </a:rPr>
                        <a:t>主题范畴</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a:txBody>
                    <a:bodyPr/>
                    <a:lstStyle/>
                    <a:p>
                      <a:pPr algn="just">
                        <a:spcAft>
                          <a:spcPts val="0"/>
                        </a:spcAft>
                      </a:pPr>
                      <a:r>
                        <a:rPr lang="zh-CN" altLang="en-US" sz="900" kern="100" dirty="0">
                          <a:effectLst/>
                          <a:latin typeface="宋体" pitchFamily="2" charset="-122"/>
                          <a:ea typeface="宋体" pitchFamily="2" charset="-122"/>
                          <a:cs typeface="Times New Roman"/>
                        </a:rPr>
                        <a:t>产品选择</a:t>
                      </a:r>
                      <a:endParaRPr lang="zh-CN" sz="900" kern="100" dirty="0">
                        <a:effectLst/>
                        <a:latin typeface="宋体" pitchFamily="2" charset="-122"/>
                        <a:ea typeface="宋体" pitchFamily="2" charset="-122"/>
                        <a:cs typeface="Times New Roman"/>
                      </a:endParaRPr>
                    </a:p>
                  </a:txBody>
                  <a:tcPr marL="41738" marR="41738" marT="0" marB="0"/>
                </a:tc>
                <a:tc>
                  <a:txBody>
                    <a:bodyPr/>
                    <a:lstStyle/>
                    <a:p>
                      <a:pPr algn="just">
                        <a:spcAft>
                          <a:spcPts val="0"/>
                        </a:spcAft>
                      </a:pPr>
                      <a:r>
                        <a:rPr lang="en-US" sz="900" kern="100" dirty="0">
                          <a:effectLst/>
                          <a:latin typeface="宋体" pitchFamily="2" charset="-122"/>
                          <a:ea typeface="宋体" pitchFamily="2" charset="-122"/>
                        </a:rPr>
                        <a:t>ID</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a:txBody>
                    <a:bodyPr/>
                    <a:lstStyle/>
                    <a:p>
                      <a:pPr algn="just">
                        <a:spcAft>
                          <a:spcPts val="0"/>
                        </a:spcAft>
                      </a:pPr>
                      <a:r>
                        <a:rPr lang="en-US" sz="900" kern="100">
                          <a:effectLst/>
                          <a:latin typeface="宋体" pitchFamily="2" charset="-122"/>
                          <a:ea typeface="宋体" pitchFamily="2" charset="-122"/>
                        </a:rPr>
                        <a:t>AD_08</a:t>
                      </a:r>
                      <a:endParaRPr lang="zh-CN" sz="900" kern="100">
                        <a:effectLst/>
                        <a:latin typeface="宋体" pitchFamily="2" charset="-122"/>
                        <a:ea typeface="宋体" pitchFamily="2" charset="-122"/>
                        <a:cs typeface="Times New Roman"/>
                      </a:endParaRPr>
                    </a:p>
                  </a:txBody>
                  <a:tcPr marL="41738" marR="41738" marT="0" marB="0"/>
                </a:tc>
                <a:extLst>
                  <a:ext uri="{0D108BD9-81ED-4DB2-BD59-A6C34878D82A}">
                    <a16:rowId xmlns:a16="http://schemas.microsoft.com/office/drawing/2014/main" val="10000"/>
                  </a:ext>
                </a:extLst>
              </a:tr>
              <a:tr h="97390">
                <a:tc>
                  <a:txBody>
                    <a:bodyPr/>
                    <a:lstStyle/>
                    <a:p>
                      <a:pPr algn="just">
                        <a:spcAft>
                          <a:spcPts val="0"/>
                        </a:spcAft>
                      </a:pPr>
                      <a:r>
                        <a:rPr lang="zh-CN" sz="900" kern="100" dirty="0">
                          <a:effectLst/>
                          <a:latin typeface="宋体" pitchFamily="2" charset="-122"/>
                          <a:ea typeface="宋体" pitchFamily="2" charset="-122"/>
                        </a:rPr>
                        <a:t>架构决策</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algn="just">
                        <a:spcAft>
                          <a:spcPts val="0"/>
                        </a:spcAft>
                      </a:pPr>
                      <a:r>
                        <a:rPr lang="zh-CN" sz="900" kern="100">
                          <a:effectLst/>
                          <a:latin typeface="宋体" pitchFamily="2" charset="-122"/>
                          <a:ea typeface="宋体" pitchFamily="2" charset="-122"/>
                        </a:rPr>
                        <a:t>数据仓库的软硬件一体机部署方式</a:t>
                      </a:r>
                      <a:endParaRPr lang="zh-CN" sz="900" kern="10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292169">
                <a:tc>
                  <a:txBody>
                    <a:bodyPr/>
                    <a:lstStyle/>
                    <a:p>
                      <a:pPr algn="just">
                        <a:spcAft>
                          <a:spcPts val="0"/>
                        </a:spcAft>
                      </a:pPr>
                      <a:r>
                        <a:rPr lang="zh-CN" sz="900" kern="100" dirty="0">
                          <a:effectLst/>
                          <a:latin typeface="宋体" pitchFamily="2" charset="-122"/>
                          <a:ea typeface="宋体" pitchFamily="2" charset="-122"/>
                        </a:rPr>
                        <a:t>问题描述</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algn="just">
                        <a:spcAft>
                          <a:spcPts val="0"/>
                        </a:spcAft>
                      </a:pPr>
                      <a:r>
                        <a:rPr lang="zh-CN" sz="900" kern="100">
                          <a:effectLst/>
                          <a:latin typeface="宋体" pitchFamily="2" charset="-122"/>
                          <a:ea typeface="宋体" pitchFamily="2" charset="-122"/>
                        </a:rPr>
                        <a:t>数据仓库的软硬件选型涉及到存储（磁盘）、小型机、网络、</a:t>
                      </a:r>
                      <a:r>
                        <a:rPr lang="en-US" sz="900" kern="100">
                          <a:effectLst/>
                          <a:latin typeface="宋体" pitchFamily="2" charset="-122"/>
                          <a:ea typeface="宋体" pitchFamily="2" charset="-122"/>
                        </a:rPr>
                        <a:t>IO</a:t>
                      </a:r>
                      <a:r>
                        <a:rPr lang="zh-CN" sz="900" kern="100">
                          <a:effectLst/>
                          <a:latin typeface="宋体" pitchFamily="2" charset="-122"/>
                          <a:ea typeface="宋体" pitchFamily="2" charset="-122"/>
                        </a:rPr>
                        <a:t>带宽和数据仓库软件，不同的选择会对于系统的整体性能、管理复杂度、和可扩展性带来一定的影响</a:t>
                      </a:r>
                      <a:endParaRPr lang="zh-CN" sz="900" kern="10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292169">
                <a:tc>
                  <a:txBody>
                    <a:bodyPr/>
                    <a:lstStyle/>
                    <a:p>
                      <a:pPr algn="just">
                        <a:spcAft>
                          <a:spcPts val="0"/>
                        </a:spcAft>
                      </a:pPr>
                      <a:r>
                        <a:rPr lang="zh-CN" sz="900" kern="100" dirty="0">
                          <a:effectLst/>
                          <a:latin typeface="宋体" pitchFamily="2" charset="-122"/>
                          <a:ea typeface="宋体" pitchFamily="2" charset="-122"/>
                        </a:rPr>
                        <a:t>问题由来</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marL="342900" lvl="0" indent="-342900" algn="just">
                        <a:spcAft>
                          <a:spcPts val="0"/>
                        </a:spcAft>
                        <a:buFont typeface="+mj-lt"/>
                        <a:buAutoNum type="arabicPeriod"/>
                      </a:pPr>
                      <a:r>
                        <a:rPr lang="zh-CN" sz="900" kern="100">
                          <a:effectLst/>
                          <a:latin typeface="宋体" pitchFamily="2" charset="-122"/>
                          <a:ea typeface="宋体" pitchFamily="2" charset="-122"/>
                        </a:rPr>
                        <a:t>数据仓库的性能能够满足非功能性要求中的性能要求</a:t>
                      </a:r>
                    </a:p>
                    <a:p>
                      <a:pPr marL="342900" lvl="0" indent="-342900" algn="just">
                        <a:spcAft>
                          <a:spcPts val="0"/>
                        </a:spcAft>
                        <a:buFont typeface="+mj-lt"/>
                        <a:buAutoNum type="arabicPeriod"/>
                      </a:pPr>
                      <a:r>
                        <a:rPr lang="zh-CN" sz="900" kern="100">
                          <a:effectLst/>
                          <a:latin typeface="宋体" pitchFamily="2" charset="-122"/>
                          <a:ea typeface="宋体" pitchFamily="2" charset="-122"/>
                        </a:rPr>
                        <a:t>简化数据仓库的管理复杂度和调优难度</a:t>
                      </a:r>
                    </a:p>
                    <a:p>
                      <a:pPr marL="342900" lvl="0" indent="-342900" algn="just">
                        <a:spcAft>
                          <a:spcPts val="0"/>
                        </a:spcAft>
                        <a:buFont typeface="+mj-lt"/>
                        <a:buAutoNum type="arabicPeriod"/>
                      </a:pPr>
                      <a:r>
                        <a:rPr lang="zh-CN" sz="900" kern="100">
                          <a:effectLst/>
                          <a:latin typeface="宋体" pitchFamily="2" charset="-122"/>
                          <a:ea typeface="宋体" pitchFamily="2" charset="-122"/>
                        </a:rPr>
                        <a:t>保证数据仓库系统的纵向和横向可扩展性</a:t>
                      </a:r>
                      <a:endParaRPr lang="zh-CN" sz="900" kern="10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779117">
                <a:tc>
                  <a:txBody>
                    <a:bodyPr/>
                    <a:lstStyle/>
                    <a:p>
                      <a:pPr algn="just">
                        <a:spcAft>
                          <a:spcPts val="0"/>
                        </a:spcAft>
                      </a:pPr>
                      <a:r>
                        <a:rPr lang="zh-CN" sz="900" kern="100" dirty="0">
                          <a:effectLst/>
                          <a:latin typeface="宋体" pitchFamily="2" charset="-122"/>
                          <a:ea typeface="宋体" pitchFamily="2" charset="-122"/>
                        </a:rPr>
                        <a:t>前提假设</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marL="342900" lvl="0" indent="-342900" algn="just">
                        <a:spcAft>
                          <a:spcPts val="0"/>
                        </a:spcAft>
                        <a:buFont typeface="+mj-lt"/>
                        <a:buAutoNum type="arabicPeriod"/>
                      </a:pPr>
                      <a:r>
                        <a:rPr lang="zh-CN" sz="900" kern="100" dirty="0">
                          <a:effectLst/>
                          <a:latin typeface="宋体" pitchFamily="2" charset="-122"/>
                          <a:ea typeface="宋体" pitchFamily="2" charset="-122"/>
                        </a:rPr>
                        <a:t>首先，假定要做数据仓库，并有足够的资金支持</a:t>
                      </a:r>
                    </a:p>
                    <a:p>
                      <a:pPr marL="342900" lvl="0" indent="-342900" algn="just">
                        <a:spcAft>
                          <a:spcPts val="0"/>
                        </a:spcAft>
                        <a:buFont typeface="+mj-lt"/>
                        <a:buAutoNum type="arabicPeriod"/>
                      </a:pPr>
                      <a:r>
                        <a:rPr lang="zh-CN" sz="900" kern="100" dirty="0">
                          <a:effectLst/>
                          <a:latin typeface="宋体" pitchFamily="2" charset="-122"/>
                          <a:ea typeface="宋体" pitchFamily="2" charset="-122"/>
                        </a:rPr>
                        <a:t>其次，客户不满足预先定义好的报表形式和隔天数据汇总结果，希望能对近乎实时的当前明细数据进行在线统计，对性能要求苛刻。</a:t>
                      </a:r>
                    </a:p>
                    <a:p>
                      <a:pPr marL="342900" lvl="0" indent="-342900" algn="just">
                        <a:spcAft>
                          <a:spcPts val="0"/>
                        </a:spcAft>
                        <a:buFont typeface="+mj-lt"/>
                        <a:buAutoNum type="arabicPeriod"/>
                      </a:pPr>
                      <a:r>
                        <a:rPr lang="zh-CN" sz="900" kern="100" dirty="0">
                          <a:effectLst/>
                          <a:latin typeface="宋体" pitchFamily="2" charset="-122"/>
                          <a:ea typeface="宋体" pitchFamily="2" charset="-122"/>
                        </a:rPr>
                        <a:t>客户对于数据仓库的软硬件选型没有偏向性。</a:t>
                      </a:r>
                    </a:p>
                    <a:p>
                      <a:pPr marL="342900" lvl="0" indent="-342900" algn="just">
                        <a:spcAft>
                          <a:spcPts val="0"/>
                        </a:spcAft>
                        <a:buFont typeface="+mj-lt"/>
                        <a:buAutoNum type="arabicPeriod"/>
                      </a:pPr>
                      <a:r>
                        <a:rPr lang="en-US" altLang="zh-CN" sz="900" kern="100" dirty="0">
                          <a:effectLst/>
                          <a:latin typeface="宋体" pitchFamily="2" charset="-122"/>
                          <a:ea typeface="宋体" pitchFamily="2" charset="-122"/>
                        </a:rPr>
                        <a:t>XX</a:t>
                      </a:r>
                      <a:r>
                        <a:rPr lang="zh-CN" sz="900" kern="100" dirty="0">
                          <a:effectLst/>
                          <a:latin typeface="宋体" pitchFamily="2" charset="-122"/>
                          <a:ea typeface="宋体" pitchFamily="2" charset="-122"/>
                        </a:rPr>
                        <a:t>人口数据仓库的数据量达到</a:t>
                      </a:r>
                      <a:r>
                        <a:rPr lang="en-US" sz="900" kern="100" dirty="0">
                          <a:effectLst/>
                          <a:latin typeface="宋体" pitchFamily="2" charset="-122"/>
                          <a:ea typeface="宋体" pitchFamily="2" charset="-122"/>
                        </a:rPr>
                        <a:t>TB</a:t>
                      </a:r>
                      <a:r>
                        <a:rPr lang="zh-CN" sz="900" kern="100" dirty="0">
                          <a:effectLst/>
                          <a:latin typeface="宋体" pitchFamily="2" charset="-122"/>
                          <a:ea typeface="宋体" pitchFamily="2" charset="-122"/>
                        </a:rPr>
                        <a:t>级别</a:t>
                      </a:r>
                    </a:p>
                    <a:p>
                      <a:pPr marL="342900" lvl="0" indent="-342900" algn="just">
                        <a:spcAft>
                          <a:spcPts val="0"/>
                        </a:spcAft>
                        <a:buFont typeface="+mj-lt"/>
                        <a:buAutoNum type="arabicPeriod"/>
                      </a:pPr>
                      <a:r>
                        <a:rPr lang="zh-CN" sz="900" kern="100" dirty="0">
                          <a:effectLst/>
                          <a:latin typeface="宋体" pitchFamily="2" charset="-122"/>
                          <a:ea typeface="宋体" pitchFamily="2" charset="-122"/>
                        </a:rPr>
                        <a:t>数据仓库支撑多个数据分析应用，供各部门和人口统计学专家为政策制定和民生决策提供数据支撑</a:t>
                      </a:r>
                      <a:endParaRPr lang="zh-CN" sz="900" kern="100" dirty="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194779">
                <a:tc>
                  <a:txBody>
                    <a:bodyPr/>
                    <a:lstStyle/>
                    <a:p>
                      <a:pPr algn="just">
                        <a:spcAft>
                          <a:spcPts val="0"/>
                        </a:spcAft>
                      </a:pPr>
                      <a:r>
                        <a:rPr lang="zh-CN" sz="900" kern="100" dirty="0">
                          <a:effectLst/>
                          <a:latin typeface="宋体" pitchFamily="2" charset="-122"/>
                          <a:ea typeface="宋体" pitchFamily="2" charset="-122"/>
                        </a:rPr>
                        <a:t>可能的选择</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marL="342900" lvl="0" indent="-342900" algn="just">
                        <a:spcAft>
                          <a:spcPts val="0"/>
                        </a:spcAft>
                        <a:buFont typeface="+mj-lt"/>
                        <a:buAutoNum type="arabicPeriod"/>
                      </a:pPr>
                      <a:r>
                        <a:rPr lang="zh-CN" sz="900" kern="100">
                          <a:effectLst/>
                          <a:latin typeface="宋体" pitchFamily="2" charset="-122"/>
                          <a:ea typeface="宋体" pitchFamily="2" charset="-122"/>
                        </a:rPr>
                        <a:t>传统的小型机</a:t>
                      </a:r>
                      <a:r>
                        <a:rPr lang="en-US" sz="900" kern="100">
                          <a:effectLst/>
                          <a:latin typeface="宋体" pitchFamily="2" charset="-122"/>
                          <a:ea typeface="宋体" pitchFamily="2" charset="-122"/>
                        </a:rPr>
                        <a:t>+</a:t>
                      </a:r>
                      <a:r>
                        <a:rPr lang="zh-CN" sz="900" kern="100">
                          <a:effectLst/>
                          <a:latin typeface="宋体" pitchFamily="2" charset="-122"/>
                          <a:ea typeface="宋体" pitchFamily="2" charset="-122"/>
                        </a:rPr>
                        <a:t>存储</a:t>
                      </a:r>
                      <a:r>
                        <a:rPr lang="en-US" sz="900" kern="100">
                          <a:effectLst/>
                          <a:latin typeface="宋体" pitchFamily="2" charset="-122"/>
                          <a:ea typeface="宋体" pitchFamily="2" charset="-122"/>
                        </a:rPr>
                        <a:t>+HBA</a:t>
                      </a:r>
                      <a:r>
                        <a:rPr lang="zh-CN" sz="900" kern="100">
                          <a:effectLst/>
                          <a:latin typeface="宋体" pitchFamily="2" charset="-122"/>
                          <a:ea typeface="宋体" pitchFamily="2" charset="-122"/>
                        </a:rPr>
                        <a:t>卡</a:t>
                      </a:r>
                      <a:r>
                        <a:rPr lang="en-US" sz="900" kern="100">
                          <a:effectLst/>
                          <a:latin typeface="宋体" pitchFamily="2" charset="-122"/>
                          <a:ea typeface="宋体" pitchFamily="2" charset="-122"/>
                        </a:rPr>
                        <a:t>+</a:t>
                      </a:r>
                      <a:r>
                        <a:rPr lang="zh-CN" sz="900" kern="100">
                          <a:effectLst/>
                          <a:latin typeface="宋体" pitchFamily="2" charset="-122"/>
                          <a:ea typeface="宋体" pitchFamily="2" charset="-122"/>
                        </a:rPr>
                        <a:t>数据仓库软件模式</a:t>
                      </a:r>
                    </a:p>
                    <a:p>
                      <a:pPr marL="342900" lvl="0" indent="-342900" algn="just">
                        <a:spcAft>
                          <a:spcPts val="0"/>
                        </a:spcAft>
                        <a:buFont typeface="+mj-lt"/>
                        <a:buAutoNum type="arabicPeriod"/>
                      </a:pPr>
                      <a:r>
                        <a:rPr lang="zh-CN" sz="900" kern="100">
                          <a:effectLst/>
                          <a:latin typeface="宋体" pitchFamily="2" charset="-122"/>
                          <a:ea typeface="宋体" pitchFamily="2" charset="-122"/>
                        </a:rPr>
                        <a:t>数据仓库一体机</a:t>
                      </a:r>
                      <a:endParaRPr lang="zh-CN" sz="900" kern="10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5"/>
                  </a:ext>
                </a:extLst>
              </a:tr>
              <a:tr h="2239962">
                <a:tc>
                  <a:txBody>
                    <a:bodyPr/>
                    <a:lstStyle/>
                    <a:p>
                      <a:pPr algn="just">
                        <a:spcAft>
                          <a:spcPts val="0"/>
                        </a:spcAft>
                      </a:pPr>
                      <a:r>
                        <a:rPr lang="zh-CN" sz="900" kern="100" dirty="0">
                          <a:effectLst/>
                          <a:latin typeface="宋体" pitchFamily="2" charset="-122"/>
                          <a:ea typeface="宋体" pitchFamily="2" charset="-122"/>
                        </a:rPr>
                        <a:t>决策依据</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algn="just">
                        <a:spcAft>
                          <a:spcPts val="0"/>
                        </a:spcAft>
                      </a:pPr>
                      <a:r>
                        <a:rPr lang="zh-CN" sz="900" u="sng" kern="100" cap="small" spc="25" dirty="0">
                          <a:effectLst/>
                          <a:latin typeface="宋体" pitchFamily="2" charset="-122"/>
                          <a:ea typeface="宋体" pitchFamily="2" charset="-122"/>
                        </a:rPr>
                        <a:t>商务上的考虑</a:t>
                      </a:r>
                      <a:endParaRPr lang="zh-CN" sz="900" kern="100" dirty="0">
                        <a:effectLst/>
                        <a:latin typeface="宋体" pitchFamily="2" charset="-122"/>
                        <a:ea typeface="宋体" pitchFamily="2" charset="-122"/>
                      </a:endParaRPr>
                    </a:p>
                    <a:p>
                      <a:pPr algn="just">
                        <a:spcAft>
                          <a:spcPts val="0"/>
                        </a:spcAft>
                      </a:pPr>
                      <a:r>
                        <a:rPr lang="zh-CN" sz="900" kern="100" dirty="0">
                          <a:effectLst/>
                          <a:latin typeface="宋体" pitchFamily="2" charset="-122"/>
                          <a:ea typeface="宋体" pitchFamily="2" charset="-122"/>
                        </a:rPr>
                        <a:t>一体机，新技术，新亮点、易控标</a:t>
                      </a:r>
                    </a:p>
                    <a:p>
                      <a:pPr algn="just">
                        <a:spcAft>
                          <a:spcPts val="0"/>
                        </a:spcAft>
                      </a:pPr>
                      <a:r>
                        <a:rPr lang="en-US" sz="900" kern="100" dirty="0">
                          <a:effectLst/>
                          <a:latin typeface="宋体" pitchFamily="2" charset="-122"/>
                          <a:ea typeface="宋体" pitchFamily="2" charset="-122"/>
                        </a:rPr>
                        <a:t> </a:t>
                      </a:r>
                      <a:endParaRPr lang="zh-CN" sz="900" kern="100" dirty="0">
                        <a:effectLst/>
                        <a:latin typeface="宋体" pitchFamily="2" charset="-122"/>
                        <a:ea typeface="宋体" pitchFamily="2" charset="-122"/>
                      </a:endParaRPr>
                    </a:p>
                    <a:p>
                      <a:pPr algn="just">
                        <a:spcAft>
                          <a:spcPts val="0"/>
                        </a:spcAft>
                      </a:pPr>
                      <a:r>
                        <a:rPr lang="zh-CN" sz="900" u="sng" kern="100" cap="small" spc="25" dirty="0">
                          <a:effectLst/>
                          <a:latin typeface="宋体" pitchFamily="2" charset="-122"/>
                          <a:ea typeface="宋体" pitchFamily="2" charset="-122"/>
                        </a:rPr>
                        <a:t>技术上的考虑</a:t>
                      </a:r>
                      <a:endParaRPr lang="zh-CN" sz="900" kern="100" dirty="0">
                        <a:effectLst/>
                        <a:latin typeface="宋体" pitchFamily="2" charset="-122"/>
                        <a:ea typeface="宋体" pitchFamily="2" charset="-122"/>
                      </a:endParaRPr>
                    </a:p>
                    <a:p>
                      <a:pPr marL="342900" lvl="0" indent="-342900" algn="just">
                        <a:spcAft>
                          <a:spcPts val="0"/>
                        </a:spcAft>
                        <a:buFont typeface="Wingdings" pitchFamily="2" charset="2"/>
                        <a:buChar char="l"/>
                      </a:pPr>
                      <a:r>
                        <a:rPr lang="zh-CN" sz="900" u="sng" kern="100" cap="small" spc="25" dirty="0">
                          <a:effectLst/>
                          <a:latin typeface="宋体" pitchFamily="2" charset="-122"/>
                          <a:ea typeface="宋体" pitchFamily="2" charset="-122"/>
                        </a:rPr>
                        <a:t>传统数据仓库软硬件组合</a:t>
                      </a:r>
                      <a:endParaRPr lang="zh-CN" sz="900" kern="100" dirty="0">
                        <a:effectLst/>
                        <a:latin typeface="宋体" pitchFamily="2" charset="-122"/>
                        <a:ea typeface="宋体" pitchFamily="2" charset="-122"/>
                      </a:endParaRPr>
                    </a:p>
                    <a:p>
                      <a:pPr algn="just">
                        <a:spcAft>
                          <a:spcPts val="0"/>
                        </a:spcAft>
                      </a:pPr>
                      <a:r>
                        <a:rPr lang="zh-CN" sz="900" kern="100" dirty="0">
                          <a:effectLst/>
                          <a:latin typeface="宋体" pitchFamily="2" charset="-122"/>
                          <a:ea typeface="宋体" pitchFamily="2" charset="-122"/>
                        </a:rPr>
                        <a:t>优点：技术成熟，应用案例多，工程师经验相对丰富</a:t>
                      </a:r>
                    </a:p>
                    <a:p>
                      <a:pPr algn="just">
                        <a:spcAft>
                          <a:spcPts val="0"/>
                        </a:spcAft>
                      </a:pPr>
                      <a:r>
                        <a:rPr lang="zh-CN" sz="900" kern="100" dirty="0">
                          <a:effectLst/>
                          <a:latin typeface="宋体" pitchFamily="2" charset="-122"/>
                          <a:ea typeface="宋体" pitchFamily="2" charset="-122"/>
                        </a:rPr>
                        <a:t>缺点：</a:t>
                      </a:r>
                    </a:p>
                    <a:p>
                      <a:pPr algn="just">
                        <a:spcAft>
                          <a:spcPts val="0"/>
                        </a:spcAft>
                      </a:pPr>
                      <a:r>
                        <a:rPr lang="en-US" sz="900" kern="100" dirty="0">
                          <a:effectLst/>
                          <a:latin typeface="宋体" pitchFamily="2" charset="-122"/>
                          <a:ea typeface="宋体" pitchFamily="2" charset="-122"/>
                        </a:rPr>
                        <a:t>a. </a:t>
                      </a:r>
                      <a:r>
                        <a:rPr lang="zh-CN" sz="900" kern="100" dirty="0">
                          <a:effectLst/>
                          <a:latin typeface="宋体" pitchFamily="2" charset="-122"/>
                          <a:ea typeface="宋体" pitchFamily="2" charset="-122"/>
                        </a:rPr>
                        <a:t>软硬件配比不科学，常常造成小型机性能和</a:t>
                      </a:r>
                      <a:r>
                        <a:rPr lang="en-US" sz="900" kern="100" dirty="0">
                          <a:effectLst/>
                          <a:latin typeface="宋体" pitchFamily="2" charset="-122"/>
                          <a:ea typeface="宋体" pitchFamily="2" charset="-122"/>
                        </a:rPr>
                        <a:t>IO</a:t>
                      </a:r>
                      <a:r>
                        <a:rPr lang="zh-CN" sz="900" kern="100" dirty="0">
                          <a:effectLst/>
                          <a:latin typeface="宋体" pitchFamily="2" charset="-122"/>
                          <a:ea typeface="宋体" pitchFamily="2" charset="-122"/>
                        </a:rPr>
                        <a:t>通道以及存储性能的不匹配。</a:t>
                      </a:r>
                    </a:p>
                    <a:p>
                      <a:pPr algn="just">
                        <a:spcAft>
                          <a:spcPts val="0"/>
                        </a:spcAft>
                      </a:pPr>
                      <a:r>
                        <a:rPr lang="en-US" sz="900" kern="100" dirty="0">
                          <a:effectLst/>
                          <a:latin typeface="宋体" pitchFamily="2" charset="-122"/>
                          <a:ea typeface="宋体" pitchFamily="2" charset="-122"/>
                        </a:rPr>
                        <a:t>b. </a:t>
                      </a:r>
                      <a:r>
                        <a:rPr lang="zh-CN" sz="900" kern="100" dirty="0">
                          <a:effectLst/>
                          <a:latin typeface="宋体" pitchFamily="2" charset="-122"/>
                          <a:ea typeface="宋体" pitchFamily="2" charset="-122"/>
                        </a:rPr>
                        <a:t>系统集成复杂，调优难度大，经常造成系统的性能低下</a:t>
                      </a:r>
                    </a:p>
                    <a:p>
                      <a:pPr algn="just">
                        <a:spcAft>
                          <a:spcPts val="0"/>
                        </a:spcAft>
                      </a:pPr>
                      <a:r>
                        <a:rPr lang="en-US" sz="900" kern="100" dirty="0">
                          <a:effectLst/>
                          <a:latin typeface="宋体" pitchFamily="2" charset="-122"/>
                          <a:ea typeface="宋体" pitchFamily="2" charset="-122"/>
                        </a:rPr>
                        <a:t>c. </a:t>
                      </a:r>
                      <a:r>
                        <a:rPr lang="zh-CN" sz="900" kern="100" dirty="0">
                          <a:effectLst/>
                          <a:latin typeface="宋体" pitchFamily="2" charset="-122"/>
                          <a:ea typeface="宋体" pitchFamily="2" charset="-122"/>
                        </a:rPr>
                        <a:t>缺少专为数据仓库优化的技术，无法充分发挥软硬件的性能</a:t>
                      </a:r>
                    </a:p>
                    <a:p>
                      <a:pPr algn="just">
                        <a:spcAft>
                          <a:spcPts val="0"/>
                        </a:spcAft>
                      </a:pPr>
                      <a:r>
                        <a:rPr lang="en-US" sz="900" kern="100" dirty="0">
                          <a:effectLst/>
                          <a:latin typeface="宋体" pitchFamily="2" charset="-122"/>
                          <a:ea typeface="宋体" pitchFamily="2" charset="-122"/>
                        </a:rPr>
                        <a:t> </a:t>
                      </a:r>
                      <a:endParaRPr lang="zh-CN" sz="900" kern="100" dirty="0">
                        <a:effectLst/>
                        <a:latin typeface="宋体" pitchFamily="2" charset="-122"/>
                        <a:ea typeface="宋体" pitchFamily="2" charset="-122"/>
                      </a:endParaRPr>
                    </a:p>
                    <a:p>
                      <a:pPr marL="342900" lvl="0" indent="-342900" algn="just">
                        <a:spcAft>
                          <a:spcPts val="0"/>
                        </a:spcAft>
                        <a:buFont typeface="Wingdings" pitchFamily="2" charset="2"/>
                        <a:buChar char="l"/>
                      </a:pPr>
                      <a:r>
                        <a:rPr lang="zh-CN" sz="900" u="sng" kern="100" cap="small" spc="25" dirty="0">
                          <a:effectLst/>
                          <a:latin typeface="宋体" pitchFamily="2" charset="-122"/>
                          <a:ea typeface="宋体" pitchFamily="2" charset="-122"/>
                        </a:rPr>
                        <a:t>数据仓库一体机</a:t>
                      </a:r>
                      <a:r>
                        <a:rPr lang="en-US" sz="900" u="sng" kern="100" cap="small" spc="25" dirty="0">
                          <a:effectLst/>
                          <a:latin typeface="宋体" pitchFamily="2" charset="-122"/>
                          <a:ea typeface="宋体" pitchFamily="2" charset="-122"/>
                        </a:rPr>
                        <a:t> </a:t>
                      </a:r>
                      <a:r>
                        <a:rPr lang="en-US" sz="900" u="sng" kern="100" cap="small" spc="25" dirty="0" err="1">
                          <a:effectLst/>
                          <a:latin typeface="宋体" pitchFamily="2" charset="-122"/>
                          <a:ea typeface="宋体" pitchFamily="2" charset="-122"/>
                        </a:rPr>
                        <a:t>Netezza</a:t>
                      </a:r>
                      <a:endParaRPr lang="zh-CN" sz="900" kern="100" dirty="0">
                        <a:effectLst/>
                        <a:latin typeface="宋体" pitchFamily="2" charset="-122"/>
                        <a:ea typeface="宋体" pitchFamily="2" charset="-122"/>
                      </a:endParaRPr>
                    </a:p>
                    <a:p>
                      <a:pPr algn="just">
                        <a:spcAft>
                          <a:spcPts val="0"/>
                        </a:spcAft>
                      </a:pPr>
                      <a:r>
                        <a:rPr lang="zh-CN" sz="900" kern="100" dirty="0">
                          <a:effectLst/>
                          <a:latin typeface="宋体" pitchFamily="2" charset="-122"/>
                          <a:ea typeface="宋体" pitchFamily="2" charset="-122"/>
                        </a:rPr>
                        <a:t>优点：</a:t>
                      </a:r>
                    </a:p>
                    <a:p>
                      <a:pPr algn="just">
                        <a:spcAft>
                          <a:spcPts val="0"/>
                        </a:spcAft>
                      </a:pPr>
                      <a:r>
                        <a:rPr lang="en-US" sz="900" kern="100" dirty="0">
                          <a:effectLst/>
                          <a:latin typeface="宋体" pitchFamily="2" charset="-122"/>
                          <a:ea typeface="宋体" pitchFamily="2" charset="-122"/>
                        </a:rPr>
                        <a:t>a. </a:t>
                      </a:r>
                      <a:r>
                        <a:rPr lang="zh-CN" sz="900" kern="100" dirty="0">
                          <a:effectLst/>
                          <a:latin typeface="宋体" pitchFamily="2" charset="-122"/>
                          <a:ea typeface="宋体" pitchFamily="2" charset="-122"/>
                        </a:rPr>
                        <a:t>专为数据仓库分析优化，通过硬件级的</a:t>
                      </a:r>
                      <a:r>
                        <a:rPr lang="en-US" sz="900" kern="100" dirty="0">
                          <a:effectLst/>
                          <a:latin typeface="宋体" pitchFamily="2" charset="-122"/>
                          <a:ea typeface="宋体" pitchFamily="2" charset="-122"/>
                        </a:rPr>
                        <a:t>FPGA</a:t>
                      </a:r>
                      <a:r>
                        <a:rPr lang="zh-CN" sz="900" kern="100" dirty="0">
                          <a:effectLst/>
                          <a:latin typeface="宋体" pitchFamily="2" charset="-122"/>
                          <a:ea typeface="宋体" pitchFamily="2" charset="-122"/>
                        </a:rPr>
                        <a:t>技术，大幅提供海量数据分析性能</a:t>
                      </a:r>
                    </a:p>
                    <a:p>
                      <a:pPr algn="just">
                        <a:spcAft>
                          <a:spcPts val="0"/>
                        </a:spcAft>
                      </a:pPr>
                      <a:r>
                        <a:rPr lang="en-US" sz="900" kern="100" dirty="0">
                          <a:effectLst/>
                          <a:latin typeface="宋体" pitchFamily="2" charset="-122"/>
                          <a:ea typeface="宋体" pitchFamily="2" charset="-122"/>
                        </a:rPr>
                        <a:t>b. </a:t>
                      </a:r>
                      <a:r>
                        <a:rPr lang="zh-CN" sz="900" kern="100" dirty="0">
                          <a:effectLst/>
                          <a:latin typeface="宋体" pitchFamily="2" charset="-122"/>
                          <a:ea typeface="宋体" pitchFamily="2" charset="-122"/>
                        </a:rPr>
                        <a:t>科学的软硬件配比，能够充分发挥软硬件的性能，保护用户的投资</a:t>
                      </a:r>
                    </a:p>
                    <a:p>
                      <a:pPr algn="just">
                        <a:spcAft>
                          <a:spcPts val="0"/>
                        </a:spcAft>
                      </a:pPr>
                      <a:r>
                        <a:rPr lang="en-US" sz="900" kern="100" dirty="0">
                          <a:effectLst/>
                          <a:latin typeface="宋体" pitchFamily="2" charset="-122"/>
                          <a:ea typeface="宋体" pitchFamily="2" charset="-122"/>
                        </a:rPr>
                        <a:t>c. </a:t>
                      </a:r>
                      <a:r>
                        <a:rPr lang="zh-CN" sz="900" kern="100" dirty="0">
                          <a:effectLst/>
                          <a:latin typeface="宋体" pitchFamily="2" charset="-122"/>
                          <a:ea typeface="宋体" pitchFamily="2" charset="-122"/>
                        </a:rPr>
                        <a:t>简化集成难度，缩短部署周期</a:t>
                      </a:r>
                    </a:p>
                    <a:p>
                      <a:pPr algn="just">
                        <a:spcAft>
                          <a:spcPts val="0"/>
                        </a:spcAft>
                      </a:pPr>
                      <a:r>
                        <a:rPr lang="en-US" sz="900" kern="100" dirty="0">
                          <a:effectLst/>
                          <a:latin typeface="宋体" pitchFamily="2" charset="-122"/>
                          <a:ea typeface="宋体" pitchFamily="2" charset="-122"/>
                        </a:rPr>
                        <a:t>d. </a:t>
                      </a:r>
                      <a:r>
                        <a:rPr lang="zh-CN" sz="900" kern="100" dirty="0">
                          <a:effectLst/>
                          <a:latin typeface="宋体" pitchFamily="2" charset="-122"/>
                          <a:ea typeface="宋体" pitchFamily="2" charset="-122"/>
                        </a:rPr>
                        <a:t>数据仓库管理简单，优化易实现</a:t>
                      </a:r>
                    </a:p>
                    <a:p>
                      <a:pPr algn="just">
                        <a:spcAft>
                          <a:spcPts val="0"/>
                        </a:spcAft>
                      </a:pPr>
                      <a:r>
                        <a:rPr lang="en-US" sz="900" kern="100" dirty="0">
                          <a:effectLst/>
                          <a:latin typeface="宋体" pitchFamily="2" charset="-122"/>
                          <a:ea typeface="宋体" pitchFamily="2" charset="-122"/>
                        </a:rPr>
                        <a:t>e. </a:t>
                      </a:r>
                      <a:r>
                        <a:rPr lang="zh-CN" sz="900" kern="100" dirty="0">
                          <a:effectLst/>
                          <a:latin typeface="宋体" pitchFamily="2" charset="-122"/>
                          <a:ea typeface="宋体" pitchFamily="2" charset="-122"/>
                        </a:rPr>
                        <a:t>采用业界的</a:t>
                      </a:r>
                      <a:r>
                        <a:rPr lang="en-US" sz="900" kern="100" dirty="0">
                          <a:effectLst/>
                          <a:latin typeface="宋体" pitchFamily="2" charset="-122"/>
                          <a:ea typeface="宋体" pitchFamily="2" charset="-122"/>
                        </a:rPr>
                        <a:t>SQL92</a:t>
                      </a:r>
                      <a:r>
                        <a:rPr lang="zh-CN" sz="900" kern="100" dirty="0">
                          <a:effectLst/>
                          <a:latin typeface="宋体" pitchFamily="2" charset="-122"/>
                          <a:ea typeface="宋体" pitchFamily="2" charset="-122"/>
                        </a:rPr>
                        <a:t>标准，</a:t>
                      </a:r>
                      <a:r>
                        <a:rPr lang="en-US" sz="900" kern="100" dirty="0">
                          <a:effectLst/>
                          <a:latin typeface="宋体" pitchFamily="2" charset="-122"/>
                          <a:ea typeface="宋体" pitchFamily="2" charset="-122"/>
                        </a:rPr>
                        <a:t>Native</a:t>
                      </a:r>
                      <a:r>
                        <a:rPr lang="zh-CN" sz="900" kern="100" dirty="0">
                          <a:effectLst/>
                          <a:latin typeface="宋体" pitchFamily="2" charset="-122"/>
                          <a:ea typeface="宋体" pitchFamily="2" charset="-122"/>
                        </a:rPr>
                        <a:t>支持主流的</a:t>
                      </a:r>
                      <a:r>
                        <a:rPr lang="en-US" sz="900" kern="100" dirty="0">
                          <a:effectLst/>
                          <a:latin typeface="宋体" pitchFamily="2" charset="-122"/>
                          <a:ea typeface="宋体" pitchFamily="2" charset="-122"/>
                        </a:rPr>
                        <a:t>ETL</a:t>
                      </a:r>
                      <a:r>
                        <a:rPr lang="zh-CN" sz="900" kern="100" dirty="0">
                          <a:effectLst/>
                          <a:latin typeface="宋体" pitchFamily="2" charset="-122"/>
                          <a:ea typeface="宋体" pitchFamily="2" charset="-122"/>
                        </a:rPr>
                        <a:t>工具和</a:t>
                      </a:r>
                      <a:r>
                        <a:rPr lang="en-US" sz="900" kern="100" dirty="0">
                          <a:effectLst/>
                          <a:latin typeface="宋体" pitchFamily="2" charset="-122"/>
                          <a:ea typeface="宋体" pitchFamily="2" charset="-122"/>
                        </a:rPr>
                        <a:t>BI</a:t>
                      </a:r>
                      <a:r>
                        <a:rPr lang="zh-CN" sz="900" kern="100" dirty="0">
                          <a:effectLst/>
                          <a:latin typeface="宋体" pitchFamily="2" charset="-122"/>
                          <a:ea typeface="宋体" pitchFamily="2" charset="-122"/>
                        </a:rPr>
                        <a:t>工具</a:t>
                      </a:r>
                    </a:p>
                    <a:p>
                      <a:pPr algn="just">
                        <a:spcAft>
                          <a:spcPts val="0"/>
                        </a:spcAft>
                      </a:pPr>
                      <a:r>
                        <a:rPr lang="zh-CN" sz="900" kern="100" dirty="0">
                          <a:effectLst/>
                          <a:latin typeface="宋体" pitchFamily="2" charset="-122"/>
                          <a:ea typeface="宋体" pitchFamily="2" charset="-122"/>
                        </a:rPr>
                        <a:t>缺点：</a:t>
                      </a:r>
                    </a:p>
                    <a:p>
                      <a:pPr algn="just">
                        <a:spcAft>
                          <a:spcPts val="0"/>
                        </a:spcAft>
                      </a:pPr>
                      <a:r>
                        <a:rPr lang="en-US" sz="900" kern="100" dirty="0">
                          <a:effectLst/>
                          <a:latin typeface="宋体" pitchFamily="2" charset="-122"/>
                          <a:ea typeface="宋体" pitchFamily="2" charset="-122"/>
                        </a:rPr>
                        <a:t>a. </a:t>
                      </a:r>
                      <a:r>
                        <a:rPr lang="zh-CN" sz="900" kern="100" dirty="0">
                          <a:effectLst/>
                          <a:latin typeface="宋体" pitchFamily="2" charset="-122"/>
                          <a:ea typeface="宋体" pitchFamily="2" charset="-122"/>
                        </a:rPr>
                        <a:t>新技术，熟悉产品的工程师数量不多。</a:t>
                      </a:r>
                    </a:p>
                    <a:p>
                      <a:pPr algn="just">
                        <a:spcAft>
                          <a:spcPts val="0"/>
                        </a:spcAft>
                      </a:pPr>
                      <a:r>
                        <a:rPr lang="en-US" sz="900" kern="100" dirty="0">
                          <a:effectLst/>
                          <a:latin typeface="宋体" pitchFamily="2" charset="-122"/>
                          <a:ea typeface="宋体" pitchFamily="2" charset="-122"/>
                        </a:rPr>
                        <a:t>b. </a:t>
                      </a:r>
                      <a:r>
                        <a:rPr lang="zh-CN" sz="900" kern="100" dirty="0">
                          <a:effectLst/>
                          <a:latin typeface="宋体" pitchFamily="2" charset="-122"/>
                          <a:ea typeface="宋体" pitchFamily="2" charset="-122"/>
                        </a:rPr>
                        <a:t>新产品，政府行业案例不多</a:t>
                      </a:r>
                      <a:endParaRPr lang="zh-CN" sz="900" kern="100" dirty="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97390">
                <a:tc>
                  <a:txBody>
                    <a:bodyPr/>
                    <a:lstStyle/>
                    <a:p>
                      <a:pPr algn="just">
                        <a:spcAft>
                          <a:spcPts val="0"/>
                        </a:spcAft>
                      </a:pPr>
                      <a:r>
                        <a:rPr lang="zh-CN" sz="900" kern="100" dirty="0">
                          <a:effectLst/>
                          <a:latin typeface="宋体" pitchFamily="2" charset="-122"/>
                          <a:ea typeface="宋体" pitchFamily="2" charset="-122"/>
                        </a:rPr>
                        <a:t>最终决定</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algn="just">
                        <a:spcAft>
                          <a:spcPts val="0"/>
                        </a:spcAft>
                      </a:pPr>
                      <a:r>
                        <a:rPr lang="zh-CN" sz="900" kern="100">
                          <a:effectLst/>
                          <a:latin typeface="宋体" pitchFamily="2" charset="-122"/>
                          <a:ea typeface="宋体" pitchFamily="2" charset="-122"/>
                        </a:rPr>
                        <a:t>采用 方案</a:t>
                      </a:r>
                      <a:r>
                        <a:rPr lang="en-US" sz="900" kern="100">
                          <a:effectLst/>
                          <a:latin typeface="宋体" pitchFamily="2" charset="-122"/>
                          <a:ea typeface="宋体" pitchFamily="2" charset="-122"/>
                        </a:rPr>
                        <a:t>2</a:t>
                      </a:r>
                      <a:r>
                        <a:rPr lang="zh-CN" sz="900" kern="100">
                          <a:effectLst/>
                          <a:latin typeface="宋体" pitchFamily="2" charset="-122"/>
                          <a:ea typeface="宋体" pitchFamily="2" charset="-122"/>
                        </a:rPr>
                        <a:t>， 建议使用数据仓库一体机</a:t>
                      </a:r>
                      <a:r>
                        <a:rPr lang="en-US" sz="900" kern="100">
                          <a:effectLst/>
                          <a:latin typeface="宋体" pitchFamily="2" charset="-122"/>
                          <a:ea typeface="宋体" pitchFamily="2" charset="-122"/>
                        </a:rPr>
                        <a:t> Netezza</a:t>
                      </a:r>
                      <a:endParaRPr lang="zh-CN" sz="900" kern="10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97390">
                <a:tc>
                  <a:txBody>
                    <a:bodyPr/>
                    <a:lstStyle/>
                    <a:p>
                      <a:pPr algn="just">
                        <a:spcAft>
                          <a:spcPts val="0"/>
                        </a:spcAft>
                      </a:pPr>
                      <a:r>
                        <a:rPr lang="zh-CN" sz="900" kern="100" dirty="0">
                          <a:effectLst/>
                          <a:latin typeface="宋体" pitchFamily="2" charset="-122"/>
                          <a:ea typeface="宋体" pitchFamily="2" charset="-122"/>
                        </a:rPr>
                        <a:t>隐含的工作</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algn="just">
                        <a:spcAft>
                          <a:spcPts val="0"/>
                        </a:spcAft>
                      </a:pPr>
                      <a:r>
                        <a:rPr lang="zh-CN" sz="900" kern="100">
                          <a:effectLst/>
                          <a:latin typeface="宋体" pitchFamily="2" charset="-122"/>
                          <a:ea typeface="宋体" pitchFamily="2" charset="-122"/>
                        </a:rPr>
                        <a:t>开发团队和客户需要学习</a:t>
                      </a:r>
                      <a:r>
                        <a:rPr lang="en-US" sz="900" kern="100">
                          <a:effectLst/>
                          <a:latin typeface="宋体" pitchFamily="2" charset="-122"/>
                          <a:ea typeface="宋体" pitchFamily="2" charset="-122"/>
                        </a:rPr>
                        <a:t>Netezza</a:t>
                      </a:r>
                      <a:r>
                        <a:rPr lang="zh-CN" sz="900" kern="100">
                          <a:effectLst/>
                          <a:latin typeface="宋体" pitchFamily="2" charset="-122"/>
                          <a:ea typeface="宋体" pitchFamily="2" charset="-122"/>
                        </a:rPr>
                        <a:t>数据仓库一体机</a:t>
                      </a:r>
                      <a:endParaRPr lang="zh-CN" sz="900" kern="10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8"/>
                  </a:ext>
                </a:extLst>
              </a:tr>
              <a:tr h="194779">
                <a:tc>
                  <a:txBody>
                    <a:bodyPr/>
                    <a:lstStyle/>
                    <a:p>
                      <a:pPr algn="just">
                        <a:spcAft>
                          <a:spcPts val="0"/>
                        </a:spcAft>
                      </a:pPr>
                      <a:r>
                        <a:rPr lang="zh-CN" sz="900" kern="100" dirty="0">
                          <a:effectLst/>
                          <a:latin typeface="宋体" pitchFamily="2" charset="-122"/>
                          <a:ea typeface="宋体" pitchFamily="2" charset="-122"/>
                        </a:rPr>
                        <a:t>由此带来的影响</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algn="just">
                        <a:spcAft>
                          <a:spcPts val="0"/>
                        </a:spcAft>
                      </a:pPr>
                      <a:r>
                        <a:rPr lang="zh-CN" sz="900" kern="100">
                          <a:effectLst/>
                          <a:latin typeface="宋体" pitchFamily="2" charset="-122"/>
                          <a:ea typeface="宋体" pitchFamily="2" charset="-122"/>
                        </a:rPr>
                        <a:t>对一期资金占用明显，实施风险一般，所发挥的作用很大程度依赖于开发商能否用好</a:t>
                      </a:r>
                      <a:r>
                        <a:rPr lang="en-US" sz="900" kern="100">
                          <a:effectLst/>
                          <a:latin typeface="宋体" pitchFamily="2" charset="-122"/>
                          <a:ea typeface="宋体" pitchFamily="2" charset="-122"/>
                        </a:rPr>
                        <a:t>Netezza</a:t>
                      </a:r>
                      <a:endParaRPr lang="zh-CN" sz="900" kern="10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97390">
                <a:tc>
                  <a:txBody>
                    <a:bodyPr/>
                    <a:lstStyle/>
                    <a:p>
                      <a:pPr algn="just">
                        <a:spcAft>
                          <a:spcPts val="0"/>
                        </a:spcAft>
                      </a:pPr>
                      <a:r>
                        <a:rPr lang="zh-CN" sz="900" kern="100" dirty="0">
                          <a:effectLst/>
                          <a:latin typeface="宋体" pitchFamily="2" charset="-122"/>
                          <a:ea typeface="宋体" pitchFamily="2" charset="-122"/>
                        </a:rPr>
                        <a:t>相关决定</a:t>
                      </a:r>
                      <a:endParaRPr lang="zh-CN" sz="900" kern="100" dirty="0">
                        <a:effectLst/>
                        <a:latin typeface="宋体" pitchFamily="2" charset="-122"/>
                        <a:ea typeface="宋体" pitchFamily="2" charset="-122"/>
                        <a:cs typeface="Times New Roman"/>
                      </a:endParaRPr>
                    </a:p>
                  </a:txBody>
                  <a:tcPr marL="41738" marR="41738" marT="0" marB="0">
                    <a:solidFill>
                      <a:srgbClr val="EAEAEA"/>
                    </a:solidFill>
                  </a:tcPr>
                </a:tc>
                <a:tc gridSpan="3">
                  <a:txBody>
                    <a:bodyPr/>
                    <a:lstStyle/>
                    <a:p>
                      <a:pPr algn="just">
                        <a:spcAft>
                          <a:spcPts val="0"/>
                        </a:spcAft>
                      </a:pPr>
                      <a:r>
                        <a:rPr lang="en-US" sz="900" kern="100" dirty="0">
                          <a:effectLst/>
                          <a:latin typeface="宋体" pitchFamily="2" charset="-122"/>
                          <a:ea typeface="宋体" pitchFamily="2" charset="-122"/>
                        </a:rPr>
                        <a:t>N/A</a:t>
                      </a:r>
                      <a:endParaRPr lang="zh-CN" sz="900" kern="100" dirty="0">
                        <a:effectLst/>
                        <a:latin typeface="宋体" pitchFamily="2" charset="-122"/>
                        <a:ea typeface="宋体" pitchFamily="2" charset="-122"/>
                        <a:cs typeface="Times New Roman"/>
                      </a:endParaRPr>
                    </a:p>
                  </a:txBody>
                  <a:tcPr marL="41738" marR="41738"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bl>
          </a:graphicData>
        </a:graphic>
      </p:graphicFrame>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4314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Component Relationship Diagram – Application Components</a:t>
            </a:r>
            <a:br>
              <a:rPr lang="en-US" altLang="zh-CN" dirty="0"/>
            </a:br>
            <a:r>
              <a:rPr lang="en-US" altLang="zh-CN" dirty="0"/>
              <a:t>(Service)</a:t>
            </a:r>
            <a:endParaRPr lang="zh-CN" altLang="en-US" dirty="0"/>
          </a:p>
        </p:txBody>
      </p:sp>
      <p:sp>
        <p:nvSpPr>
          <p:cNvPr id="5"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0515</a:t>
            </a:r>
          </a:p>
          <a:p>
            <a:pPr>
              <a:lnSpc>
                <a:spcPct val="85000"/>
              </a:lnSpc>
              <a:spcBef>
                <a:spcPct val="0"/>
              </a:spcBef>
            </a:pPr>
            <a:r>
              <a:rPr lang="en-US" altLang="zh-CN" sz="1200" dirty="0"/>
              <a:t>Component Model</a:t>
            </a:r>
          </a:p>
        </p:txBody>
      </p:sp>
      <p:pic>
        <p:nvPicPr>
          <p:cNvPr id="849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68760"/>
            <a:ext cx="5554066" cy="48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537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Component Relationship Diagram – Application Components</a:t>
            </a:r>
            <a:br>
              <a:rPr lang="en-US" altLang="zh-CN" dirty="0"/>
            </a:br>
            <a:r>
              <a:rPr lang="en-US" altLang="zh-CN" dirty="0"/>
              <a:t>(Management)</a:t>
            </a:r>
            <a:endParaRPr lang="zh-CN" altLang="en-US" dirty="0"/>
          </a:p>
        </p:txBody>
      </p:sp>
      <p:sp>
        <p:nvSpPr>
          <p:cNvPr id="5"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0515</a:t>
            </a:r>
          </a:p>
          <a:p>
            <a:pPr>
              <a:lnSpc>
                <a:spcPct val="85000"/>
              </a:lnSpc>
              <a:spcBef>
                <a:spcPct val="0"/>
              </a:spcBef>
            </a:pPr>
            <a:r>
              <a:rPr lang="en-US" altLang="zh-CN" sz="1200" dirty="0"/>
              <a:t>Component Model</a:t>
            </a:r>
          </a:p>
        </p:txBody>
      </p:sp>
      <p:pic>
        <p:nvPicPr>
          <p:cNvPr id="860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2862" y="1585913"/>
            <a:ext cx="4690338" cy="436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2901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Component Relationship Diagram – All Components</a:t>
            </a:r>
            <a:endParaRPr lang="zh-CN" altLang="en-US" dirty="0"/>
          </a:p>
        </p:txBody>
      </p:sp>
      <p:sp>
        <p:nvSpPr>
          <p:cNvPr id="5"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0515</a:t>
            </a:r>
          </a:p>
          <a:p>
            <a:pPr>
              <a:lnSpc>
                <a:spcPct val="85000"/>
              </a:lnSpc>
              <a:spcBef>
                <a:spcPct val="0"/>
              </a:spcBef>
            </a:pPr>
            <a:r>
              <a:rPr lang="en-US" altLang="zh-CN" sz="1200" dirty="0"/>
              <a:t>Component Model</a:t>
            </a:r>
          </a:p>
        </p:txBody>
      </p:sp>
      <p:pic>
        <p:nvPicPr>
          <p:cNvPr id="870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03" y="1484784"/>
            <a:ext cx="9010201" cy="4612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83394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Logical Sequence View – Component Interaction Diagram</a:t>
            </a:r>
            <a:br>
              <a:rPr lang="en-US" altLang="zh-CN" dirty="0"/>
            </a:br>
            <a:r>
              <a:rPr lang="en-US" altLang="zh-CN" dirty="0"/>
              <a:t>CA</a:t>
            </a:r>
            <a:r>
              <a:rPr lang="zh-CN" altLang="en-US" dirty="0"/>
              <a:t>验证</a:t>
            </a:r>
          </a:p>
        </p:txBody>
      </p:sp>
      <p:sp>
        <p:nvSpPr>
          <p:cNvPr id="4"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0515</a:t>
            </a:r>
          </a:p>
          <a:p>
            <a:pPr>
              <a:lnSpc>
                <a:spcPct val="85000"/>
              </a:lnSpc>
              <a:spcBef>
                <a:spcPct val="0"/>
              </a:spcBef>
            </a:pPr>
            <a:r>
              <a:rPr lang="en-US" altLang="zh-CN" sz="1200" dirty="0"/>
              <a:t>Component Model</a:t>
            </a:r>
          </a:p>
        </p:txBody>
      </p:sp>
      <p:pic>
        <p:nvPicPr>
          <p:cNvPr id="880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234977"/>
            <a:ext cx="6511826" cy="545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4726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Logical Sequence View – Component Interaction Diagram</a:t>
            </a:r>
            <a:br>
              <a:rPr lang="en-US" altLang="zh-CN" dirty="0"/>
            </a:br>
            <a:r>
              <a:rPr lang="zh-CN" altLang="en-US" dirty="0"/>
              <a:t>个人信息查询</a:t>
            </a:r>
          </a:p>
        </p:txBody>
      </p:sp>
      <p:sp>
        <p:nvSpPr>
          <p:cNvPr id="4"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0515</a:t>
            </a:r>
          </a:p>
          <a:p>
            <a:pPr>
              <a:lnSpc>
                <a:spcPct val="85000"/>
              </a:lnSpc>
              <a:spcBef>
                <a:spcPct val="0"/>
              </a:spcBef>
            </a:pPr>
            <a:r>
              <a:rPr lang="en-US" altLang="zh-CN" sz="1200" dirty="0"/>
              <a:t>Component Model</a:t>
            </a:r>
          </a:p>
        </p:txBody>
      </p:sp>
      <p:pic>
        <p:nvPicPr>
          <p:cNvPr id="890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412777"/>
            <a:ext cx="6404436" cy="541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2831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Logical Sequence View – Component Interaction Diagram</a:t>
            </a:r>
            <a:br>
              <a:rPr lang="en-US" altLang="zh-CN" dirty="0"/>
            </a:br>
            <a:r>
              <a:rPr lang="zh-CN" altLang="en-US" dirty="0"/>
              <a:t>市民身份证验证</a:t>
            </a:r>
          </a:p>
        </p:txBody>
      </p:sp>
      <p:sp>
        <p:nvSpPr>
          <p:cNvPr id="4"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0515</a:t>
            </a:r>
          </a:p>
          <a:p>
            <a:pPr>
              <a:lnSpc>
                <a:spcPct val="85000"/>
              </a:lnSpc>
              <a:spcBef>
                <a:spcPct val="0"/>
              </a:spcBef>
            </a:pPr>
            <a:r>
              <a:rPr lang="en-US" altLang="zh-CN" sz="1200" dirty="0"/>
              <a:t>Component Model</a:t>
            </a:r>
          </a:p>
        </p:txBody>
      </p:sp>
      <p:pic>
        <p:nvPicPr>
          <p:cNvPr id="901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1772816"/>
            <a:ext cx="73914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82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Current Technical Environment</a:t>
            </a:r>
            <a:endParaRPr lang="zh-CN" altLang="en-US" dirty="0"/>
          </a:p>
        </p:txBody>
      </p:sp>
      <p:graphicFrame>
        <p:nvGraphicFramePr>
          <p:cNvPr id="7" name="内容占位符 6"/>
          <p:cNvGraphicFramePr>
            <a:graphicFrameLocks noGrp="1"/>
          </p:cNvGraphicFramePr>
          <p:nvPr>
            <p:ph idx="1"/>
            <p:extLst>
              <p:ext uri="{D42A27DB-BD31-4B8C-83A1-F6EECF244321}">
                <p14:modId xmlns:p14="http://schemas.microsoft.com/office/powerpoint/2010/main" val="291381779"/>
              </p:ext>
            </p:extLst>
          </p:nvPr>
        </p:nvGraphicFramePr>
        <p:xfrm>
          <a:off x="182563" y="1874838"/>
          <a:ext cx="8686291" cy="3840480"/>
        </p:xfrm>
        <a:graphic>
          <a:graphicData uri="http://schemas.openxmlformats.org/drawingml/2006/table">
            <a:tbl>
              <a:tblPr firstRow="1" firstCol="1" bandRow="1">
                <a:tableStyleId>{5940675A-B579-460E-94D1-54222C63F5DA}</a:tableStyleId>
              </a:tblPr>
              <a:tblGrid>
                <a:gridCol w="1941165">
                  <a:extLst>
                    <a:ext uri="{9D8B030D-6E8A-4147-A177-3AD203B41FA5}">
                      <a16:colId xmlns:a16="http://schemas.microsoft.com/office/drawing/2014/main" val="20000"/>
                    </a:ext>
                  </a:extLst>
                </a:gridCol>
                <a:gridCol w="6745126">
                  <a:extLst>
                    <a:ext uri="{9D8B030D-6E8A-4147-A177-3AD203B41FA5}">
                      <a16:colId xmlns:a16="http://schemas.microsoft.com/office/drawing/2014/main" val="20001"/>
                    </a:ext>
                  </a:extLst>
                </a:gridCol>
              </a:tblGrid>
              <a:tr h="0">
                <a:tc>
                  <a:txBody>
                    <a:bodyPr/>
                    <a:lstStyle/>
                    <a:p>
                      <a:pPr algn="ctr">
                        <a:spcAft>
                          <a:spcPts val="0"/>
                        </a:spcAft>
                      </a:pPr>
                      <a:r>
                        <a:rPr lang="zh-CN" sz="1800" b="1" kern="100" dirty="0">
                          <a:effectLst/>
                          <a:latin typeface="宋体" pitchFamily="2" charset="-122"/>
                          <a:ea typeface="宋体" pitchFamily="2" charset="-122"/>
                        </a:rPr>
                        <a:t>技术环境</a:t>
                      </a:r>
                      <a:endParaRPr lang="zh-CN" sz="1800" b="1" kern="100" dirty="0">
                        <a:effectLst/>
                        <a:latin typeface="宋体" pitchFamily="2" charset="-122"/>
                        <a:ea typeface="宋体" pitchFamily="2" charset="-122"/>
                        <a:cs typeface="Times New Roman"/>
                      </a:endParaRPr>
                    </a:p>
                  </a:txBody>
                  <a:tcPr marL="110082" marR="110082" marT="0" marB="0">
                    <a:solidFill>
                      <a:srgbClr val="EAEAEA"/>
                    </a:solidFill>
                  </a:tcPr>
                </a:tc>
                <a:tc>
                  <a:txBody>
                    <a:bodyPr/>
                    <a:lstStyle/>
                    <a:p>
                      <a:pPr algn="ctr">
                        <a:spcAft>
                          <a:spcPts val="0"/>
                        </a:spcAft>
                      </a:pPr>
                      <a:r>
                        <a:rPr lang="zh-CN" sz="1800" b="1" kern="100" dirty="0">
                          <a:effectLst/>
                          <a:latin typeface="宋体" pitchFamily="2" charset="-122"/>
                          <a:ea typeface="宋体" pitchFamily="2" charset="-122"/>
                        </a:rPr>
                        <a:t>说明</a:t>
                      </a:r>
                      <a:endParaRPr lang="zh-CN" sz="1800" b="1" kern="100" dirty="0">
                        <a:effectLst/>
                        <a:latin typeface="宋体" pitchFamily="2" charset="-122"/>
                        <a:ea typeface="宋体" pitchFamily="2" charset="-122"/>
                        <a:cs typeface="Times New Roman"/>
                      </a:endParaRPr>
                    </a:p>
                  </a:txBody>
                  <a:tcPr marL="110082" marR="110082" marT="0" marB="0">
                    <a:solidFill>
                      <a:srgbClr val="EAEAEA"/>
                    </a:solidFill>
                  </a:tcPr>
                </a:tc>
                <a:extLst>
                  <a:ext uri="{0D108BD9-81ED-4DB2-BD59-A6C34878D82A}">
                    <a16:rowId xmlns:a16="http://schemas.microsoft.com/office/drawing/2014/main" val="10000"/>
                  </a:ext>
                </a:extLst>
              </a:tr>
              <a:tr h="0">
                <a:tc>
                  <a:txBody>
                    <a:bodyPr/>
                    <a:lstStyle/>
                    <a:p>
                      <a:pPr algn="just">
                        <a:spcAft>
                          <a:spcPts val="0"/>
                        </a:spcAft>
                      </a:pPr>
                      <a:r>
                        <a:rPr lang="zh-CN" sz="1800" kern="100" dirty="0">
                          <a:effectLst/>
                          <a:latin typeface="宋体" pitchFamily="2" charset="-122"/>
                          <a:ea typeface="宋体" pitchFamily="2" charset="-122"/>
                        </a:rPr>
                        <a:t>数据库</a:t>
                      </a:r>
                      <a:endParaRPr lang="zh-CN" sz="1800" b="0" kern="100" dirty="0">
                        <a:effectLst/>
                        <a:latin typeface="宋体" pitchFamily="2" charset="-122"/>
                        <a:ea typeface="宋体" pitchFamily="2" charset="-122"/>
                        <a:cs typeface="Times New Roman"/>
                      </a:endParaRPr>
                    </a:p>
                  </a:txBody>
                  <a:tcPr marL="110082" marR="110082" marT="0" marB="0"/>
                </a:tc>
                <a:tc>
                  <a:txBody>
                    <a:bodyPr/>
                    <a:lstStyle/>
                    <a:p>
                      <a:pPr algn="just">
                        <a:spcAft>
                          <a:spcPts val="0"/>
                        </a:spcAft>
                      </a:pPr>
                      <a:r>
                        <a:rPr lang="zh-CN" sz="1800" kern="100" dirty="0">
                          <a:effectLst/>
                          <a:latin typeface="宋体" pitchFamily="2" charset="-122"/>
                          <a:ea typeface="宋体" pitchFamily="2" charset="-122"/>
                        </a:rPr>
                        <a:t>政府以</a:t>
                      </a:r>
                      <a:r>
                        <a:rPr lang="en-US" sz="1800" kern="100" dirty="0">
                          <a:effectLst/>
                          <a:latin typeface="宋体" pitchFamily="2" charset="-122"/>
                          <a:ea typeface="宋体" pitchFamily="2" charset="-122"/>
                        </a:rPr>
                        <a:t>Oracle DB</a:t>
                      </a:r>
                      <a:r>
                        <a:rPr lang="zh-CN" sz="1800" kern="100" dirty="0">
                          <a:effectLst/>
                          <a:latin typeface="宋体" pitchFamily="2" charset="-122"/>
                          <a:ea typeface="宋体" pitchFamily="2" charset="-122"/>
                        </a:rPr>
                        <a:t>为主流</a:t>
                      </a:r>
                      <a:endParaRPr lang="zh-CN" sz="1800" kern="100" dirty="0">
                        <a:effectLst/>
                        <a:latin typeface="宋体" pitchFamily="2" charset="-122"/>
                        <a:ea typeface="宋体" pitchFamily="2" charset="-122"/>
                        <a:cs typeface="Times New Roman"/>
                      </a:endParaRPr>
                    </a:p>
                  </a:txBody>
                  <a:tcPr marL="110082" marR="110082" marT="0" marB="0"/>
                </a:tc>
                <a:extLst>
                  <a:ext uri="{0D108BD9-81ED-4DB2-BD59-A6C34878D82A}">
                    <a16:rowId xmlns:a16="http://schemas.microsoft.com/office/drawing/2014/main" val="10001"/>
                  </a:ext>
                </a:extLst>
              </a:tr>
              <a:tr h="0">
                <a:tc>
                  <a:txBody>
                    <a:bodyPr/>
                    <a:lstStyle/>
                    <a:p>
                      <a:pPr algn="just">
                        <a:spcAft>
                          <a:spcPts val="0"/>
                        </a:spcAft>
                      </a:pPr>
                      <a:r>
                        <a:rPr lang="zh-CN" sz="1800" kern="100" dirty="0">
                          <a:effectLst/>
                          <a:latin typeface="宋体" pitchFamily="2" charset="-122"/>
                          <a:ea typeface="宋体" pitchFamily="2" charset="-122"/>
                        </a:rPr>
                        <a:t>应用服务器</a:t>
                      </a:r>
                      <a:endParaRPr lang="zh-CN" sz="1800" b="0" kern="100" dirty="0">
                        <a:effectLst/>
                        <a:latin typeface="宋体" pitchFamily="2" charset="-122"/>
                        <a:ea typeface="宋体" pitchFamily="2" charset="-122"/>
                        <a:cs typeface="Times New Roman"/>
                      </a:endParaRPr>
                    </a:p>
                  </a:txBody>
                  <a:tcPr marL="110082" marR="110082" marT="0" marB="0"/>
                </a:tc>
                <a:tc>
                  <a:txBody>
                    <a:bodyPr/>
                    <a:lstStyle/>
                    <a:p>
                      <a:pPr algn="just">
                        <a:spcAft>
                          <a:spcPts val="0"/>
                        </a:spcAft>
                      </a:pPr>
                      <a:r>
                        <a:rPr lang="zh-CN" sz="1800" kern="100">
                          <a:effectLst/>
                          <a:latin typeface="宋体" pitchFamily="2" charset="-122"/>
                          <a:ea typeface="宋体" pitchFamily="2" charset="-122"/>
                        </a:rPr>
                        <a:t>政府中</a:t>
                      </a:r>
                      <a:r>
                        <a:rPr lang="en-US" sz="1800" kern="100">
                          <a:effectLst/>
                          <a:latin typeface="宋体" pitchFamily="2" charset="-122"/>
                          <a:ea typeface="宋体" pitchFamily="2" charset="-122"/>
                        </a:rPr>
                        <a:t>.NET</a:t>
                      </a:r>
                      <a:r>
                        <a:rPr lang="zh-CN" sz="1800" kern="100">
                          <a:effectLst/>
                          <a:latin typeface="宋体" pitchFamily="2" charset="-122"/>
                          <a:ea typeface="宋体" pitchFamily="2" charset="-122"/>
                        </a:rPr>
                        <a:t>和</a:t>
                      </a:r>
                      <a:r>
                        <a:rPr lang="en-US" sz="1800" kern="100">
                          <a:effectLst/>
                          <a:latin typeface="宋体" pitchFamily="2" charset="-122"/>
                          <a:ea typeface="宋体" pitchFamily="2" charset="-122"/>
                        </a:rPr>
                        <a:t>J2EE</a:t>
                      </a:r>
                      <a:r>
                        <a:rPr lang="zh-CN" sz="1800" kern="100">
                          <a:effectLst/>
                          <a:latin typeface="宋体" pitchFamily="2" charset="-122"/>
                          <a:ea typeface="宋体" pitchFamily="2" charset="-122"/>
                        </a:rPr>
                        <a:t>两种技术混用，公安以</a:t>
                      </a:r>
                      <a:r>
                        <a:rPr lang="en-US" sz="1800" kern="100">
                          <a:effectLst/>
                          <a:latin typeface="宋体" pitchFamily="2" charset="-122"/>
                          <a:ea typeface="宋体" pitchFamily="2" charset="-122"/>
                        </a:rPr>
                        <a:t>J2EE</a:t>
                      </a:r>
                      <a:r>
                        <a:rPr lang="zh-CN" sz="1800" kern="100">
                          <a:effectLst/>
                          <a:latin typeface="宋体" pitchFamily="2" charset="-122"/>
                          <a:ea typeface="宋体" pitchFamily="2" charset="-122"/>
                        </a:rPr>
                        <a:t>为主，</a:t>
                      </a:r>
                      <a:r>
                        <a:rPr lang="en-US" sz="1800" kern="100">
                          <a:effectLst/>
                          <a:latin typeface="宋体" pitchFamily="2" charset="-122"/>
                          <a:ea typeface="宋体" pitchFamily="2" charset="-122"/>
                        </a:rPr>
                        <a:t>WAS</a:t>
                      </a:r>
                      <a:r>
                        <a:rPr lang="zh-CN" sz="1800" kern="100">
                          <a:effectLst/>
                          <a:latin typeface="宋体" pitchFamily="2" charset="-122"/>
                          <a:ea typeface="宋体" pitchFamily="2" charset="-122"/>
                        </a:rPr>
                        <a:t>有一定认知度</a:t>
                      </a:r>
                      <a:endParaRPr lang="zh-CN" sz="1800" kern="100">
                        <a:effectLst/>
                        <a:latin typeface="宋体" pitchFamily="2" charset="-122"/>
                        <a:ea typeface="宋体" pitchFamily="2" charset="-122"/>
                        <a:cs typeface="Times New Roman"/>
                      </a:endParaRPr>
                    </a:p>
                  </a:txBody>
                  <a:tcPr marL="110082" marR="110082" marT="0" marB="0"/>
                </a:tc>
                <a:extLst>
                  <a:ext uri="{0D108BD9-81ED-4DB2-BD59-A6C34878D82A}">
                    <a16:rowId xmlns:a16="http://schemas.microsoft.com/office/drawing/2014/main" val="10002"/>
                  </a:ext>
                </a:extLst>
              </a:tr>
              <a:tr h="0">
                <a:tc>
                  <a:txBody>
                    <a:bodyPr/>
                    <a:lstStyle/>
                    <a:p>
                      <a:pPr algn="just">
                        <a:spcAft>
                          <a:spcPts val="0"/>
                        </a:spcAft>
                      </a:pPr>
                      <a:r>
                        <a:rPr lang="zh-CN" sz="1800" kern="100" dirty="0">
                          <a:effectLst/>
                          <a:latin typeface="宋体" pitchFamily="2" charset="-122"/>
                          <a:ea typeface="宋体" pitchFamily="2" charset="-122"/>
                        </a:rPr>
                        <a:t>软件开发</a:t>
                      </a:r>
                      <a:endParaRPr lang="zh-CN" sz="1800" b="0" kern="100" dirty="0">
                        <a:effectLst/>
                        <a:latin typeface="宋体" pitchFamily="2" charset="-122"/>
                        <a:ea typeface="宋体" pitchFamily="2" charset="-122"/>
                        <a:cs typeface="Times New Roman"/>
                      </a:endParaRPr>
                    </a:p>
                  </a:txBody>
                  <a:tcPr marL="110082" marR="110082" marT="0" marB="0"/>
                </a:tc>
                <a:tc>
                  <a:txBody>
                    <a:bodyPr/>
                    <a:lstStyle/>
                    <a:p>
                      <a:pPr algn="just">
                        <a:spcAft>
                          <a:spcPts val="0"/>
                        </a:spcAft>
                      </a:pPr>
                      <a:r>
                        <a:rPr lang="zh-CN" sz="1800" kern="100" dirty="0">
                          <a:effectLst/>
                          <a:latin typeface="宋体" pitchFamily="2" charset="-122"/>
                          <a:ea typeface="宋体" pitchFamily="2" charset="-122"/>
                        </a:rPr>
                        <a:t>无线应用中心以</a:t>
                      </a:r>
                      <a:r>
                        <a:rPr lang="en-US" sz="1800" kern="100" dirty="0">
                          <a:effectLst/>
                          <a:latin typeface="宋体" pitchFamily="2" charset="-122"/>
                          <a:ea typeface="宋体" pitchFamily="2" charset="-122"/>
                        </a:rPr>
                        <a:t>J2EE</a:t>
                      </a:r>
                      <a:r>
                        <a:rPr lang="zh-CN" sz="1800" kern="100" dirty="0">
                          <a:effectLst/>
                          <a:latin typeface="宋体" pitchFamily="2" charset="-122"/>
                          <a:ea typeface="宋体" pitchFamily="2" charset="-122"/>
                        </a:rPr>
                        <a:t>为主，</a:t>
                      </a:r>
                      <a:r>
                        <a:rPr lang="en-US" sz="1800" kern="100" dirty="0">
                          <a:effectLst/>
                          <a:latin typeface="宋体" pitchFamily="2" charset="-122"/>
                          <a:ea typeface="宋体" pitchFamily="2" charset="-122"/>
                        </a:rPr>
                        <a:t>Eclipse</a:t>
                      </a:r>
                      <a:r>
                        <a:rPr lang="zh-CN" sz="1800" kern="100" dirty="0">
                          <a:effectLst/>
                          <a:latin typeface="宋体" pitchFamily="2" charset="-122"/>
                          <a:ea typeface="宋体" pitchFamily="2" charset="-122"/>
                        </a:rPr>
                        <a:t>工具</a:t>
                      </a:r>
                      <a:endParaRPr lang="zh-CN" sz="1800" kern="100" dirty="0">
                        <a:effectLst/>
                        <a:latin typeface="宋体" pitchFamily="2" charset="-122"/>
                        <a:ea typeface="宋体" pitchFamily="2" charset="-122"/>
                        <a:cs typeface="Times New Roman"/>
                      </a:endParaRPr>
                    </a:p>
                  </a:txBody>
                  <a:tcPr marL="110082" marR="110082" marT="0" marB="0"/>
                </a:tc>
                <a:extLst>
                  <a:ext uri="{0D108BD9-81ED-4DB2-BD59-A6C34878D82A}">
                    <a16:rowId xmlns:a16="http://schemas.microsoft.com/office/drawing/2014/main" val="10003"/>
                  </a:ext>
                </a:extLst>
              </a:tr>
              <a:tr h="0">
                <a:tc>
                  <a:txBody>
                    <a:bodyPr/>
                    <a:lstStyle/>
                    <a:p>
                      <a:pPr algn="just">
                        <a:spcAft>
                          <a:spcPts val="0"/>
                        </a:spcAft>
                      </a:pPr>
                      <a:r>
                        <a:rPr lang="zh-CN" sz="1800" kern="100" dirty="0">
                          <a:effectLst/>
                          <a:latin typeface="宋体" pitchFamily="2" charset="-122"/>
                          <a:ea typeface="宋体" pitchFamily="2" charset="-122"/>
                        </a:rPr>
                        <a:t>安全认证</a:t>
                      </a:r>
                      <a:endParaRPr lang="zh-CN" sz="1800" b="0" kern="100" dirty="0">
                        <a:effectLst/>
                        <a:latin typeface="宋体" pitchFamily="2" charset="-122"/>
                        <a:ea typeface="宋体" pitchFamily="2" charset="-122"/>
                        <a:cs typeface="Times New Roman"/>
                      </a:endParaRPr>
                    </a:p>
                  </a:txBody>
                  <a:tcPr marL="110082" marR="110082" marT="0" marB="0"/>
                </a:tc>
                <a:tc>
                  <a:txBody>
                    <a:bodyPr/>
                    <a:lstStyle/>
                    <a:p>
                      <a:pPr algn="just">
                        <a:spcAft>
                          <a:spcPts val="0"/>
                        </a:spcAft>
                      </a:pPr>
                      <a:r>
                        <a:rPr lang="zh-CN" sz="1800" kern="100" dirty="0">
                          <a:effectLst/>
                          <a:latin typeface="宋体" pitchFamily="2" charset="-122"/>
                          <a:ea typeface="宋体" pitchFamily="2" charset="-122"/>
                        </a:rPr>
                        <a:t>采用</a:t>
                      </a:r>
                      <a:r>
                        <a:rPr lang="en-US" altLang="zh-CN" sz="1800" kern="100" dirty="0">
                          <a:effectLst/>
                          <a:latin typeface="宋体" pitchFamily="2" charset="-122"/>
                          <a:ea typeface="宋体" pitchFamily="2" charset="-122"/>
                        </a:rPr>
                        <a:t>XX</a:t>
                      </a:r>
                      <a:r>
                        <a:rPr lang="en-US" sz="1800" kern="100" dirty="0">
                          <a:effectLst/>
                          <a:latin typeface="宋体" pitchFamily="2" charset="-122"/>
                          <a:ea typeface="宋体" pitchFamily="2" charset="-122"/>
                        </a:rPr>
                        <a:t>CA</a:t>
                      </a:r>
                      <a:r>
                        <a:rPr lang="zh-CN" sz="1800" kern="100" dirty="0">
                          <a:effectLst/>
                          <a:latin typeface="宋体" pitchFamily="2" charset="-122"/>
                          <a:ea typeface="宋体" pitchFamily="2" charset="-122"/>
                        </a:rPr>
                        <a:t>认证中心的安全认证机制</a:t>
                      </a:r>
                      <a:endParaRPr lang="zh-CN" sz="1800" kern="100" dirty="0">
                        <a:effectLst/>
                        <a:latin typeface="宋体" pitchFamily="2" charset="-122"/>
                        <a:ea typeface="宋体" pitchFamily="2" charset="-122"/>
                        <a:cs typeface="Times New Roman"/>
                      </a:endParaRPr>
                    </a:p>
                  </a:txBody>
                  <a:tcPr marL="110082" marR="110082" marT="0" marB="0"/>
                </a:tc>
                <a:extLst>
                  <a:ext uri="{0D108BD9-81ED-4DB2-BD59-A6C34878D82A}">
                    <a16:rowId xmlns:a16="http://schemas.microsoft.com/office/drawing/2014/main" val="10004"/>
                  </a:ext>
                </a:extLst>
              </a:tr>
              <a:tr h="0">
                <a:tc>
                  <a:txBody>
                    <a:bodyPr/>
                    <a:lstStyle/>
                    <a:p>
                      <a:pPr algn="just">
                        <a:spcAft>
                          <a:spcPts val="0"/>
                        </a:spcAft>
                      </a:pPr>
                      <a:r>
                        <a:rPr lang="zh-CN" sz="1800" kern="100" dirty="0">
                          <a:effectLst/>
                          <a:latin typeface="宋体" pitchFamily="2" charset="-122"/>
                          <a:ea typeface="宋体" pitchFamily="2" charset="-122"/>
                        </a:rPr>
                        <a:t>数据交换平台</a:t>
                      </a:r>
                      <a:endParaRPr lang="zh-CN" sz="1800" b="0" kern="100" dirty="0">
                        <a:effectLst/>
                        <a:latin typeface="宋体" pitchFamily="2" charset="-122"/>
                        <a:ea typeface="宋体" pitchFamily="2" charset="-122"/>
                        <a:cs typeface="Times New Roman"/>
                      </a:endParaRPr>
                    </a:p>
                  </a:txBody>
                  <a:tcPr marL="110082" marR="110082" marT="0" marB="0"/>
                </a:tc>
                <a:tc>
                  <a:txBody>
                    <a:bodyPr/>
                    <a:lstStyle/>
                    <a:p>
                      <a:pPr algn="just">
                        <a:spcAft>
                          <a:spcPts val="0"/>
                        </a:spcAft>
                      </a:pPr>
                      <a:r>
                        <a:rPr lang="zh-CN" sz="1800" kern="100" dirty="0">
                          <a:effectLst/>
                          <a:latin typeface="宋体" pitchFamily="2" charset="-122"/>
                          <a:ea typeface="宋体" pitchFamily="2" charset="-122"/>
                        </a:rPr>
                        <a:t>复用</a:t>
                      </a: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市政府的“数据交换平台”，</a:t>
                      </a:r>
                      <a:r>
                        <a:rPr lang="en-US" sz="1800" kern="100" dirty="0">
                          <a:effectLst/>
                          <a:latin typeface="宋体" pitchFamily="2" charset="-122"/>
                          <a:ea typeface="宋体" pitchFamily="2" charset="-122"/>
                        </a:rPr>
                        <a:t>MB/MQ</a:t>
                      </a:r>
                      <a:r>
                        <a:rPr lang="zh-CN" sz="1800" kern="100" dirty="0">
                          <a:effectLst/>
                          <a:latin typeface="宋体" pitchFamily="2" charset="-122"/>
                          <a:ea typeface="宋体" pitchFamily="2" charset="-122"/>
                        </a:rPr>
                        <a:t>技术，</a:t>
                      </a:r>
                      <a:r>
                        <a:rPr lang="en-US" sz="1800" kern="100" dirty="0">
                          <a:effectLst/>
                          <a:latin typeface="宋体" pitchFamily="2" charset="-122"/>
                          <a:ea typeface="宋体" pitchFamily="2" charset="-122"/>
                        </a:rPr>
                        <a:t>FTP</a:t>
                      </a:r>
                      <a:r>
                        <a:rPr lang="zh-CN" sz="1800" kern="100" dirty="0">
                          <a:effectLst/>
                          <a:latin typeface="宋体" pitchFamily="2" charset="-122"/>
                          <a:ea typeface="宋体" pitchFamily="2" charset="-122"/>
                        </a:rPr>
                        <a:t>和</a:t>
                      </a:r>
                      <a:r>
                        <a:rPr lang="en-US" sz="1800" kern="100" dirty="0">
                          <a:effectLst/>
                          <a:latin typeface="宋体" pitchFamily="2" charset="-122"/>
                          <a:ea typeface="宋体" pitchFamily="2" charset="-122"/>
                        </a:rPr>
                        <a:t>MQ</a:t>
                      </a:r>
                      <a:r>
                        <a:rPr lang="zh-CN" sz="1800" kern="100" dirty="0">
                          <a:effectLst/>
                          <a:latin typeface="宋体" pitchFamily="2" charset="-122"/>
                          <a:ea typeface="宋体" pitchFamily="2" charset="-122"/>
                        </a:rPr>
                        <a:t>两种方式</a:t>
                      </a:r>
                    </a:p>
                    <a:p>
                      <a:pPr algn="just">
                        <a:spcAft>
                          <a:spcPts val="0"/>
                        </a:spcAft>
                      </a:pPr>
                      <a:r>
                        <a:rPr lang="zh-CN" sz="1800" kern="100" dirty="0">
                          <a:effectLst/>
                          <a:latin typeface="宋体" pitchFamily="2" charset="-122"/>
                          <a:ea typeface="宋体" pitchFamily="2" charset="-122"/>
                        </a:rPr>
                        <a:t>部分复用“数据交换平台”的前置机</a:t>
                      </a:r>
                      <a:endParaRPr lang="zh-CN" sz="1800" kern="100" dirty="0">
                        <a:effectLst/>
                        <a:latin typeface="宋体" pitchFamily="2" charset="-122"/>
                        <a:ea typeface="宋体" pitchFamily="2" charset="-122"/>
                        <a:cs typeface="Times New Roman"/>
                      </a:endParaRPr>
                    </a:p>
                  </a:txBody>
                  <a:tcPr marL="110082" marR="110082" marT="0" marB="0"/>
                </a:tc>
                <a:extLst>
                  <a:ext uri="{0D108BD9-81ED-4DB2-BD59-A6C34878D82A}">
                    <a16:rowId xmlns:a16="http://schemas.microsoft.com/office/drawing/2014/main" val="10005"/>
                  </a:ext>
                </a:extLst>
              </a:tr>
              <a:tr h="0">
                <a:tc>
                  <a:txBody>
                    <a:bodyPr/>
                    <a:lstStyle/>
                    <a:p>
                      <a:pPr algn="just">
                        <a:spcAft>
                          <a:spcPts val="0"/>
                        </a:spcAft>
                      </a:pPr>
                      <a:r>
                        <a:rPr lang="zh-CN" sz="1800" kern="100" dirty="0">
                          <a:effectLst/>
                          <a:latin typeface="宋体" pitchFamily="2" charset="-122"/>
                          <a:ea typeface="宋体" pitchFamily="2" charset="-122"/>
                        </a:rPr>
                        <a:t>机房环境</a:t>
                      </a:r>
                      <a:endParaRPr lang="zh-CN" sz="1800" b="0" kern="100" dirty="0">
                        <a:effectLst/>
                        <a:latin typeface="宋体" pitchFamily="2" charset="-122"/>
                        <a:ea typeface="宋体" pitchFamily="2" charset="-122"/>
                        <a:cs typeface="Times New Roman"/>
                      </a:endParaRPr>
                    </a:p>
                  </a:txBody>
                  <a:tcPr marL="110082" marR="110082" marT="0" marB="0"/>
                </a:tc>
                <a:tc>
                  <a:txBody>
                    <a:bodyPr/>
                    <a:lstStyle/>
                    <a:p>
                      <a:pPr algn="just">
                        <a:spcAft>
                          <a:spcPts val="0"/>
                        </a:spcAft>
                      </a:pPr>
                      <a:r>
                        <a:rPr lang="zh-CN" sz="1800" kern="100" dirty="0">
                          <a:effectLst/>
                          <a:latin typeface="宋体" pitchFamily="2" charset="-122"/>
                          <a:ea typeface="宋体" pitchFamily="2" charset="-122"/>
                        </a:rPr>
                        <a:t>复用</a:t>
                      </a: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市政府信息中心机房，接入网络环境。在网域建设独立区域</a:t>
                      </a:r>
                      <a:endParaRPr lang="zh-CN" sz="1800" kern="100" dirty="0">
                        <a:effectLst/>
                        <a:latin typeface="宋体" pitchFamily="2" charset="-122"/>
                        <a:ea typeface="宋体" pitchFamily="2" charset="-122"/>
                        <a:cs typeface="Times New Roman"/>
                      </a:endParaRPr>
                    </a:p>
                  </a:txBody>
                  <a:tcPr marL="110082" marR="110082" marT="0" marB="0"/>
                </a:tc>
                <a:extLst>
                  <a:ext uri="{0D108BD9-81ED-4DB2-BD59-A6C34878D82A}">
                    <a16:rowId xmlns:a16="http://schemas.microsoft.com/office/drawing/2014/main" val="10006"/>
                  </a:ext>
                </a:extLst>
              </a:tr>
              <a:tr h="0">
                <a:tc>
                  <a:txBody>
                    <a:bodyPr/>
                    <a:lstStyle/>
                    <a:p>
                      <a:pPr algn="just">
                        <a:spcAft>
                          <a:spcPts val="0"/>
                        </a:spcAft>
                      </a:pPr>
                      <a:r>
                        <a:rPr lang="en-US" sz="1800" kern="100" dirty="0">
                          <a:effectLst/>
                          <a:latin typeface="宋体" pitchFamily="2" charset="-122"/>
                          <a:ea typeface="宋体" pitchFamily="2" charset="-122"/>
                        </a:rPr>
                        <a:t>Internet</a:t>
                      </a:r>
                      <a:r>
                        <a:rPr lang="zh-CN" sz="1800" kern="100" dirty="0">
                          <a:effectLst/>
                          <a:latin typeface="宋体" pitchFamily="2" charset="-122"/>
                          <a:ea typeface="宋体" pitchFamily="2" charset="-122"/>
                        </a:rPr>
                        <a:t>入口</a:t>
                      </a:r>
                      <a:endParaRPr lang="zh-CN" sz="1800" b="0" kern="100" dirty="0">
                        <a:effectLst/>
                        <a:latin typeface="宋体" pitchFamily="2" charset="-122"/>
                        <a:ea typeface="宋体" pitchFamily="2" charset="-122"/>
                        <a:cs typeface="Times New Roman"/>
                      </a:endParaRPr>
                    </a:p>
                  </a:txBody>
                  <a:tcPr marL="110082" marR="110082" marT="0" marB="0"/>
                </a:tc>
                <a:tc>
                  <a:txBody>
                    <a:bodyPr/>
                    <a:lstStyle/>
                    <a:p>
                      <a:pPr algn="just">
                        <a:spcAft>
                          <a:spcPts val="0"/>
                        </a:spcAft>
                      </a:pPr>
                      <a:r>
                        <a:rPr lang="zh-CN" sz="1800" kern="100" dirty="0">
                          <a:effectLst/>
                          <a:latin typeface="宋体" pitchFamily="2" charset="-122"/>
                          <a:ea typeface="宋体" pitchFamily="2" charset="-122"/>
                        </a:rPr>
                        <a:t>复用（增加栏目）政府互联网网站（如：中国</a:t>
                      </a:r>
                      <a:r>
                        <a:rPr lang="en-US" altLang="zh-CN" sz="1800" kern="100" dirty="0">
                          <a:effectLst/>
                          <a:latin typeface="宋体" pitchFamily="2" charset="-122"/>
                          <a:ea typeface="宋体" pitchFamily="2" charset="-122"/>
                        </a:rPr>
                        <a:t>XX</a:t>
                      </a:r>
                      <a:r>
                        <a:rPr lang="zh-CN" sz="1800" kern="100" dirty="0">
                          <a:effectLst/>
                          <a:latin typeface="宋体" pitchFamily="2" charset="-122"/>
                          <a:ea typeface="宋体" pitchFamily="2" charset="-122"/>
                        </a:rPr>
                        <a:t>）作为市民访问的入口</a:t>
                      </a:r>
                      <a:endParaRPr lang="zh-CN" sz="1800" kern="100" dirty="0">
                        <a:effectLst/>
                        <a:latin typeface="宋体" pitchFamily="2" charset="-122"/>
                        <a:ea typeface="宋体" pitchFamily="2" charset="-122"/>
                        <a:cs typeface="Times New Roman"/>
                      </a:endParaRPr>
                    </a:p>
                  </a:txBody>
                  <a:tcPr marL="110082" marR="110082" marT="0" marB="0"/>
                </a:tc>
                <a:extLst>
                  <a:ext uri="{0D108BD9-81ED-4DB2-BD59-A6C34878D82A}">
                    <a16:rowId xmlns:a16="http://schemas.microsoft.com/office/drawing/2014/main" val="10007"/>
                  </a:ext>
                </a:extLst>
              </a:tr>
              <a:tr h="0">
                <a:tc>
                  <a:txBody>
                    <a:bodyPr/>
                    <a:lstStyle/>
                    <a:p>
                      <a:pPr algn="just">
                        <a:spcAft>
                          <a:spcPts val="0"/>
                        </a:spcAft>
                      </a:pPr>
                      <a:r>
                        <a:rPr lang="zh-CN" sz="1800" kern="100" dirty="0">
                          <a:effectLst/>
                          <a:latin typeface="宋体" pitchFamily="2" charset="-122"/>
                          <a:ea typeface="宋体" pitchFamily="2" charset="-122"/>
                        </a:rPr>
                        <a:t>企业架构设计</a:t>
                      </a:r>
                      <a:endParaRPr lang="zh-CN" sz="1800" b="0" kern="100" dirty="0">
                        <a:effectLst/>
                        <a:latin typeface="宋体" pitchFamily="2" charset="-122"/>
                        <a:ea typeface="宋体" pitchFamily="2" charset="-122"/>
                        <a:cs typeface="Times New Roman"/>
                      </a:endParaRPr>
                    </a:p>
                  </a:txBody>
                  <a:tcPr marL="110082" marR="110082" marT="0" marB="0"/>
                </a:tc>
                <a:tc>
                  <a:txBody>
                    <a:bodyPr/>
                    <a:lstStyle/>
                    <a:p>
                      <a:pPr algn="just">
                        <a:spcAft>
                          <a:spcPts val="0"/>
                        </a:spcAft>
                      </a:pPr>
                      <a:r>
                        <a:rPr lang="zh-CN" sz="1800" kern="100" dirty="0">
                          <a:effectLst/>
                          <a:latin typeface="宋体" pitchFamily="2" charset="-122"/>
                          <a:ea typeface="宋体" pitchFamily="2" charset="-122"/>
                        </a:rPr>
                        <a:t>无</a:t>
                      </a:r>
                      <a:endParaRPr lang="zh-CN" sz="1800" kern="100" dirty="0">
                        <a:effectLst/>
                        <a:latin typeface="宋体" pitchFamily="2" charset="-122"/>
                        <a:ea typeface="宋体" pitchFamily="2" charset="-122"/>
                        <a:cs typeface="Times New Roman"/>
                      </a:endParaRPr>
                    </a:p>
                  </a:txBody>
                  <a:tcPr marL="110082" marR="110082" marT="0" marB="0"/>
                </a:tc>
                <a:extLst>
                  <a:ext uri="{0D108BD9-81ED-4DB2-BD59-A6C34878D82A}">
                    <a16:rowId xmlns:a16="http://schemas.microsoft.com/office/drawing/2014/main" val="10008"/>
                  </a:ext>
                </a:extLst>
              </a:tr>
            </a:tbl>
          </a:graphicData>
        </a:graphic>
      </p:graphicFrame>
      <p:sp>
        <p:nvSpPr>
          <p:cNvPr id="5" name="AutoShape 4"/>
          <p:cNvSpPr>
            <a:spLocks noChangeArrowheads="1"/>
          </p:cNvSpPr>
          <p:nvPr/>
        </p:nvSpPr>
        <p:spPr bwMode="auto">
          <a:xfrm>
            <a:off x="8001000" y="533400"/>
            <a:ext cx="992188" cy="685800"/>
          </a:xfrm>
          <a:prstGeom prst="flowChartDocument">
            <a:avLst/>
          </a:prstGeom>
          <a:solidFill>
            <a:srgbClr val="FFC00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0506 Technical Environment</a:t>
            </a:r>
          </a:p>
        </p:txBody>
      </p:sp>
      <p:pic>
        <p:nvPicPr>
          <p:cNvPr id="6" name="Picture 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6024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Logical Sequence View – Component Interaction Diagram</a:t>
            </a:r>
            <a:br>
              <a:rPr lang="en-US" altLang="zh-CN" dirty="0"/>
            </a:br>
            <a:r>
              <a:rPr lang="zh-CN" altLang="en-US" dirty="0"/>
              <a:t>账户开通</a:t>
            </a:r>
          </a:p>
        </p:txBody>
      </p:sp>
      <p:sp>
        <p:nvSpPr>
          <p:cNvPr id="4"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0515</a:t>
            </a:r>
          </a:p>
          <a:p>
            <a:pPr>
              <a:lnSpc>
                <a:spcPct val="85000"/>
              </a:lnSpc>
              <a:spcBef>
                <a:spcPct val="0"/>
              </a:spcBef>
            </a:pPr>
            <a:r>
              <a:rPr lang="en-US" altLang="zh-CN" sz="1200" dirty="0"/>
              <a:t>Component Model</a:t>
            </a:r>
          </a:p>
        </p:txBody>
      </p:sp>
      <p:pic>
        <p:nvPicPr>
          <p:cNvPr id="911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383780"/>
            <a:ext cx="6180162" cy="517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62250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Application Logical Operational View</a:t>
            </a:r>
            <a:endParaRPr lang="zh-CN" altLang="en-US" dirty="0"/>
          </a:p>
        </p:txBody>
      </p:sp>
      <p:sp>
        <p:nvSpPr>
          <p:cNvPr id="8"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0522</a:t>
            </a:r>
          </a:p>
          <a:p>
            <a:pPr>
              <a:lnSpc>
                <a:spcPct val="85000"/>
              </a:lnSpc>
              <a:spcBef>
                <a:spcPct val="0"/>
              </a:spcBef>
            </a:pPr>
            <a:r>
              <a:rPr lang="en-US" altLang="zh-CN" sz="1200" dirty="0"/>
              <a:t>Operational Model</a:t>
            </a:r>
          </a:p>
        </p:txBody>
      </p:sp>
      <p:pic>
        <p:nvPicPr>
          <p:cNvPr id="931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219200"/>
            <a:ext cx="6762317" cy="537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99398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Logical Operational View</a:t>
            </a:r>
            <a:endParaRPr lang="zh-CN" altLang="en-US" dirty="0"/>
          </a:p>
        </p:txBody>
      </p:sp>
      <p:sp>
        <p:nvSpPr>
          <p:cNvPr id="8"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0522</a:t>
            </a:r>
          </a:p>
          <a:p>
            <a:pPr>
              <a:lnSpc>
                <a:spcPct val="85000"/>
              </a:lnSpc>
              <a:spcBef>
                <a:spcPct val="0"/>
              </a:spcBef>
            </a:pPr>
            <a:r>
              <a:rPr lang="en-US" altLang="zh-CN" sz="1200" dirty="0"/>
              <a:t>Operational Model</a:t>
            </a:r>
          </a:p>
        </p:txBody>
      </p:sp>
      <p:pic>
        <p:nvPicPr>
          <p:cNvPr id="942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80267" y="1219200"/>
            <a:ext cx="6860085" cy="544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2346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Logical Operational View</a:t>
            </a:r>
            <a:endParaRPr lang="zh-CN" altLang="en-US" dirty="0"/>
          </a:p>
        </p:txBody>
      </p:sp>
      <p:sp>
        <p:nvSpPr>
          <p:cNvPr id="8"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0522</a:t>
            </a:r>
          </a:p>
          <a:p>
            <a:pPr>
              <a:lnSpc>
                <a:spcPct val="85000"/>
              </a:lnSpc>
              <a:spcBef>
                <a:spcPct val="0"/>
              </a:spcBef>
            </a:pPr>
            <a:r>
              <a:rPr lang="en-US" altLang="zh-CN" sz="1200" dirty="0"/>
              <a:t>Operational Model</a:t>
            </a:r>
          </a:p>
        </p:txBody>
      </p:sp>
      <p:pic>
        <p:nvPicPr>
          <p:cNvPr id="9523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2197" y="1124744"/>
            <a:ext cx="7282171" cy="55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6998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Logical Operational View</a:t>
            </a:r>
            <a:endParaRPr lang="zh-CN" altLang="en-US" dirty="0"/>
          </a:p>
        </p:txBody>
      </p:sp>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6" name="表格 35"/>
          <p:cNvGraphicFramePr>
            <a:graphicFrameLocks noGrp="1"/>
          </p:cNvGraphicFramePr>
          <p:nvPr>
            <p:extLst>
              <p:ext uri="{D42A27DB-BD31-4B8C-83A1-F6EECF244321}">
                <p14:modId xmlns:p14="http://schemas.microsoft.com/office/powerpoint/2010/main" val="2914601865"/>
              </p:ext>
            </p:extLst>
          </p:nvPr>
        </p:nvGraphicFramePr>
        <p:xfrm>
          <a:off x="467544" y="1207821"/>
          <a:ext cx="8208912" cy="5303520"/>
        </p:xfrm>
        <a:graphic>
          <a:graphicData uri="http://schemas.openxmlformats.org/drawingml/2006/table">
            <a:tbl>
              <a:tblPr firstRow="1" firstCol="1" bandRow="1">
                <a:tableStyleId>{5940675A-B579-460E-94D1-54222C63F5DA}</a:tableStyleId>
              </a:tblPr>
              <a:tblGrid>
                <a:gridCol w="2051746">
                  <a:extLst>
                    <a:ext uri="{9D8B030D-6E8A-4147-A177-3AD203B41FA5}">
                      <a16:colId xmlns:a16="http://schemas.microsoft.com/office/drawing/2014/main" val="20000"/>
                    </a:ext>
                  </a:extLst>
                </a:gridCol>
                <a:gridCol w="2051746">
                  <a:extLst>
                    <a:ext uri="{9D8B030D-6E8A-4147-A177-3AD203B41FA5}">
                      <a16:colId xmlns:a16="http://schemas.microsoft.com/office/drawing/2014/main" val="20001"/>
                    </a:ext>
                  </a:extLst>
                </a:gridCol>
                <a:gridCol w="2052710">
                  <a:extLst>
                    <a:ext uri="{9D8B030D-6E8A-4147-A177-3AD203B41FA5}">
                      <a16:colId xmlns:a16="http://schemas.microsoft.com/office/drawing/2014/main" val="20002"/>
                    </a:ext>
                  </a:extLst>
                </a:gridCol>
                <a:gridCol w="2052710">
                  <a:extLst>
                    <a:ext uri="{9D8B030D-6E8A-4147-A177-3AD203B41FA5}">
                      <a16:colId xmlns:a16="http://schemas.microsoft.com/office/drawing/2014/main" val="20003"/>
                    </a:ext>
                  </a:extLst>
                </a:gridCol>
              </a:tblGrid>
              <a:tr h="149331">
                <a:tc>
                  <a:txBody>
                    <a:bodyPr/>
                    <a:lstStyle/>
                    <a:p>
                      <a:pPr algn="ctr">
                        <a:spcAft>
                          <a:spcPts val="0"/>
                        </a:spcAft>
                      </a:pPr>
                      <a:r>
                        <a:rPr lang="zh-CN" altLang="en-US" sz="1200" b="1" kern="100" dirty="0">
                          <a:solidFill>
                            <a:schemeClr val="tx1"/>
                          </a:solidFill>
                          <a:effectLst/>
                          <a:latin typeface="+mn-ea"/>
                          <a:ea typeface="+mn-ea"/>
                          <a:cs typeface="Times New Roman"/>
                        </a:rPr>
                        <a:t>组件（</a:t>
                      </a:r>
                      <a:r>
                        <a:rPr lang="en-US" altLang="zh-CN" sz="1200" b="1" kern="100" dirty="0">
                          <a:solidFill>
                            <a:schemeClr val="tx1"/>
                          </a:solidFill>
                          <a:effectLst/>
                          <a:latin typeface="+mn-ea"/>
                          <a:ea typeface="+mn-ea"/>
                          <a:cs typeface="Times New Roman"/>
                        </a:rPr>
                        <a:t>Component</a:t>
                      </a:r>
                      <a:r>
                        <a:rPr lang="zh-CN" altLang="en-US" sz="1200" b="1" kern="100" dirty="0">
                          <a:solidFill>
                            <a:schemeClr val="tx1"/>
                          </a:solidFill>
                          <a:effectLst/>
                          <a:latin typeface="+mn-ea"/>
                          <a:ea typeface="+mn-ea"/>
                          <a:cs typeface="Times New Roman"/>
                        </a:rPr>
                        <a:t>）</a:t>
                      </a:r>
                      <a:endParaRPr lang="zh-CN" sz="1200" b="1" kern="100" dirty="0">
                        <a:solidFill>
                          <a:schemeClr val="tx1"/>
                        </a:solidFill>
                        <a:effectLst/>
                        <a:latin typeface="+mn-ea"/>
                        <a:ea typeface="+mn-ea"/>
                        <a:cs typeface="Times New Roman"/>
                      </a:endParaRPr>
                    </a:p>
                  </a:txBody>
                  <a:tcPr marL="63999" marR="63999" marT="0" marB="0">
                    <a:solidFill>
                      <a:srgbClr val="EAEAEA"/>
                    </a:solidFill>
                  </a:tcPr>
                </a:tc>
                <a:tc>
                  <a:txBody>
                    <a:bodyPr/>
                    <a:lstStyle/>
                    <a:p>
                      <a:pPr algn="ctr">
                        <a:spcAft>
                          <a:spcPts val="0"/>
                        </a:spcAft>
                      </a:pPr>
                      <a:r>
                        <a:rPr lang="zh-CN" sz="1200" b="1" kern="100" dirty="0">
                          <a:solidFill>
                            <a:schemeClr val="tx1"/>
                          </a:solidFill>
                          <a:effectLst/>
                          <a:latin typeface="+mn-ea"/>
                          <a:ea typeface="+mn-ea"/>
                        </a:rPr>
                        <a:t>展示部署单元（</a:t>
                      </a:r>
                      <a:r>
                        <a:rPr lang="en-US" sz="1200" b="1" kern="100" dirty="0">
                          <a:solidFill>
                            <a:schemeClr val="tx1"/>
                          </a:solidFill>
                          <a:effectLst/>
                          <a:latin typeface="+mn-ea"/>
                          <a:ea typeface="+mn-ea"/>
                        </a:rPr>
                        <a:t>PDU</a:t>
                      </a:r>
                      <a:r>
                        <a:rPr lang="zh-CN" sz="1200" b="1" kern="100" dirty="0">
                          <a:solidFill>
                            <a:schemeClr val="tx1"/>
                          </a:solidFill>
                          <a:effectLst/>
                          <a:latin typeface="+mn-ea"/>
                          <a:ea typeface="+mn-ea"/>
                        </a:rPr>
                        <a:t>）</a:t>
                      </a:r>
                      <a:endParaRPr lang="zh-CN" sz="1200" b="1" kern="100" dirty="0">
                        <a:solidFill>
                          <a:schemeClr val="tx1"/>
                        </a:solidFill>
                        <a:effectLst/>
                        <a:latin typeface="+mn-ea"/>
                        <a:ea typeface="+mn-ea"/>
                        <a:cs typeface="Times New Roman"/>
                      </a:endParaRPr>
                    </a:p>
                  </a:txBody>
                  <a:tcPr marL="63999" marR="63999" marT="0" marB="0">
                    <a:solidFill>
                      <a:srgbClr val="EAEAEA"/>
                    </a:solidFill>
                  </a:tcPr>
                </a:tc>
                <a:tc>
                  <a:txBody>
                    <a:bodyPr/>
                    <a:lstStyle/>
                    <a:p>
                      <a:pPr algn="ctr">
                        <a:spcAft>
                          <a:spcPts val="0"/>
                        </a:spcAft>
                      </a:pPr>
                      <a:r>
                        <a:rPr lang="zh-CN" sz="1200" b="1" kern="100" dirty="0">
                          <a:solidFill>
                            <a:schemeClr val="tx1"/>
                          </a:solidFill>
                          <a:effectLst/>
                          <a:latin typeface="+mn-ea"/>
                          <a:ea typeface="+mn-ea"/>
                        </a:rPr>
                        <a:t>执行部署单元（</a:t>
                      </a:r>
                      <a:r>
                        <a:rPr lang="en-US" sz="1200" b="1" kern="100" dirty="0">
                          <a:solidFill>
                            <a:schemeClr val="tx1"/>
                          </a:solidFill>
                          <a:effectLst/>
                          <a:latin typeface="+mn-ea"/>
                          <a:ea typeface="+mn-ea"/>
                        </a:rPr>
                        <a:t>EDU</a:t>
                      </a:r>
                      <a:r>
                        <a:rPr lang="zh-CN" sz="1200" b="1" kern="100" dirty="0">
                          <a:solidFill>
                            <a:schemeClr val="tx1"/>
                          </a:solidFill>
                          <a:effectLst/>
                          <a:latin typeface="+mn-ea"/>
                          <a:ea typeface="+mn-ea"/>
                        </a:rPr>
                        <a:t>）</a:t>
                      </a:r>
                      <a:endParaRPr lang="zh-CN" sz="1200" b="1" kern="100" dirty="0">
                        <a:solidFill>
                          <a:schemeClr val="tx1"/>
                        </a:solidFill>
                        <a:effectLst/>
                        <a:latin typeface="+mn-ea"/>
                        <a:ea typeface="+mn-ea"/>
                        <a:cs typeface="Times New Roman"/>
                      </a:endParaRPr>
                    </a:p>
                  </a:txBody>
                  <a:tcPr marL="63999" marR="63999" marT="0" marB="0">
                    <a:solidFill>
                      <a:srgbClr val="EAEAEA"/>
                    </a:solidFill>
                  </a:tcPr>
                </a:tc>
                <a:tc>
                  <a:txBody>
                    <a:bodyPr/>
                    <a:lstStyle/>
                    <a:p>
                      <a:pPr algn="ctr">
                        <a:spcAft>
                          <a:spcPts val="0"/>
                        </a:spcAft>
                      </a:pPr>
                      <a:r>
                        <a:rPr lang="zh-CN" sz="1200" b="1" kern="100" dirty="0">
                          <a:solidFill>
                            <a:schemeClr val="tx1"/>
                          </a:solidFill>
                          <a:effectLst/>
                          <a:latin typeface="+mn-ea"/>
                          <a:ea typeface="+mn-ea"/>
                        </a:rPr>
                        <a:t>数据部署单元（</a:t>
                      </a:r>
                      <a:r>
                        <a:rPr lang="en-US" sz="1200" b="1" kern="100" dirty="0">
                          <a:solidFill>
                            <a:schemeClr val="tx1"/>
                          </a:solidFill>
                          <a:effectLst/>
                          <a:latin typeface="+mn-ea"/>
                          <a:ea typeface="+mn-ea"/>
                        </a:rPr>
                        <a:t>DDU</a:t>
                      </a:r>
                      <a:r>
                        <a:rPr lang="zh-CN" sz="1200" b="1" kern="100" dirty="0">
                          <a:solidFill>
                            <a:schemeClr val="tx1"/>
                          </a:solidFill>
                          <a:effectLst/>
                          <a:latin typeface="+mn-ea"/>
                          <a:ea typeface="+mn-ea"/>
                        </a:rPr>
                        <a:t>）</a:t>
                      </a:r>
                      <a:endParaRPr lang="zh-CN" sz="1200" b="1" kern="100" dirty="0">
                        <a:solidFill>
                          <a:schemeClr val="tx1"/>
                        </a:solidFill>
                        <a:effectLst/>
                        <a:latin typeface="+mn-ea"/>
                        <a:ea typeface="+mn-ea"/>
                        <a:cs typeface="Times New Roman"/>
                      </a:endParaRPr>
                    </a:p>
                  </a:txBody>
                  <a:tcPr marL="63999" marR="63999" marT="0" marB="0">
                    <a:solidFill>
                      <a:srgbClr val="EAEAEA"/>
                    </a:solidFill>
                  </a:tcPr>
                </a:tc>
                <a:extLst>
                  <a:ext uri="{0D108BD9-81ED-4DB2-BD59-A6C34878D82A}">
                    <a16:rowId xmlns:a16="http://schemas.microsoft.com/office/drawing/2014/main" val="10000"/>
                  </a:ext>
                </a:extLst>
              </a:tr>
              <a:tr h="94083">
                <a:tc>
                  <a:txBody>
                    <a:bodyPr/>
                    <a:lstStyle/>
                    <a:p>
                      <a:pPr algn="just">
                        <a:spcAft>
                          <a:spcPts val="0"/>
                        </a:spcAft>
                      </a:pPr>
                      <a:r>
                        <a:rPr lang="zh-CN" altLang="en-US" sz="1200" kern="100" dirty="0">
                          <a:effectLst/>
                          <a:latin typeface="+mn-ea"/>
                          <a:ea typeface="+mn-ea"/>
                          <a:cs typeface="Times New Roman"/>
                        </a:rPr>
                        <a:t>数据去重</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dirty="0">
                          <a:solidFill>
                            <a:srgbClr val="00B050"/>
                          </a:solidFill>
                          <a:effectLst/>
                          <a:latin typeface="+mn-ea"/>
                          <a:ea typeface="+mn-ea"/>
                        </a:rPr>
                        <a:t>U1_</a:t>
                      </a:r>
                      <a:r>
                        <a:rPr lang="zh-CN" sz="1200" kern="100" dirty="0">
                          <a:solidFill>
                            <a:srgbClr val="00B050"/>
                          </a:solidFill>
                          <a:effectLst/>
                          <a:latin typeface="+mn-ea"/>
                          <a:ea typeface="+mn-ea"/>
                        </a:rPr>
                        <a:t>前置数据管理</a:t>
                      </a:r>
                      <a:endParaRPr lang="zh-CN" sz="1200" kern="100" dirty="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E1_</a:t>
                      </a:r>
                      <a:r>
                        <a:rPr lang="zh-CN" sz="1200" kern="100" dirty="0">
                          <a:solidFill>
                            <a:srgbClr val="FF0000"/>
                          </a:solidFill>
                          <a:effectLst/>
                          <a:latin typeface="+mn-ea"/>
                          <a:ea typeface="+mn-ea"/>
                        </a:rPr>
                        <a:t>数据去重</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D1_</a:t>
                      </a:r>
                      <a:r>
                        <a:rPr lang="zh-CN" sz="1200" kern="100" dirty="0">
                          <a:solidFill>
                            <a:srgbClr val="0070C0"/>
                          </a:solidFill>
                          <a:effectLst/>
                          <a:latin typeface="+mn-ea"/>
                          <a:ea typeface="+mn-ea"/>
                        </a:rPr>
                        <a:t>全量数据</a:t>
                      </a:r>
                      <a:r>
                        <a:rPr lang="en-US" altLang="zh-CN" sz="1200" kern="100" dirty="0">
                          <a:solidFill>
                            <a:srgbClr val="0070C0"/>
                          </a:solidFill>
                          <a:effectLst/>
                          <a:latin typeface="+mn-ea"/>
                          <a:ea typeface="+mn-ea"/>
                        </a:rPr>
                        <a:t>, </a:t>
                      </a:r>
                      <a:r>
                        <a:rPr lang="en-US" sz="1200" kern="100" dirty="0">
                          <a:solidFill>
                            <a:srgbClr val="0070C0"/>
                          </a:solidFill>
                          <a:effectLst/>
                          <a:latin typeface="+mn-ea"/>
                          <a:ea typeface="+mn-ea"/>
                        </a:rPr>
                        <a:t>D2_</a:t>
                      </a:r>
                      <a:r>
                        <a:rPr lang="zh-CN" sz="1200" kern="100" dirty="0">
                          <a:solidFill>
                            <a:srgbClr val="0070C0"/>
                          </a:solidFill>
                          <a:effectLst/>
                          <a:latin typeface="+mn-ea"/>
                          <a:ea typeface="+mn-ea"/>
                        </a:rPr>
                        <a:t>增量数据</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01"/>
                  </a:ext>
                </a:extLst>
              </a:tr>
              <a:tr h="1493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altLang="zh-CN" sz="1200" kern="100" dirty="0">
                          <a:effectLst/>
                          <a:latin typeface="+mn-ea"/>
                          <a:ea typeface="+mn-ea"/>
                        </a:rPr>
                        <a:t>暂存管理</a:t>
                      </a:r>
                      <a:endParaRPr lang="zh-CN" alt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dirty="0">
                          <a:solidFill>
                            <a:srgbClr val="00B050"/>
                          </a:solidFill>
                          <a:effectLst/>
                          <a:latin typeface="+mn-ea"/>
                          <a:ea typeface="+mn-ea"/>
                        </a:rPr>
                        <a:t>U2_</a:t>
                      </a:r>
                      <a:r>
                        <a:rPr lang="zh-CN" sz="1200" kern="100" dirty="0">
                          <a:solidFill>
                            <a:srgbClr val="00B050"/>
                          </a:solidFill>
                          <a:effectLst/>
                          <a:latin typeface="+mn-ea"/>
                          <a:ea typeface="+mn-ea"/>
                        </a:rPr>
                        <a:t>暂存追溯</a:t>
                      </a:r>
                      <a:endParaRPr lang="zh-CN" sz="1200" kern="100" dirty="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E2_</a:t>
                      </a:r>
                      <a:r>
                        <a:rPr lang="zh-CN" sz="1200" kern="100" dirty="0">
                          <a:solidFill>
                            <a:srgbClr val="FF0000"/>
                          </a:solidFill>
                          <a:effectLst/>
                          <a:latin typeface="+mn-ea"/>
                          <a:ea typeface="+mn-ea"/>
                        </a:rPr>
                        <a:t>暂存管理</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 </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02"/>
                  </a:ext>
                </a:extLst>
              </a:tr>
              <a:tr h="149331">
                <a:tc>
                  <a:txBody>
                    <a:bodyPr/>
                    <a:lstStyle/>
                    <a:p>
                      <a:pPr algn="just">
                        <a:spcAft>
                          <a:spcPts val="0"/>
                        </a:spcAft>
                      </a:pPr>
                      <a:r>
                        <a:rPr lang="zh-CN" altLang="en-US" sz="1200" kern="100" dirty="0">
                          <a:effectLst/>
                          <a:latin typeface="+mn-ea"/>
                          <a:ea typeface="+mn-ea"/>
                          <a:cs typeface="Times New Roman"/>
                        </a:rPr>
                        <a:t>应用界面</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a:solidFill>
                            <a:srgbClr val="00B050"/>
                          </a:solidFill>
                          <a:effectLst/>
                          <a:latin typeface="+mn-ea"/>
                          <a:ea typeface="+mn-ea"/>
                        </a:rPr>
                        <a:t>U3_</a:t>
                      </a:r>
                      <a:r>
                        <a:rPr lang="zh-CN" sz="1200" kern="100">
                          <a:solidFill>
                            <a:srgbClr val="00B050"/>
                          </a:solidFill>
                          <a:effectLst/>
                          <a:latin typeface="+mn-ea"/>
                          <a:ea typeface="+mn-ea"/>
                        </a:rPr>
                        <a:t>应用界面</a:t>
                      </a:r>
                      <a:endParaRPr lang="zh-CN" sz="1200" kern="10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0000"/>
                          </a:solidFill>
                          <a:effectLst/>
                          <a:latin typeface="+mn-ea"/>
                          <a:ea typeface="+mn-ea"/>
                        </a:rPr>
                        <a:t> </a:t>
                      </a:r>
                      <a:endParaRPr lang="zh-CN" sz="1200" kern="10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 </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03"/>
                  </a:ext>
                </a:extLst>
              </a:tr>
              <a:tr h="149331">
                <a:tc>
                  <a:txBody>
                    <a:bodyPr/>
                    <a:lstStyle/>
                    <a:p>
                      <a:pPr algn="just">
                        <a:spcAft>
                          <a:spcPts val="0"/>
                        </a:spcAft>
                      </a:pPr>
                      <a:r>
                        <a:rPr lang="en-US" altLang="zh-CN" sz="1200" kern="100" dirty="0">
                          <a:effectLst/>
                          <a:latin typeface="+mn-ea"/>
                          <a:ea typeface="+mn-ea"/>
                          <a:cs typeface="Times New Roman"/>
                        </a:rPr>
                        <a:t>Web</a:t>
                      </a:r>
                      <a:r>
                        <a:rPr lang="zh-CN" altLang="en-US" sz="1200" kern="100" dirty="0">
                          <a:effectLst/>
                          <a:latin typeface="+mn-ea"/>
                          <a:ea typeface="+mn-ea"/>
                          <a:cs typeface="Times New Roman"/>
                        </a:rPr>
                        <a:t>服务</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dirty="0">
                          <a:solidFill>
                            <a:srgbClr val="00B050"/>
                          </a:solidFill>
                          <a:effectLst/>
                          <a:latin typeface="+mn-ea"/>
                          <a:ea typeface="+mn-ea"/>
                        </a:rPr>
                        <a:t> </a:t>
                      </a:r>
                      <a:endParaRPr lang="zh-CN" sz="1200" kern="100" dirty="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0000"/>
                          </a:solidFill>
                          <a:effectLst/>
                          <a:latin typeface="+mn-ea"/>
                          <a:ea typeface="+mn-ea"/>
                        </a:rPr>
                        <a:t>E3_Web</a:t>
                      </a:r>
                      <a:r>
                        <a:rPr lang="zh-CN" sz="1200" kern="100">
                          <a:solidFill>
                            <a:srgbClr val="FF0000"/>
                          </a:solidFill>
                          <a:effectLst/>
                          <a:latin typeface="+mn-ea"/>
                          <a:ea typeface="+mn-ea"/>
                        </a:rPr>
                        <a:t>服务</a:t>
                      </a:r>
                      <a:endParaRPr lang="zh-CN" sz="1200" kern="10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 </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04"/>
                  </a:ext>
                </a:extLst>
              </a:tr>
              <a:tr h="149331">
                <a:tc>
                  <a:txBody>
                    <a:bodyPr/>
                    <a:lstStyle/>
                    <a:p>
                      <a:pPr algn="just">
                        <a:spcAft>
                          <a:spcPts val="0"/>
                        </a:spcAft>
                      </a:pPr>
                      <a:r>
                        <a:rPr lang="zh-CN" altLang="en-US" sz="1200" kern="100" dirty="0">
                          <a:effectLst/>
                          <a:latin typeface="+mn-ea"/>
                          <a:ea typeface="+mn-ea"/>
                          <a:cs typeface="Times New Roman"/>
                        </a:rPr>
                        <a:t>访问控制</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a:solidFill>
                            <a:srgbClr val="00B050"/>
                          </a:solidFill>
                          <a:effectLst/>
                          <a:latin typeface="+mn-ea"/>
                          <a:ea typeface="+mn-ea"/>
                        </a:rPr>
                        <a:t> </a:t>
                      </a:r>
                      <a:endParaRPr lang="zh-CN" sz="1200" kern="10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E4_</a:t>
                      </a:r>
                      <a:r>
                        <a:rPr lang="zh-CN" sz="1200" kern="100" dirty="0">
                          <a:solidFill>
                            <a:srgbClr val="FF0000"/>
                          </a:solidFill>
                          <a:effectLst/>
                          <a:latin typeface="+mn-ea"/>
                          <a:ea typeface="+mn-ea"/>
                        </a:rPr>
                        <a:t>访问控制</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 </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05"/>
                  </a:ext>
                </a:extLst>
              </a:tr>
              <a:tr h="149331">
                <a:tc>
                  <a:txBody>
                    <a:bodyPr/>
                    <a:lstStyle/>
                    <a:p>
                      <a:pPr algn="just">
                        <a:spcAft>
                          <a:spcPts val="0"/>
                        </a:spcAft>
                      </a:pPr>
                      <a:r>
                        <a:rPr lang="zh-CN" altLang="en-US" sz="1200" kern="100" dirty="0">
                          <a:effectLst/>
                          <a:latin typeface="+mn-ea"/>
                          <a:ea typeface="+mn-ea"/>
                          <a:cs typeface="Times New Roman"/>
                        </a:rPr>
                        <a:t>身份认证</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a:solidFill>
                            <a:srgbClr val="00B050"/>
                          </a:solidFill>
                          <a:effectLst/>
                          <a:latin typeface="+mn-ea"/>
                          <a:ea typeface="+mn-ea"/>
                        </a:rPr>
                        <a:t> </a:t>
                      </a:r>
                      <a:endParaRPr lang="zh-CN" sz="1200" kern="10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0000"/>
                          </a:solidFill>
                          <a:effectLst/>
                          <a:latin typeface="+mn-ea"/>
                          <a:ea typeface="+mn-ea"/>
                        </a:rPr>
                        <a:t>E5_</a:t>
                      </a:r>
                      <a:r>
                        <a:rPr lang="zh-CN" sz="1200" kern="100">
                          <a:solidFill>
                            <a:srgbClr val="FF0000"/>
                          </a:solidFill>
                          <a:effectLst/>
                          <a:latin typeface="+mn-ea"/>
                          <a:ea typeface="+mn-ea"/>
                        </a:rPr>
                        <a:t>身份认证</a:t>
                      </a:r>
                      <a:endParaRPr lang="zh-CN" sz="1200" kern="10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 </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06"/>
                  </a:ext>
                </a:extLst>
              </a:tr>
              <a:tr h="149331">
                <a:tc>
                  <a:txBody>
                    <a:bodyPr/>
                    <a:lstStyle/>
                    <a:p>
                      <a:pPr algn="just">
                        <a:spcAft>
                          <a:spcPts val="0"/>
                        </a:spcAft>
                      </a:pPr>
                      <a:r>
                        <a:rPr lang="zh-CN" altLang="en-US" sz="1200" kern="100" dirty="0">
                          <a:effectLst/>
                          <a:latin typeface="+mn-ea"/>
                          <a:ea typeface="+mn-ea"/>
                          <a:cs typeface="Times New Roman"/>
                        </a:rPr>
                        <a:t>照片管理</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a:solidFill>
                            <a:srgbClr val="00B050"/>
                          </a:solidFill>
                          <a:effectLst/>
                          <a:latin typeface="+mn-ea"/>
                          <a:ea typeface="+mn-ea"/>
                        </a:rPr>
                        <a:t> </a:t>
                      </a:r>
                      <a:endParaRPr lang="zh-CN" sz="1200" kern="10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0000"/>
                          </a:solidFill>
                          <a:effectLst/>
                          <a:latin typeface="+mn-ea"/>
                          <a:ea typeface="+mn-ea"/>
                        </a:rPr>
                        <a:t>E6_</a:t>
                      </a:r>
                      <a:r>
                        <a:rPr lang="zh-CN" sz="1200" kern="100">
                          <a:solidFill>
                            <a:srgbClr val="FF0000"/>
                          </a:solidFill>
                          <a:effectLst/>
                          <a:latin typeface="+mn-ea"/>
                          <a:ea typeface="+mn-ea"/>
                        </a:rPr>
                        <a:t>照片管理</a:t>
                      </a:r>
                      <a:endParaRPr lang="zh-CN" sz="1200" kern="10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D3_</a:t>
                      </a:r>
                      <a:r>
                        <a:rPr lang="zh-CN" sz="1200" kern="100" dirty="0">
                          <a:solidFill>
                            <a:srgbClr val="0070C0"/>
                          </a:solidFill>
                          <a:effectLst/>
                          <a:latin typeface="+mn-ea"/>
                          <a:ea typeface="+mn-ea"/>
                        </a:rPr>
                        <a:t>照片</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07"/>
                  </a:ext>
                </a:extLst>
              </a:tr>
              <a:tr h="149331">
                <a:tc>
                  <a:txBody>
                    <a:bodyPr/>
                    <a:lstStyle/>
                    <a:p>
                      <a:pPr algn="just">
                        <a:spcAft>
                          <a:spcPts val="0"/>
                        </a:spcAft>
                      </a:pPr>
                      <a:r>
                        <a:rPr lang="zh-CN" altLang="en-US" sz="1200" kern="100" dirty="0">
                          <a:effectLst/>
                          <a:latin typeface="+mn-ea"/>
                          <a:ea typeface="+mn-ea"/>
                          <a:cs typeface="Times New Roman"/>
                        </a:rPr>
                        <a:t>管理界面</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dirty="0">
                          <a:solidFill>
                            <a:srgbClr val="00B050"/>
                          </a:solidFill>
                          <a:effectLst/>
                          <a:latin typeface="+mn-ea"/>
                          <a:ea typeface="+mn-ea"/>
                        </a:rPr>
                        <a:t>U4_</a:t>
                      </a:r>
                      <a:r>
                        <a:rPr lang="zh-CN" sz="1200" kern="100" dirty="0">
                          <a:solidFill>
                            <a:srgbClr val="00B050"/>
                          </a:solidFill>
                          <a:effectLst/>
                          <a:latin typeface="+mn-ea"/>
                          <a:ea typeface="+mn-ea"/>
                        </a:rPr>
                        <a:t>管理界面</a:t>
                      </a:r>
                      <a:endParaRPr lang="zh-CN" sz="1200" kern="100" dirty="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 </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 </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08"/>
                  </a:ext>
                </a:extLst>
              </a:tr>
              <a:tr h="149331">
                <a:tc>
                  <a:txBody>
                    <a:bodyPr/>
                    <a:lstStyle/>
                    <a:p>
                      <a:pPr algn="just">
                        <a:spcAft>
                          <a:spcPts val="0"/>
                        </a:spcAft>
                      </a:pPr>
                      <a:r>
                        <a:rPr lang="zh-CN" altLang="en-US" sz="1200" kern="100" dirty="0">
                          <a:effectLst/>
                          <a:latin typeface="+mn-ea"/>
                          <a:ea typeface="+mn-ea"/>
                          <a:cs typeface="Times New Roman"/>
                        </a:rPr>
                        <a:t>系统管理</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dirty="0">
                          <a:solidFill>
                            <a:srgbClr val="00B050"/>
                          </a:solidFill>
                          <a:effectLst/>
                          <a:latin typeface="+mn-ea"/>
                          <a:ea typeface="+mn-ea"/>
                        </a:rPr>
                        <a:t> </a:t>
                      </a:r>
                      <a:endParaRPr lang="zh-CN" sz="1200" kern="100" dirty="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E7_</a:t>
                      </a:r>
                      <a:r>
                        <a:rPr lang="zh-CN" sz="1200" kern="100" dirty="0">
                          <a:solidFill>
                            <a:srgbClr val="FF0000"/>
                          </a:solidFill>
                          <a:effectLst/>
                          <a:latin typeface="+mn-ea"/>
                          <a:ea typeface="+mn-ea"/>
                        </a:rPr>
                        <a:t>系统管理</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D4_</a:t>
                      </a:r>
                      <a:r>
                        <a:rPr lang="zh-CN" sz="1200" kern="100" dirty="0">
                          <a:solidFill>
                            <a:srgbClr val="0070C0"/>
                          </a:solidFill>
                          <a:effectLst/>
                          <a:latin typeface="+mn-ea"/>
                          <a:ea typeface="+mn-ea"/>
                        </a:rPr>
                        <a:t>配置数据</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09"/>
                  </a:ext>
                </a:extLst>
              </a:tr>
              <a:tr h="149331">
                <a:tc>
                  <a:txBody>
                    <a:bodyPr/>
                    <a:lstStyle/>
                    <a:p>
                      <a:pPr algn="just">
                        <a:spcAft>
                          <a:spcPts val="0"/>
                        </a:spcAft>
                      </a:pPr>
                      <a:r>
                        <a:rPr lang="zh-CN" altLang="en-US" sz="1200" kern="100" dirty="0">
                          <a:effectLst/>
                          <a:latin typeface="+mn-ea"/>
                          <a:ea typeface="+mn-ea"/>
                          <a:cs typeface="Times New Roman"/>
                        </a:rPr>
                        <a:t>备份管理</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a:solidFill>
                            <a:srgbClr val="00B050"/>
                          </a:solidFill>
                          <a:effectLst/>
                          <a:latin typeface="+mn-ea"/>
                          <a:ea typeface="+mn-ea"/>
                        </a:rPr>
                        <a:t>U5_</a:t>
                      </a:r>
                      <a:r>
                        <a:rPr lang="zh-CN" sz="1200" kern="100">
                          <a:solidFill>
                            <a:srgbClr val="00B050"/>
                          </a:solidFill>
                          <a:effectLst/>
                          <a:latin typeface="+mn-ea"/>
                          <a:ea typeface="+mn-ea"/>
                        </a:rPr>
                        <a:t>备份界面</a:t>
                      </a:r>
                      <a:endParaRPr lang="zh-CN" sz="1200" kern="10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E8_</a:t>
                      </a:r>
                      <a:r>
                        <a:rPr lang="zh-CN" sz="1200" kern="100" dirty="0">
                          <a:solidFill>
                            <a:srgbClr val="FF0000"/>
                          </a:solidFill>
                          <a:effectLst/>
                          <a:latin typeface="+mn-ea"/>
                          <a:ea typeface="+mn-ea"/>
                        </a:rPr>
                        <a:t>备份调度</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D5_</a:t>
                      </a:r>
                      <a:r>
                        <a:rPr lang="zh-CN" sz="1200" kern="100" dirty="0">
                          <a:solidFill>
                            <a:srgbClr val="0070C0"/>
                          </a:solidFill>
                          <a:effectLst/>
                          <a:latin typeface="+mn-ea"/>
                          <a:ea typeface="+mn-ea"/>
                        </a:rPr>
                        <a:t>备份数据</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10"/>
                  </a:ext>
                </a:extLst>
              </a:tr>
              <a:tr h="149331">
                <a:tc>
                  <a:txBody>
                    <a:bodyPr/>
                    <a:lstStyle/>
                    <a:p>
                      <a:pPr algn="just">
                        <a:spcAft>
                          <a:spcPts val="0"/>
                        </a:spcAft>
                      </a:pPr>
                      <a:r>
                        <a:rPr lang="zh-CN" altLang="en-US" sz="1200" kern="100" dirty="0">
                          <a:effectLst/>
                          <a:latin typeface="+mn-ea"/>
                          <a:ea typeface="+mn-ea"/>
                          <a:cs typeface="Times New Roman"/>
                        </a:rPr>
                        <a:t>系统监控</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a:solidFill>
                            <a:srgbClr val="00B050"/>
                          </a:solidFill>
                          <a:effectLst/>
                          <a:latin typeface="+mn-ea"/>
                          <a:ea typeface="+mn-ea"/>
                        </a:rPr>
                        <a:t>U6_</a:t>
                      </a:r>
                      <a:r>
                        <a:rPr lang="zh-CN" sz="1200" kern="100">
                          <a:solidFill>
                            <a:srgbClr val="00B050"/>
                          </a:solidFill>
                          <a:effectLst/>
                          <a:latin typeface="+mn-ea"/>
                          <a:ea typeface="+mn-ea"/>
                        </a:rPr>
                        <a:t>监控界面</a:t>
                      </a:r>
                      <a:endParaRPr lang="zh-CN" sz="1200" kern="10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E9_</a:t>
                      </a:r>
                      <a:r>
                        <a:rPr lang="zh-CN" sz="1200" kern="100" dirty="0">
                          <a:solidFill>
                            <a:srgbClr val="FF0000"/>
                          </a:solidFill>
                          <a:effectLst/>
                          <a:latin typeface="+mn-ea"/>
                          <a:ea typeface="+mn-ea"/>
                        </a:rPr>
                        <a:t>系统监控</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 </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11"/>
                  </a:ext>
                </a:extLst>
              </a:tr>
              <a:tr h="149331">
                <a:tc>
                  <a:txBody>
                    <a:bodyPr/>
                    <a:lstStyle/>
                    <a:p>
                      <a:pPr algn="just">
                        <a:spcAft>
                          <a:spcPts val="0"/>
                        </a:spcAft>
                      </a:pPr>
                      <a:r>
                        <a:rPr lang="zh-CN" altLang="en-US" sz="1200" kern="100" dirty="0">
                          <a:effectLst/>
                          <a:latin typeface="+mn-ea"/>
                          <a:ea typeface="+mn-ea"/>
                          <a:cs typeface="Times New Roman"/>
                        </a:rPr>
                        <a:t>安全审计</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a:solidFill>
                            <a:srgbClr val="00B050"/>
                          </a:solidFill>
                          <a:effectLst/>
                          <a:latin typeface="+mn-ea"/>
                          <a:ea typeface="+mn-ea"/>
                        </a:rPr>
                        <a:t>U7_</a:t>
                      </a:r>
                      <a:r>
                        <a:rPr lang="zh-CN" sz="1200" kern="100">
                          <a:solidFill>
                            <a:srgbClr val="00B050"/>
                          </a:solidFill>
                          <a:effectLst/>
                          <a:latin typeface="+mn-ea"/>
                          <a:ea typeface="+mn-ea"/>
                        </a:rPr>
                        <a:t>审计界面</a:t>
                      </a:r>
                      <a:endParaRPr lang="zh-CN" sz="1200" kern="10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0000"/>
                          </a:solidFill>
                          <a:effectLst/>
                          <a:latin typeface="+mn-ea"/>
                          <a:ea typeface="+mn-ea"/>
                        </a:rPr>
                        <a:t>E10_</a:t>
                      </a:r>
                      <a:r>
                        <a:rPr lang="zh-CN" sz="1200" kern="100">
                          <a:solidFill>
                            <a:srgbClr val="FF0000"/>
                          </a:solidFill>
                          <a:effectLst/>
                          <a:latin typeface="+mn-ea"/>
                          <a:ea typeface="+mn-ea"/>
                        </a:rPr>
                        <a:t>安全审计</a:t>
                      </a:r>
                      <a:endParaRPr lang="zh-CN" sz="1200" kern="10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D6_</a:t>
                      </a:r>
                      <a:r>
                        <a:rPr lang="zh-CN" sz="1200" kern="100" dirty="0">
                          <a:solidFill>
                            <a:srgbClr val="0070C0"/>
                          </a:solidFill>
                          <a:effectLst/>
                          <a:latin typeface="+mn-ea"/>
                          <a:ea typeface="+mn-ea"/>
                        </a:rPr>
                        <a:t>日志数据</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12"/>
                  </a:ext>
                </a:extLst>
              </a:tr>
              <a:tr h="149331">
                <a:tc>
                  <a:txBody>
                    <a:bodyPr/>
                    <a:lstStyle/>
                    <a:p>
                      <a:pPr algn="just">
                        <a:spcAft>
                          <a:spcPts val="0"/>
                        </a:spcAft>
                      </a:pPr>
                      <a:r>
                        <a:rPr lang="zh-CN" altLang="en-US" sz="1200" kern="100" dirty="0">
                          <a:effectLst/>
                          <a:latin typeface="+mn-ea"/>
                          <a:ea typeface="+mn-ea"/>
                          <a:cs typeface="Times New Roman"/>
                        </a:rPr>
                        <a:t>数据清洗</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dirty="0">
                          <a:solidFill>
                            <a:srgbClr val="00B050"/>
                          </a:solidFill>
                          <a:effectLst/>
                          <a:latin typeface="+mn-ea"/>
                          <a:ea typeface="+mn-ea"/>
                        </a:rPr>
                        <a:t>U8_</a:t>
                      </a:r>
                      <a:r>
                        <a:rPr lang="zh-CN" sz="1200" kern="100" dirty="0">
                          <a:solidFill>
                            <a:srgbClr val="00B050"/>
                          </a:solidFill>
                          <a:effectLst/>
                          <a:latin typeface="+mn-ea"/>
                          <a:ea typeface="+mn-ea"/>
                        </a:rPr>
                        <a:t>数据清洗管理</a:t>
                      </a:r>
                      <a:endParaRPr lang="zh-CN" sz="1200" kern="100" dirty="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E11_</a:t>
                      </a:r>
                      <a:r>
                        <a:rPr lang="zh-CN" sz="1200" kern="100" dirty="0">
                          <a:solidFill>
                            <a:srgbClr val="FF0000"/>
                          </a:solidFill>
                          <a:effectLst/>
                          <a:latin typeface="+mn-ea"/>
                          <a:ea typeface="+mn-ea"/>
                        </a:rPr>
                        <a:t>数据清洗</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0070C0"/>
                          </a:solidFill>
                          <a:effectLst/>
                          <a:latin typeface="+mn-ea"/>
                          <a:ea typeface="+mn-ea"/>
                        </a:rPr>
                        <a:t>D7_</a:t>
                      </a:r>
                      <a:r>
                        <a:rPr lang="zh-CN" sz="1200" kern="100">
                          <a:solidFill>
                            <a:srgbClr val="0070C0"/>
                          </a:solidFill>
                          <a:effectLst/>
                          <a:latin typeface="+mn-ea"/>
                          <a:ea typeface="+mn-ea"/>
                        </a:rPr>
                        <a:t>中间数据</a:t>
                      </a:r>
                      <a:endParaRPr lang="zh-CN" sz="1200" kern="10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13"/>
                  </a:ext>
                </a:extLst>
              </a:tr>
              <a:tr h="149331">
                <a:tc>
                  <a:txBody>
                    <a:bodyPr/>
                    <a:lstStyle/>
                    <a:p>
                      <a:pPr algn="just">
                        <a:spcAft>
                          <a:spcPts val="0"/>
                        </a:spcAft>
                      </a:pPr>
                      <a:r>
                        <a:rPr lang="zh-CN" altLang="en-US" sz="1200" kern="100" dirty="0">
                          <a:effectLst/>
                          <a:latin typeface="+mn-ea"/>
                          <a:ea typeface="+mn-ea"/>
                          <a:cs typeface="Times New Roman"/>
                        </a:rPr>
                        <a:t>标准库</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dirty="0">
                          <a:solidFill>
                            <a:srgbClr val="00B050"/>
                          </a:solidFill>
                          <a:effectLst/>
                          <a:latin typeface="+mn-ea"/>
                          <a:ea typeface="+mn-ea"/>
                        </a:rPr>
                        <a:t> </a:t>
                      </a:r>
                      <a:endParaRPr lang="zh-CN" sz="1200" kern="100" dirty="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0000"/>
                          </a:solidFill>
                          <a:effectLst/>
                          <a:latin typeface="+mn-ea"/>
                          <a:ea typeface="+mn-ea"/>
                        </a:rPr>
                        <a:t> </a:t>
                      </a:r>
                      <a:endParaRPr lang="zh-CN" sz="1200" kern="10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D8_</a:t>
                      </a:r>
                      <a:r>
                        <a:rPr lang="zh-CN" sz="1200" kern="100" dirty="0">
                          <a:solidFill>
                            <a:srgbClr val="0070C0"/>
                          </a:solidFill>
                          <a:effectLst/>
                          <a:latin typeface="+mn-ea"/>
                          <a:ea typeface="+mn-ea"/>
                        </a:rPr>
                        <a:t>人口信息</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14"/>
                  </a:ext>
                </a:extLst>
              </a:tr>
              <a:tr h="149331">
                <a:tc>
                  <a:txBody>
                    <a:bodyPr/>
                    <a:lstStyle/>
                    <a:p>
                      <a:pPr algn="just">
                        <a:spcAft>
                          <a:spcPts val="0"/>
                        </a:spcAft>
                      </a:pPr>
                      <a:r>
                        <a:rPr lang="zh-CN" altLang="en-US" sz="1200" kern="100" dirty="0">
                          <a:effectLst/>
                          <a:latin typeface="+mn-ea"/>
                          <a:ea typeface="+mn-ea"/>
                          <a:cs typeface="Times New Roman"/>
                        </a:rPr>
                        <a:t>统计展示</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a:solidFill>
                            <a:srgbClr val="00B050"/>
                          </a:solidFill>
                          <a:effectLst/>
                          <a:latin typeface="+mn-ea"/>
                          <a:ea typeface="+mn-ea"/>
                        </a:rPr>
                        <a:t>U9_</a:t>
                      </a:r>
                      <a:r>
                        <a:rPr lang="zh-CN" sz="1200" kern="100">
                          <a:solidFill>
                            <a:srgbClr val="00B050"/>
                          </a:solidFill>
                          <a:effectLst/>
                          <a:latin typeface="+mn-ea"/>
                          <a:ea typeface="+mn-ea"/>
                        </a:rPr>
                        <a:t>统计展示</a:t>
                      </a:r>
                      <a:endParaRPr lang="zh-CN" sz="1200" kern="10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E12_</a:t>
                      </a:r>
                      <a:r>
                        <a:rPr lang="zh-CN" sz="1200" kern="100" dirty="0">
                          <a:solidFill>
                            <a:srgbClr val="FF0000"/>
                          </a:solidFill>
                          <a:effectLst/>
                          <a:latin typeface="+mn-ea"/>
                          <a:ea typeface="+mn-ea"/>
                        </a:rPr>
                        <a:t>统计展示</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 </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15"/>
                  </a:ext>
                </a:extLst>
              </a:tr>
              <a:tr h="149331">
                <a:tc>
                  <a:txBody>
                    <a:bodyPr/>
                    <a:lstStyle/>
                    <a:p>
                      <a:pPr algn="just">
                        <a:spcAft>
                          <a:spcPts val="0"/>
                        </a:spcAft>
                      </a:pPr>
                      <a:r>
                        <a:rPr lang="zh-CN" altLang="en-US" sz="1200" kern="100" dirty="0">
                          <a:effectLst/>
                          <a:latin typeface="+mn-ea"/>
                          <a:ea typeface="+mn-ea"/>
                          <a:cs typeface="Times New Roman"/>
                        </a:rPr>
                        <a:t>数据仓库</a:t>
                      </a:r>
                      <a:endParaRPr 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dirty="0">
                          <a:solidFill>
                            <a:srgbClr val="00B050"/>
                          </a:solidFill>
                          <a:effectLst/>
                          <a:latin typeface="+mn-ea"/>
                          <a:ea typeface="+mn-ea"/>
                        </a:rPr>
                        <a:t> </a:t>
                      </a:r>
                      <a:endParaRPr lang="zh-CN" sz="1200" kern="100" dirty="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0000"/>
                          </a:solidFill>
                          <a:effectLst/>
                          <a:latin typeface="+mn-ea"/>
                          <a:ea typeface="+mn-ea"/>
                        </a:rPr>
                        <a:t> </a:t>
                      </a:r>
                      <a:endParaRPr lang="zh-CN" sz="1200" kern="100" dirty="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0070C0"/>
                          </a:solidFill>
                          <a:effectLst/>
                          <a:latin typeface="+mn-ea"/>
                          <a:ea typeface="+mn-ea"/>
                        </a:rPr>
                        <a:t>D9_</a:t>
                      </a:r>
                      <a:r>
                        <a:rPr lang="zh-CN" sz="1200" kern="100" dirty="0">
                          <a:solidFill>
                            <a:srgbClr val="0070C0"/>
                          </a:solidFill>
                          <a:effectLst/>
                          <a:latin typeface="+mn-ea"/>
                          <a:ea typeface="+mn-ea"/>
                        </a:rPr>
                        <a:t>主题信息</a:t>
                      </a:r>
                      <a:endParaRPr lang="zh-CN" sz="1200" kern="100" dirty="0">
                        <a:solidFill>
                          <a:srgbClr val="0070C0"/>
                        </a:solidFill>
                        <a:effectLst/>
                        <a:latin typeface="+mn-ea"/>
                        <a:ea typeface="+mn-ea"/>
                        <a:cs typeface="Times New Roman"/>
                      </a:endParaRPr>
                    </a:p>
                  </a:txBody>
                  <a:tcPr marL="63999" marR="63999" marT="0" marB="0"/>
                </a:tc>
                <a:extLst>
                  <a:ext uri="{0D108BD9-81ED-4DB2-BD59-A6C34878D82A}">
                    <a16:rowId xmlns:a16="http://schemas.microsoft.com/office/drawing/2014/main" val="10016"/>
                  </a:ext>
                </a:extLst>
              </a:tr>
              <a:tr h="1493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altLang="en-US" sz="1200" kern="100" dirty="0">
                          <a:effectLst/>
                          <a:latin typeface="+mn-ea"/>
                          <a:ea typeface="+mn-ea"/>
                          <a:cs typeface="Times New Roman"/>
                        </a:rPr>
                        <a:t>分析预测</a:t>
                      </a:r>
                      <a:endParaRPr lang="zh-CN" altLang="zh-CN" sz="1200" kern="100" dirty="0">
                        <a:effectLst/>
                        <a:latin typeface="+mn-ea"/>
                        <a:ea typeface="+mn-ea"/>
                        <a:cs typeface="Times New Roman"/>
                      </a:endParaRPr>
                    </a:p>
                  </a:txBody>
                  <a:tcPr marL="63999" marR="63999" marT="0" marB="0">
                    <a:solidFill>
                      <a:schemeClr val="accent1">
                        <a:lumMod val="20000"/>
                        <a:lumOff val="80000"/>
                      </a:schemeClr>
                    </a:solidFill>
                  </a:tcPr>
                </a:tc>
                <a:tc>
                  <a:txBody>
                    <a:bodyPr/>
                    <a:lstStyle/>
                    <a:p>
                      <a:pPr algn="just">
                        <a:spcAft>
                          <a:spcPts val="0"/>
                        </a:spcAft>
                      </a:pPr>
                      <a:r>
                        <a:rPr lang="en-US" sz="1200" kern="100" dirty="0">
                          <a:solidFill>
                            <a:srgbClr val="00B050"/>
                          </a:solidFill>
                          <a:effectLst/>
                          <a:latin typeface="+mn-ea"/>
                          <a:ea typeface="+mn-ea"/>
                        </a:rPr>
                        <a:t> </a:t>
                      </a:r>
                      <a:endParaRPr lang="zh-CN" sz="1200" kern="100" dirty="0">
                        <a:solidFill>
                          <a:srgbClr val="00B05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0000"/>
                          </a:solidFill>
                          <a:effectLst/>
                          <a:latin typeface="+mn-ea"/>
                          <a:ea typeface="+mn-ea"/>
                        </a:rPr>
                        <a:t>E13_</a:t>
                      </a:r>
                      <a:r>
                        <a:rPr lang="zh-CN" sz="1200" kern="100">
                          <a:solidFill>
                            <a:srgbClr val="FF0000"/>
                          </a:solidFill>
                          <a:effectLst/>
                          <a:latin typeface="+mn-ea"/>
                          <a:ea typeface="+mn-ea"/>
                        </a:rPr>
                        <a:t>分析预测</a:t>
                      </a:r>
                      <a:endParaRPr lang="zh-CN" sz="1200" kern="100">
                        <a:solidFill>
                          <a:srgbClr val="FF0000"/>
                        </a:solidFill>
                        <a:effectLst/>
                        <a:latin typeface="+mn-ea"/>
                        <a:ea typeface="+mn-ea"/>
                        <a:cs typeface="Times New Roman"/>
                      </a:endParaRPr>
                    </a:p>
                  </a:txBody>
                  <a:tcPr marL="63999" marR="63999" marT="0" marB="0"/>
                </a:tc>
                <a:tc>
                  <a:txBody>
                    <a:bodyPr/>
                    <a:lstStyle/>
                    <a:p>
                      <a:pPr algn="just">
                        <a:spcAft>
                          <a:spcPts val="0"/>
                        </a:spcAft>
                      </a:pPr>
                      <a:r>
                        <a:rPr lang="en-US" sz="1200" kern="100">
                          <a:effectLst/>
                          <a:latin typeface="+mn-ea"/>
                          <a:ea typeface="+mn-ea"/>
                        </a:rPr>
                        <a:t> </a:t>
                      </a:r>
                      <a:endParaRPr lang="zh-CN" sz="1200" kern="100">
                        <a:effectLst/>
                        <a:latin typeface="+mn-ea"/>
                        <a:ea typeface="+mn-ea"/>
                        <a:cs typeface="Times New Roman"/>
                      </a:endParaRPr>
                    </a:p>
                  </a:txBody>
                  <a:tcPr marL="63999" marR="63999" marT="0" marB="0"/>
                </a:tc>
                <a:extLst>
                  <a:ext uri="{0D108BD9-81ED-4DB2-BD59-A6C34878D82A}">
                    <a16:rowId xmlns:a16="http://schemas.microsoft.com/office/drawing/2014/main" val="10017"/>
                  </a:ext>
                </a:extLst>
              </a:tr>
              <a:tr h="149331">
                <a:tc>
                  <a:txBody>
                    <a:bodyPr/>
                    <a:lstStyle/>
                    <a:p>
                      <a:pPr algn="just">
                        <a:spcAft>
                          <a:spcPts val="0"/>
                        </a:spcAft>
                      </a:pPr>
                      <a:r>
                        <a:rPr lang="zh-CN" altLang="zh-CN" sz="1200" kern="100" dirty="0">
                          <a:effectLst/>
                          <a:latin typeface="+mn-ea"/>
                          <a:ea typeface="+mn-ea"/>
                        </a:rPr>
                        <a:t>应用容器</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a:t>
                      </a:r>
                      <a:r>
                        <a:rPr lang="zh-CN" sz="1200" kern="100" dirty="0">
                          <a:solidFill>
                            <a:srgbClr val="FFC000"/>
                          </a:solidFill>
                          <a:effectLst/>
                          <a:latin typeface="+mn-ea"/>
                          <a:ea typeface="+mn-ea"/>
                        </a:rPr>
                        <a:t>应用容器</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C000"/>
                          </a:solidFill>
                          <a:effectLst/>
                          <a:latin typeface="+mn-ea"/>
                          <a:ea typeface="+mn-ea"/>
                        </a:rPr>
                        <a:t> </a:t>
                      </a:r>
                      <a:endParaRPr lang="zh-CN" sz="1200" kern="10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18"/>
                  </a:ext>
                </a:extLst>
              </a:tr>
              <a:tr h="149331">
                <a:tc>
                  <a:txBody>
                    <a:bodyPr/>
                    <a:lstStyle/>
                    <a:p>
                      <a:pPr algn="just">
                        <a:spcAft>
                          <a:spcPts val="0"/>
                        </a:spcAft>
                      </a:pPr>
                      <a:r>
                        <a:rPr lang="en-US" sz="1200" kern="100" dirty="0">
                          <a:effectLst/>
                          <a:latin typeface="+mn-ea"/>
                          <a:ea typeface="+mn-ea"/>
                        </a:rPr>
                        <a:t>CA</a:t>
                      </a:r>
                      <a:r>
                        <a:rPr lang="zh-CN" sz="1200" kern="100" dirty="0">
                          <a:effectLst/>
                          <a:latin typeface="+mn-ea"/>
                          <a:ea typeface="+mn-ea"/>
                        </a:rPr>
                        <a:t>认证工具</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TE_CA</a:t>
                      </a:r>
                      <a:r>
                        <a:rPr lang="zh-CN" sz="1200" kern="100" dirty="0">
                          <a:solidFill>
                            <a:srgbClr val="FFC000"/>
                          </a:solidFill>
                          <a:effectLst/>
                          <a:latin typeface="+mn-ea"/>
                          <a:ea typeface="+mn-ea"/>
                        </a:rPr>
                        <a:t>认证工具</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C000"/>
                          </a:solidFill>
                          <a:effectLst/>
                          <a:latin typeface="+mn-ea"/>
                          <a:ea typeface="+mn-ea"/>
                        </a:rPr>
                        <a:t> </a:t>
                      </a:r>
                      <a:endParaRPr lang="zh-CN" sz="1200" kern="10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19"/>
                  </a:ext>
                </a:extLst>
              </a:tr>
              <a:tr h="149331">
                <a:tc>
                  <a:txBody>
                    <a:bodyPr/>
                    <a:lstStyle/>
                    <a:p>
                      <a:pPr algn="just">
                        <a:spcAft>
                          <a:spcPts val="0"/>
                        </a:spcAft>
                      </a:pPr>
                      <a:r>
                        <a:rPr lang="zh-CN" sz="1200" kern="100" dirty="0">
                          <a:effectLst/>
                          <a:latin typeface="+mn-ea"/>
                          <a:ea typeface="+mn-ea"/>
                        </a:rPr>
                        <a:t>内容管理工具</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a:t>
                      </a:r>
                      <a:r>
                        <a:rPr lang="zh-CN" sz="1200" kern="100" dirty="0">
                          <a:solidFill>
                            <a:srgbClr val="FFC000"/>
                          </a:solidFill>
                          <a:effectLst/>
                          <a:latin typeface="+mn-ea"/>
                          <a:ea typeface="+mn-ea"/>
                        </a:rPr>
                        <a:t>内容管理工具</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C000"/>
                          </a:solidFill>
                          <a:effectLst/>
                          <a:latin typeface="+mn-ea"/>
                          <a:ea typeface="+mn-ea"/>
                        </a:rPr>
                        <a:t> </a:t>
                      </a:r>
                      <a:endParaRPr lang="zh-CN" sz="1200" kern="10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20"/>
                  </a:ext>
                </a:extLst>
              </a:tr>
              <a:tr h="149331">
                <a:tc>
                  <a:txBody>
                    <a:bodyPr/>
                    <a:lstStyle/>
                    <a:p>
                      <a:pPr algn="just">
                        <a:spcAft>
                          <a:spcPts val="0"/>
                        </a:spcAft>
                      </a:pPr>
                      <a:r>
                        <a:rPr lang="zh-CN" sz="1200" kern="100" dirty="0">
                          <a:effectLst/>
                          <a:latin typeface="+mn-ea"/>
                          <a:ea typeface="+mn-ea"/>
                        </a:rPr>
                        <a:t>数据备份工具</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a:t>
                      </a:r>
                      <a:r>
                        <a:rPr lang="zh-CN" sz="1200" kern="100" dirty="0">
                          <a:solidFill>
                            <a:srgbClr val="FFC000"/>
                          </a:solidFill>
                          <a:effectLst/>
                          <a:latin typeface="+mn-ea"/>
                          <a:ea typeface="+mn-ea"/>
                        </a:rPr>
                        <a:t>数据备份工具</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C000"/>
                          </a:solidFill>
                          <a:effectLst/>
                          <a:latin typeface="+mn-ea"/>
                          <a:ea typeface="+mn-ea"/>
                        </a:rPr>
                        <a:t> </a:t>
                      </a:r>
                      <a:endParaRPr lang="zh-CN" sz="1200" kern="10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21"/>
                  </a:ext>
                </a:extLst>
              </a:tr>
              <a:tr h="149331">
                <a:tc>
                  <a:txBody>
                    <a:bodyPr/>
                    <a:lstStyle/>
                    <a:p>
                      <a:pPr algn="just">
                        <a:spcAft>
                          <a:spcPts val="0"/>
                        </a:spcAft>
                      </a:pPr>
                      <a:r>
                        <a:rPr lang="zh-CN" sz="1200" kern="100" dirty="0">
                          <a:effectLst/>
                          <a:latin typeface="+mn-ea"/>
                          <a:ea typeface="+mn-ea"/>
                        </a:rPr>
                        <a:t>系统监控工具</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a:t>
                      </a:r>
                      <a:r>
                        <a:rPr lang="zh-CN" sz="1200" kern="100" dirty="0">
                          <a:solidFill>
                            <a:srgbClr val="FFC000"/>
                          </a:solidFill>
                          <a:effectLst/>
                          <a:latin typeface="+mn-ea"/>
                          <a:ea typeface="+mn-ea"/>
                        </a:rPr>
                        <a:t>系统监控工具</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C000"/>
                          </a:solidFill>
                          <a:effectLst/>
                          <a:latin typeface="+mn-ea"/>
                          <a:ea typeface="+mn-ea"/>
                        </a:rPr>
                        <a:t> </a:t>
                      </a:r>
                      <a:endParaRPr lang="zh-CN" sz="1200" kern="10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22"/>
                  </a:ext>
                </a:extLst>
              </a:tr>
              <a:tr h="149331">
                <a:tc>
                  <a:txBody>
                    <a:bodyPr/>
                    <a:lstStyle/>
                    <a:p>
                      <a:pPr algn="just">
                        <a:spcAft>
                          <a:spcPts val="0"/>
                        </a:spcAft>
                      </a:pPr>
                      <a:r>
                        <a:rPr lang="zh-CN" sz="1200" kern="100" dirty="0">
                          <a:effectLst/>
                          <a:latin typeface="+mn-ea"/>
                          <a:ea typeface="+mn-ea"/>
                        </a:rPr>
                        <a:t>安全审计工具</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a:t>
                      </a:r>
                      <a:r>
                        <a:rPr lang="zh-CN" sz="1200" kern="100" dirty="0">
                          <a:solidFill>
                            <a:srgbClr val="FFC000"/>
                          </a:solidFill>
                          <a:effectLst/>
                          <a:latin typeface="+mn-ea"/>
                          <a:ea typeface="+mn-ea"/>
                        </a:rPr>
                        <a:t>安全审计工具</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C000"/>
                          </a:solidFill>
                          <a:effectLst/>
                          <a:latin typeface="+mn-ea"/>
                          <a:ea typeface="+mn-ea"/>
                        </a:rPr>
                        <a:t> </a:t>
                      </a:r>
                      <a:endParaRPr lang="zh-CN" sz="1200" kern="10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23"/>
                  </a:ext>
                </a:extLst>
              </a:tr>
              <a:tr h="149331">
                <a:tc>
                  <a:txBody>
                    <a:bodyPr/>
                    <a:lstStyle/>
                    <a:p>
                      <a:pPr algn="just">
                        <a:spcAft>
                          <a:spcPts val="0"/>
                        </a:spcAft>
                      </a:pPr>
                      <a:r>
                        <a:rPr lang="zh-CN" sz="1200" kern="100" dirty="0">
                          <a:effectLst/>
                          <a:latin typeface="+mn-ea"/>
                          <a:ea typeface="+mn-ea"/>
                        </a:rPr>
                        <a:t>消息服务工具</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a:t>
                      </a:r>
                      <a:r>
                        <a:rPr lang="zh-CN" sz="1200" kern="100" dirty="0">
                          <a:solidFill>
                            <a:srgbClr val="FFC000"/>
                          </a:solidFill>
                          <a:effectLst/>
                          <a:latin typeface="+mn-ea"/>
                          <a:ea typeface="+mn-ea"/>
                        </a:rPr>
                        <a:t>消息服务工具</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C000"/>
                          </a:solidFill>
                          <a:effectLst/>
                          <a:latin typeface="+mn-ea"/>
                          <a:ea typeface="+mn-ea"/>
                        </a:rPr>
                        <a:t> </a:t>
                      </a:r>
                      <a:endParaRPr lang="zh-CN" sz="1200" kern="10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24"/>
                  </a:ext>
                </a:extLst>
              </a:tr>
              <a:tr h="149331">
                <a:tc>
                  <a:txBody>
                    <a:bodyPr/>
                    <a:lstStyle/>
                    <a:p>
                      <a:pPr algn="just">
                        <a:spcAft>
                          <a:spcPts val="0"/>
                        </a:spcAft>
                      </a:pPr>
                      <a:r>
                        <a:rPr lang="en-US" sz="1200" kern="100" dirty="0">
                          <a:effectLst/>
                          <a:latin typeface="+mn-ea"/>
                          <a:ea typeface="+mn-ea"/>
                        </a:rPr>
                        <a:t>ETL</a:t>
                      </a:r>
                      <a:r>
                        <a:rPr lang="zh-CN" sz="1200" kern="100" dirty="0">
                          <a:effectLst/>
                          <a:latin typeface="+mn-ea"/>
                          <a:ea typeface="+mn-ea"/>
                        </a:rPr>
                        <a:t>工具</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TE_ETL</a:t>
                      </a:r>
                      <a:r>
                        <a:rPr lang="zh-CN" sz="1200" kern="100" dirty="0">
                          <a:solidFill>
                            <a:srgbClr val="FFC000"/>
                          </a:solidFill>
                          <a:effectLst/>
                          <a:latin typeface="+mn-ea"/>
                          <a:ea typeface="+mn-ea"/>
                        </a:rPr>
                        <a:t>工具</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a:solidFill>
                            <a:srgbClr val="FFC000"/>
                          </a:solidFill>
                          <a:effectLst/>
                          <a:latin typeface="+mn-ea"/>
                          <a:ea typeface="+mn-ea"/>
                        </a:rPr>
                        <a:t> </a:t>
                      </a:r>
                      <a:endParaRPr lang="zh-CN" sz="1200" kern="10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25"/>
                  </a:ext>
                </a:extLst>
              </a:tr>
              <a:tr h="1493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altLang="zh-CN" sz="1200" kern="100" dirty="0">
                          <a:effectLst/>
                          <a:latin typeface="+mn-ea"/>
                          <a:ea typeface="+mn-ea"/>
                        </a:rPr>
                        <a:t>数据库</a:t>
                      </a:r>
                      <a:endParaRPr lang="zh-CN" alt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TD_</a:t>
                      </a:r>
                      <a:r>
                        <a:rPr lang="zh-CN" sz="1200" kern="100" dirty="0">
                          <a:solidFill>
                            <a:srgbClr val="FFC000"/>
                          </a:solidFill>
                          <a:effectLst/>
                          <a:latin typeface="+mn-ea"/>
                          <a:ea typeface="+mn-ea"/>
                        </a:rPr>
                        <a:t>数据库</a:t>
                      </a:r>
                      <a:endParaRPr lang="zh-CN" sz="1200" kern="100" dirty="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26"/>
                  </a:ext>
                </a:extLst>
              </a:tr>
              <a:tr h="149331">
                <a:tc>
                  <a:txBody>
                    <a:bodyPr/>
                    <a:lstStyle/>
                    <a:p>
                      <a:pPr algn="just">
                        <a:spcAft>
                          <a:spcPts val="0"/>
                        </a:spcAft>
                      </a:pPr>
                      <a:r>
                        <a:rPr lang="zh-CN" sz="1200" kern="100" dirty="0">
                          <a:effectLst/>
                          <a:latin typeface="+mn-ea"/>
                          <a:ea typeface="+mn-ea"/>
                        </a:rPr>
                        <a:t>报表工具</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a:t>
                      </a:r>
                      <a:r>
                        <a:rPr lang="zh-CN" sz="1200" kern="100" dirty="0">
                          <a:solidFill>
                            <a:srgbClr val="FFC000"/>
                          </a:solidFill>
                          <a:effectLst/>
                          <a:latin typeface="+mn-ea"/>
                          <a:ea typeface="+mn-ea"/>
                        </a:rPr>
                        <a:t>报表工具</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27"/>
                  </a:ext>
                </a:extLst>
              </a:tr>
              <a:tr h="149331">
                <a:tc>
                  <a:txBody>
                    <a:bodyPr/>
                    <a:lstStyle/>
                    <a:p>
                      <a:pPr algn="just">
                        <a:spcAft>
                          <a:spcPts val="0"/>
                        </a:spcAft>
                      </a:pPr>
                      <a:r>
                        <a:rPr lang="zh-CN" sz="1200" kern="100" dirty="0">
                          <a:effectLst/>
                          <a:latin typeface="+mn-ea"/>
                          <a:ea typeface="+mn-ea"/>
                        </a:rPr>
                        <a:t>分析工具</a:t>
                      </a:r>
                      <a:endParaRPr lang="zh-CN" sz="1200" kern="100" dirty="0">
                        <a:effectLst/>
                        <a:latin typeface="+mn-ea"/>
                        <a:ea typeface="+mn-ea"/>
                        <a:cs typeface="Times New Roman"/>
                      </a:endParaRPr>
                    </a:p>
                  </a:txBody>
                  <a:tcPr marL="63999" marR="63999" marT="0" marB="0">
                    <a:solidFill>
                      <a:srgbClr val="FFCCFF"/>
                    </a:solidFill>
                  </a:tcPr>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TE_</a:t>
                      </a:r>
                      <a:r>
                        <a:rPr lang="zh-CN" sz="1200" kern="100" dirty="0">
                          <a:solidFill>
                            <a:srgbClr val="FFC000"/>
                          </a:solidFill>
                          <a:effectLst/>
                          <a:latin typeface="+mn-ea"/>
                          <a:ea typeface="+mn-ea"/>
                        </a:rPr>
                        <a:t>分析工具</a:t>
                      </a:r>
                      <a:endParaRPr lang="zh-CN" sz="1200" kern="100" dirty="0">
                        <a:solidFill>
                          <a:srgbClr val="FFC000"/>
                        </a:solidFill>
                        <a:effectLst/>
                        <a:latin typeface="+mn-ea"/>
                        <a:ea typeface="+mn-ea"/>
                        <a:cs typeface="Times New Roman"/>
                      </a:endParaRPr>
                    </a:p>
                  </a:txBody>
                  <a:tcPr marL="63999" marR="63999" marT="0" marB="0"/>
                </a:tc>
                <a:tc>
                  <a:txBody>
                    <a:bodyPr/>
                    <a:lstStyle/>
                    <a:p>
                      <a:pPr algn="just">
                        <a:spcAft>
                          <a:spcPts val="0"/>
                        </a:spcAft>
                      </a:pPr>
                      <a:r>
                        <a:rPr lang="en-US" sz="1200" kern="100" dirty="0">
                          <a:solidFill>
                            <a:srgbClr val="FFC000"/>
                          </a:solidFill>
                          <a:effectLst/>
                          <a:latin typeface="+mn-ea"/>
                          <a:ea typeface="+mn-ea"/>
                        </a:rPr>
                        <a:t> </a:t>
                      </a:r>
                      <a:endParaRPr lang="zh-CN" sz="1200" kern="100" dirty="0">
                        <a:solidFill>
                          <a:srgbClr val="FFC000"/>
                        </a:solidFill>
                        <a:effectLst/>
                        <a:latin typeface="+mn-ea"/>
                        <a:ea typeface="+mn-ea"/>
                        <a:cs typeface="Times New Roman"/>
                      </a:endParaRPr>
                    </a:p>
                  </a:txBody>
                  <a:tcPr marL="63999" marR="63999" marT="0" marB="0"/>
                </a:tc>
                <a:extLst>
                  <a:ext uri="{0D108BD9-81ED-4DB2-BD59-A6C34878D82A}">
                    <a16:rowId xmlns:a16="http://schemas.microsoft.com/office/drawing/2014/main" val="10028"/>
                  </a:ext>
                </a:extLst>
              </a:tr>
            </a:tbl>
          </a:graphicData>
        </a:graphic>
      </p:graphicFrame>
      <p:sp>
        <p:nvSpPr>
          <p:cNvPr id="8"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0522</a:t>
            </a:r>
          </a:p>
          <a:p>
            <a:pPr>
              <a:lnSpc>
                <a:spcPct val="85000"/>
              </a:lnSpc>
              <a:spcBef>
                <a:spcPct val="0"/>
              </a:spcBef>
            </a:pPr>
            <a:r>
              <a:rPr lang="en-US" altLang="zh-CN" sz="1200" dirty="0"/>
              <a:t>Operational Model</a:t>
            </a:r>
          </a:p>
        </p:txBody>
      </p:sp>
    </p:spTree>
    <p:extLst>
      <p:ext uri="{BB962C8B-B14F-4D97-AF65-F5344CB8AC3E}">
        <p14:creationId xmlns:p14="http://schemas.microsoft.com/office/powerpoint/2010/main" val="25713489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Logical Operational View</a:t>
            </a:r>
            <a:endParaRPr lang="zh-CN" altLang="en-US" dirty="0"/>
          </a:p>
        </p:txBody>
      </p:sp>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0522</a:t>
            </a:r>
          </a:p>
          <a:p>
            <a:pPr>
              <a:lnSpc>
                <a:spcPct val="85000"/>
              </a:lnSpc>
              <a:spcBef>
                <a:spcPct val="0"/>
              </a:spcBef>
            </a:pPr>
            <a:r>
              <a:rPr lang="en-US" altLang="zh-CN" sz="1200" dirty="0"/>
              <a:t>Operational Model</a:t>
            </a: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170" y="1560513"/>
            <a:ext cx="8753217" cy="474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8416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Physical Operational View</a:t>
            </a:r>
            <a:endParaRPr lang="zh-CN" altLang="en-US" dirty="0"/>
          </a:p>
        </p:txBody>
      </p:sp>
      <p:sp>
        <p:nvSpPr>
          <p:cNvPr id="8"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0522</a:t>
            </a:r>
          </a:p>
          <a:p>
            <a:pPr>
              <a:lnSpc>
                <a:spcPct val="85000"/>
              </a:lnSpc>
              <a:spcBef>
                <a:spcPct val="0"/>
              </a:spcBef>
            </a:pPr>
            <a:r>
              <a:rPr lang="en-US" altLang="zh-CN" sz="1200" dirty="0"/>
              <a:t>Operational Model</a:t>
            </a:r>
          </a:p>
        </p:txBody>
      </p:sp>
      <p:pic>
        <p:nvPicPr>
          <p:cNvPr id="962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7703" y="1052736"/>
            <a:ext cx="7493297" cy="5710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0829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Physical Operational View</a:t>
            </a:r>
            <a:endParaRPr lang="zh-CN" altLang="en-US" dirty="0"/>
          </a:p>
        </p:txBody>
      </p:sp>
      <p:sp>
        <p:nvSpPr>
          <p:cNvPr id="8"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0522</a:t>
            </a:r>
          </a:p>
          <a:p>
            <a:pPr>
              <a:lnSpc>
                <a:spcPct val="85000"/>
              </a:lnSpc>
              <a:spcBef>
                <a:spcPct val="0"/>
              </a:spcBef>
            </a:pPr>
            <a:r>
              <a:rPr lang="en-US" altLang="zh-CN" sz="1200" dirty="0"/>
              <a:t>Operational Model</a:t>
            </a:r>
          </a:p>
        </p:txBody>
      </p:sp>
      <p:pic>
        <p:nvPicPr>
          <p:cNvPr id="9728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3902" y="1052736"/>
            <a:ext cx="7320466" cy="565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2654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Physical Operational View</a:t>
            </a:r>
            <a:endParaRPr lang="zh-CN" altLang="en-US" dirty="0"/>
          </a:p>
        </p:txBody>
      </p:sp>
      <p:sp>
        <p:nvSpPr>
          <p:cNvPr id="8"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0522</a:t>
            </a:r>
          </a:p>
          <a:p>
            <a:pPr>
              <a:lnSpc>
                <a:spcPct val="85000"/>
              </a:lnSpc>
              <a:spcBef>
                <a:spcPct val="0"/>
              </a:spcBef>
            </a:pPr>
            <a:r>
              <a:rPr lang="en-US" altLang="zh-CN" sz="1200" dirty="0"/>
              <a:t>Operational Model</a:t>
            </a:r>
          </a:p>
        </p:txBody>
      </p:sp>
      <p:pic>
        <p:nvPicPr>
          <p:cNvPr id="9830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63816" y="980727"/>
            <a:ext cx="4768424" cy="583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1803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Physical Operational View</a:t>
            </a:r>
            <a:r>
              <a:rPr lang="zh-CN" altLang="en-US" dirty="0"/>
              <a:t> </a:t>
            </a:r>
            <a:r>
              <a:rPr lang="en-US" altLang="zh-CN" dirty="0"/>
              <a:t>– Down Sizing</a:t>
            </a:r>
            <a:endParaRPr lang="zh-CN" altLang="en-US" dirty="0"/>
          </a:p>
        </p:txBody>
      </p:sp>
      <p:sp>
        <p:nvSpPr>
          <p:cNvPr id="8" name="AutoShape 4"/>
          <p:cNvSpPr>
            <a:spLocks noChangeArrowheads="1"/>
          </p:cNvSpPr>
          <p:nvPr/>
        </p:nvSpPr>
        <p:spPr bwMode="auto">
          <a:xfrm>
            <a:off x="8001000" y="533400"/>
            <a:ext cx="992188" cy="685800"/>
          </a:xfrm>
          <a:prstGeom prst="flowChartDocument">
            <a:avLst/>
          </a:prstGeom>
          <a:solidFill>
            <a:srgbClr val="0070C0"/>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4" rIns="9144" anchor="ctr" anchorCtr="1"/>
          <a:lstStyle/>
          <a:p>
            <a:pPr>
              <a:lnSpc>
                <a:spcPct val="85000"/>
              </a:lnSpc>
              <a:spcBef>
                <a:spcPct val="0"/>
              </a:spcBef>
            </a:pPr>
            <a:r>
              <a:rPr lang="en-US" altLang="zh-CN" sz="1200" dirty="0"/>
              <a:t>ART 0522</a:t>
            </a:r>
          </a:p>
          <a:p>
            <a:pPr>
              <a:lnSpc>
                <a:spcPct val="85000"/>
              </a:lnSpc>
              <a:spcBef>
                <a:spcPct val="0"/>
              </a:spcBef>
            </a:pPr>
            <a:r>
              <a:rPr lang="en-US" altLang="zh-CN" sz="1200" dirty="0"/>
              <a:t>Operational Model</a:t>
            </a:r>
          </a:p>
        </p:txBody>
      </p:sp>
      <p:pic>
        <p:nvPicPr>
          <p:cNvPr id="1013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8762" y="1755526"/>
            <a:ext cx="4000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1149" y="2558776"/>
            <a:ext cx="2952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直接连接符 13"/>
          <p:cNvCxnSpPr>
            <a:stCxn id="101378" idx="2"/>
            <a:endCxn id="101379" idx="0"/>
          </p:cNvCxnSpPr>
          <p:nvPr/>
        </p:nvCxnSpPr>
        <p:spPr bwMode="auto">
          <a:xfrm>
            <a:off x="3558787" y="2336551"/>
            <a:ext cx="0" cy="222225"/>
          </a:xfrm>
          <a:prstGeom prst="line">
            <a:avLst/>
          </a:prstGeom>
          <a:noFill/>
          <a:ln w="9525" cap="flat" cmpd="sng" algn="ctr">
            <a:solidFill>
              <a:schemeClr val="tx1"/>
            </a:solidFill>
            <a:prstDash val="solid"/>
            <a:round/>
            <a:headEnd type="none" w="med" len="med"/>
            <a:tailEnd type="none" w="med" len="med"/>
          </a:ln>
          <a:effectLst/>
        </p:spPr>
      </p:cxnSp>
      <p:pic>
        <p:nvPicPr>
          <p:cNvPr id="1013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355" y="1052736"/>
            <a:ext cx="2952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8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4869" y="1696759"/>
            <a:ext cx="4000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8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749" y="2414727"/>
            <a:ext cx="3810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8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0082" y="2277784"/>
            <a:ext cx="5048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8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9679" y="2768290"/>
            <a:ext cx="4191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直接连接符 28"/>
          <p:cNvCxnSpPr>
            <a:stCxn id="101381" idx="2"/>
            <a:endCxn id="101382" idx="0"/>
          </p:cNvCxnSpPr>
          <p:nvPr/>
        </p:nvCxnSpPr>
        <p:spPr bwMode="auto">
          <a:xfrm flipH="1">
            <a:off x="5644894" y="1528986"/>
            <a:ext cx="208099" cy="167773"/>
          </a:xfrm>
          <a:prstGeom prst="line">
            <a:avLst/>
          </a:prstGeom>
          <a:noFill/>
          <a:ln w="9525" cap="flat" cmpd="sng" algn="ctr">
            <a:solidFill>
              <a:schemeClr val="tx1"/>
            </a:solidFill>
            <a:prstDash val="solid"/>
            <a:round/>
            <a:headEnd type="none" w="med" len="med"/>
            <a:tailEnd type="none" w="med" len="med"/>
          </a:ln>
          <a:effectLst/>
        </p:spPr>
      </p:cxnSp>
      <p:cxnSp>
        <p:nvCxnSpPr>
          <p:cNvPr id="32" name="直接连接符 31"/>
          <p:cNvCxnSpPr>
            <a:stCxn id="101382" idx="2"/>
            <a:endCxn id="101383" idx="0"/>
          </p:cNvCxnSpPr>
          <p:nvPr/>
        </p:nvCxnSpPr>
        <p:spPr bwMode="auto">
          <a:xfrm flipH="1">
            <a:off x="5510249" y="2277784"/>
            <a:ext cx="134645" cy="136943"/>
          </a:xfrm>
          <a:prstGeom prst="line">
            <a:avLst/>
          </a:prstGeom>
          <a:noFill/>
          <a:ln w="9525" cap="flat" cmpd="sng" algn="ctr">
            <a:solidFill>
              <a:schemeClr val="tx1"/>
            </a:solidFill>
            <a:prstDash val="solid"/>
            <a:round/>
            <a:headEnd type="none" w="med" len="med"/>
            <a:tailEnd type="none" w="med" len="med"/>
          </a:ln>
          <a:effectLst/>
        </p:spPr>
      </p:cxnSp>
      <p:cxnSp>
        <p:nvCxnSpPr>
          <p:cNvPr id="35" name="直接连接符 34"/>
          <p:cNvCxnSpPr>
            <a:stCxn id="101384" idx="1"/>
            <a:endCxn id="101383" idx="3"/>
          </p:cNvCxnSpPr>
          <p:nvPr/>
        </p:nvCxnSpPr>
        <p:spPr bwMode="auto">
          <a:xfrm flipH="1">
            <a:off x="5700749" y="2577822"/>
            <a:ext cx="469333" cy="3593"/>
          </a:xfrm>
          <a:prstGeom prst="line">
            <a:avLst/>
          </a:prstGeom>
          <a:noFill/>
          <a:ln w="9525" cap="flat" cmpd="sng" algn="ctr">
            <a:solidFill>
              <a:schemeClr val="tx1"/>
            </a:solidFill>
            <a:prstDash val="solid"/>
            <a:round/>
            <a:headEnd type="none" w="med" len="med"/>
            <a:tailEnd type="none" w="med" len="med"/>
          </a:ln>
          <a:effectLst/>
        </p:spPr>
      </p:cxnSp>
      <p:cxnSp>
        <p:nvCxnSpPr>
          <p:cNvPr id="38" name="直接连接符 37"/>
          <p:cNvCxnSpPr>
            <a:stCxn id="101385" idx="3"/>
            <a:endCxn id="101383" idx="2"/>
          </p:cNvCxnSpPr>
          <p:nvPr/>
        </p:nvCxnSpPr>
        <p:spPr bwMode="auto">
          <a:xfrm flipV="1">
            <a:off x="5278779" y="2748102"/>
            <a:ext cx="231470" cy="182113"/>
          </a:xfrm>
          <a:prstGeom prst="line">
            <a:avLst/>
          </a:prstGeom>
          <a:noFill/>
          <a:ln w="9525" cap="flat" cmpd="sng" algn="ctr">
            <a:solidFill>
              <a:schemeClr val="tx1"/>
            </a:solidFill>
            <a:prstDash val="solid"/>
            <a:round/>
            <a:headEnd type="none" w="med" len="med"/>
            <a:tailEnd type="none" w="med" len="med"/>
          </a:ln>
          <a:effectLst/>
        </p:spPr>
      </p:cxnSp>
      <p:pic>
        <p:nvPicPr>
          <p:cNvPr id="10138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4246" y="3086100"/>
            <a:ext cx="3810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382" y="3086100"/>
            <a:ext cx="3810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3" name="直接连接符 42"/>
          <p:cNvCxnSpPr>
            <a:stCxn id="101386" idx="0"/>
            <a:endCxn id="101379" idx="1"/>
          </p:cNvCxnSpPr>
          <p:nvPr/>
        </p:nvCxnSpPr>
        <p:spPr bwMode="auto">
          <a:xfrm flipV="1">
            <a:off x="3004746" y="2796901"/>
            <a:ext cx="406403" cy="289199"/>
          </a:xfrm>
          <a:prstGeom prst="line">
            <a:avLst/>
          </a:prstGeom>
          <a:noFill/>
          <a:ln w="9525" cap="flat" cmpd="sng" algn="ctr">
            <a:solidFill>
              <a:srgbClr val="FF0000"/>
            </a:solidFill>
            <a:prstDash val="solid"/>
            <a:round/>
            <a:headEnd type="none" w="med" len="med"/>
            <a:tailEnd type="none" w="med" len="med"/>
          </a:ln>
          <a:effectLst/>
        </p:spPr>
      </p:cxnSp>
      <p:cxnSp>
        <p:nvCxnSpPr>
          <p:cNvPr id="46" name="直接连接符 45"/>
          <p:cNvCxnSpPr>
            <a:stCxn id="42" idx="0"/>
            <a:endCxn id="101379" idx="3"/>
          </p:cNvCxnSpPr>
          <p:nvPr/>
        </p:nvCxnSpPr>
        <p:spPr bwMode="auto">
          <a:xfrm flipH="1" flipV="1">
            <a:off x="3706424" y="2796901"/>
            <a:ext cx="522458" cy="289199"/>
          </a:xfrm>
          <a:prstGeom prst="line">
            <a:avLst/>
          </a:prstGeom>
          <a:noFill/>
          <a:ln w="9525" cap="flat" cmpd="sng" algn="ctr">
            <a:solidFill>
              <a:schemeClr val="tx1"/>
            </a:solidFill>
            <a:prstDash val="solid"/>
            <a:round/>
            <a:headEnd type="none" w="med" len="med"/>
            <a:tailEnd type="none" w="med" len="med"/>
          </a:ln>
          <a:effectLst/>
        </p:spPr>
      </p:cxnSp>
      <p:pic>
        <p:nvPicPr>
          <p:cNvPr id="101387"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4077072"/>
            <a:ext cx="5048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89"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6" y="4033647"/>
            <a:ext cx="4095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0"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9672" y="4033646"/>
            <a:ext cx="4095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1"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82644" y="4010397"/>
            <a:ext cx="5334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2"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60493" y="4010397"/>
            <a:ext cx="4000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3"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03030" y="4010397"/>
            <a:ext cx="4000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4" name="Picture 1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86436" y="4010397"/>
            <a:ext cx="4000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5" name="Picture 1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38514" y="4010397"/>
            <a:ext cx="4000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6" name="Picture 2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05355" y="4043734"/>
            <a:ext cx="5048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7" name="Picture 2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35100" y="4033646"/>
            <a:ext cx="5048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8"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92280" y="4043734"/>
            <a:ext cx="5048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99" name="Picture 2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12360" y="4090795"/>
            <a:ext cx="60007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400" name="Picture 2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520867" y="4090794"/>
            <a:ext cx="5048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405" name="Picture 2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84319" y="5270875"/>
            <a:ext cx="6286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406" name="Picture 3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19719" y="5270875"/>
            <a:ext cx="6286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407" name="Picture 3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63848" y="5990955"/>
            <a:ext cx="7715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0" name="直接连接符 69"/>
          <p:cNvCxnSpPr>
            <a:stCxn id="101385" idx="1"/>
            <a:endCxn id="42" idx="3"/>
          </p:cNvCxnSpPr>
          <p:nvPr/>
        </p:nvCxnSpPr>
        <p:spPr bwMode="auto">
          <a:xfrm flipH="1">
            <a:off x="4419382" y="2930215"/>
            <a:ext cx="440297" cy="322573"/>
          </a:xfrm>
          <a:prstGeom prst="line">
            <a:avLst/>
          </a:prstGeom>
          <a:noFill/>
          <a:ln w="9525" cap="flat" cmpd="sng" algn="ctr">
            <a:solidFill>
              <a:schemeClr val="tx1"/>
            </a:solidFill>
            <a:prstDash val="solid"/>
            <a:round/>
            <a:headEnd type="none" w="med" len="med"/>
            <a:tailEnd type="none" w="med" len="med"/>
          </a:ln>
          <a:effectLst/>
        </p:spPr>
      </p:cxnSp>
      <p:cxnSp>
        <p:nvCxnSpPr>
          <p:cNvPr id="73" name="直接连接符 72"/>
          <p:cNvCxnSpPr>
            <a:stCxn id="101386" idx="2"/>
            <a:endCxn id="101387" idx="0"/>
          </p:cNvCxnSpPr>
          <p:nvPr/>
        </p:nvCxnSpPr>
        <p:spPr bwMode="auto">
          <a:xfrm flipH="1">
            <a:off x="647949" y="3419475"/>
            <a:ext cx="2356797" cy="657597"/>
          </a:xfrm>
          <a:prstGeom prst="line">
            <a:avLst/>
          </a:prstGeom>
          <a:noFill/>
          <a:ln w="9525" cap="flat" cmpd="sng" algn="ctr">
            <a:solidFill>
              <a:srgbClr val="FF0000"/>
            </a:solidFill>
            <a:prstDash val="solid"/>
            <a:round/>
            <a:headEnd type="none" w="med" len="med"/>
            <a:tailEnd type="none" w="med" len="med"/>
          </a:ln>
          <a:effectLst/>
        </p:spPr>
      </p:cxnSp>
      <p:cxnSp>
        <p:nvCxnSpPr>
          <p:cNvPr id="76" name="直接连接符 75"/>
          <p:cNvCxnSpPr>
            <a:stCxn id="101386" idx="2"/>
            <a:endCxn id="101389" idx="0"/>
          </p:cNvCxnSpPr>
          <p:nvPr/>
        </p:nvCxnSpPr>
        <p:spPr bwMode="auto">
          <a:xfrm flipH="1">
            <a:off x="1320404" y="3419475"/>
            <a:ext cx="1684342" cy="614172"/>
          </a:xfrm>
          <a:prstGeom prst="line">
            <a:avLst/>
          </a:prstGeom>
          <a:noFill/>
          <a:ln w="9525" cap="flat" cmpd="sng" algn="ctr">
            <a:solidFill>
              <a:srgbClr val="FF0000"/>
            </a:solidFill>
            <a:prstDash val="solid"/>
            <a:round/>
            <a:headEnd type="none" w="med" len="med"/>
            <a:tailEnd type="none" w="med" len="med"/>
          </a:ln>
          <a:effectLst/>
        </p:spPr>
      </p:cxnSp>
      <p:cxnSp>
        <p:nvCxnSpPr>
          <p:cNvPr id="81" name="直接连接符 80"/>
          <p:cNvCxnSpPr>
            <a:stCxn id="101386" idx="2"/>
            <a:endCxn id="101390" idx="0"/>
          </p:cNvCxnSpPr>
          <p:nvPr/>
        </p:nvCxnSpPr>
        <p:spPr bwMode="auto">
          <a:xfrm flipH="1">
            <a:off x="1824460" y="3419475"/>
            <a:ext cx="1180286" cy="614171"/>
          </a:xfrm>
          <a:prstGeom prst="line">
            <a:avLst/>
          </a:prstGeom>
          <a:noFill/>
          <a:ln w="9525" cap="flat" cmpd="sng" algn="ctr">
            <a:solidFill>
              <a:srgbClr val="FF0000"/>
            </a:solidFill>
            <a:prstDash val="solid"/>
            <a:round/>
            <a:headEnd type="none" w="med" len="med"/>
            <a:tailEnd type="none" w="med" len="med"/>
          </a:ln>
          <a:effectLst/>
        </p:spPr>
      </p:cxnSp>
      <p:cxnSp>
        <p:nvCxnSpPr>
          <p:cNvPr id="84" name="直接连接符 83"/>
          <p:cNvCxnSpPr>
            <a:stCxn id="101386" idx="2"/>
            <a:endCxn id="101391" idx="0"/>
          </p:cNvCxnSpPr>
          <p:nvPr/>
        </p:nvCxnSpPr>
        <p:spPr bwMode="auto">
          <a:xfrm flipH="1">
            <a:off x="2449344" y="3419475"/>
            <a:ext cx="555402" cy="590922"/>
          </a:xfrm>
          <a:prstGeom prst="line">
            <a:avLst/>
          </a:prstGeom>
          <a:noFill/>
          <a:ln w="9525" cap="flat" cmpd="sng" algn="ctr">
            <a:solidFill>
              <a:srgbClr val="FF0000"/>
            </a:solidFill>
            <a:prstDash val="solid"/>
            <a:round/>
            <a:headEnd type="none" w="med" len="med"/>
            <a:tailEnd type="none" w="med" len="med"/>
          </a:ln>
          <a:effectLst/>
        </p:spPr>
      </p:cxnSp>
      <p:cxnSp>
        <p:nvCxnSpPr>
          <p:cNvPr id="87" name="直接连接符 86"/>
          <p:cNvCxnSpPr>
            <a:stCxn id="101386" idx="2"/>
            <a:endCxn id="101392" idx="0"/>
          </p:cNvCxnSpPr>
          <p:nvPr/>
        </p:nvCxnSpPr>
        <p:spPr bwMode="auto">
          <a:xfrm>
            <a:off x="3004746" y="3419475"/>
            <a:ext cx="55772" cy="590922"/>
          </a:xfrm>
          <a:prstGeom prst="line">
            <a:avLst/>
          </a:prstGeom>
          <a:noFill/>
          <a:ln w="9525" cap="flat" cmpd="sng" algn="ctr">
            <a:solidFill>
              <a:srgbClr val="FF0000"/>
            </a:solidFill>
            <a:prstDash val="solid"/>
            <a:round/>
            <a:headEnd type="none" w="med" len="med"/>
            <a:tailEnd type="none" w="med" len="med"/>
          </a:ln>
          <a:effectLst/>
        </p:spPr>
      </p:cxnSp>
      <p:cxnSp>
        <p:nvCxnSpPr>
          <p:cNvPr id="90" name="直接连接符 89"/>
          <p:cNvCxnSpPr>
            <a:stCxn id="101386" idx="2"/>
            <a:endCxn id="101393" idx="0"/>
          </p:cNvCxnSpPr>
          <p:nvPr/>
        </p:nvCxnSpPr>
        <p:spPr bwMode="auto">
          <a:xfrm>
            <a:off x="3004746" y="3419475"/>
            <a:ext cx="698309" cy="590922"/>
          </a:xfrm>
          <a:prstGeom prst="line">
            <a:avLst/>
          </a:prstGeom>
          <a:noFill/>
          <a:ln w="9525" cap="flat" cmpd="sng" algn="ctr">
            <a:solidFill>
              <a:srgbClr val="FF0000"/>
            </a:solidFill>
            <a:prstDash val="solid"/>
            <a:round/>
            <a:headEnd type="none" w="med" len="med"/>
            <a:tailEnd type="none" w="med" len="med"/>
          </a:ln>
          <a:effectLst/>
        </p:spPr>
      </p:cxnSp>
      <p:cxnSp>
        <p:nvCxnSpPr>
          <p:cNvPr id="93" name="直接连接符 92"/>
          <p:cNvCxnSpPr>
            <a:stCxn id="101386" idx="2"/>
            <a:endCxn id="101394" idx="0"/>
          </p:cNvCxnSpPr>
          <p:nvPr/>
        </p:nvCxnSpPr>
        <p:spPr bwMode="auto">
          <a:xfrm>
            <a:off x="3004746" y="3419475"/>
            <a:ext cx="1381715" cy="590922"/>
          </a:xfrm>
          <a:prstGeom prst="line">
            <a:avLst/>
          </a:prstGeom>
          <a:noFill/>
          <a:ln w="9525" cap="flat" cmpd="sng" algn="ctr">
            <a:solidFill>
              <a:srgbClr val="FF0000"/>
            </a:solidFill>
            <a:prstDash val="solid"/>
            <a:round/>
            <a:headEnd type="none" w="med" len="med"/>
            <a:tailEnd type="none" w="med" len="med"/>
          </a:ln>
          <a:effectLst/>
        </p:spPr>
      </p:cxnSp>
      <p:cxnSp>
        <p:nvCxnSpPr>
          <p:cNvPr id="96" name="直接连接符 95"/>
          <p:cNvCxnSpPr>
            <a:stCxn id="101386" idx="2"/>
            <a:endCxn id="101395" idx="0"/>
          </p:cNvCxnSpPr>
          <p:nvPr/>
        </p:nvCxnSpPr>
        <p:spPr bwMode="auto">
          <a:xfrm>
            <a:off x="3004746" y="3419475"/>
            <a:ext cx="2133793" cy="590922"/>
          </a:xfrm>
          <a:prstGeom prst="line">
            <a:avLst/>
          </a:prstGeom>
          <a:noFill/>
          <a:ln w="9525" cap="flat" cmpd="sng" algn="ctr">
            <a:solidFill>
              <a:srgbClr val="FF0000"/>
            </a:solidFill>
            <a:prstDash val="solid"/>
            <a:round/>
            <a:headEnd type="none" w="med" len="med"/>
            <a:tailEnd type="none" w="med" len="med"/>
          </a:ln>
          <a:effectLst/>
        </p:spPr>
      </p:cxnSp>
      <p:cxnSp>
        <p:nvCxnSpPr>
          <p:cNvPr id="99" name="直接连接符 98"/>
          <p:cNvCxnSpPr>
            <a:stCxn id="101386" idx="2"/>
            <a:endCxn id="101396" idx="0"/>
          </p:cNvCxnSpPr>
          <p:nvPr/>
        </p:nvCxnSpPr>
        <p:spPr bwMode="auto">
          <a:xfrm>
            <a:off x="3004746" y="3419475"/>
            <a:ext cx="2953022" cy="624259"/>
          </a:xfrm>
          <a:prstGeom prst="line">
            <a:avLst/>
          </a:prstGeom>
          <a:noFill/>
          <a:ln w="9525" cap="flat" cmpd="sng" algn="ctr">
            <a:solidFill>
              <a:srgbClr val="FF0000"/>
            </a:solidFill>
            <a:prstDash val="solid"/>
            <a:round/>
            <a:headEnd type="none" w="med" len="med"/>
            <a:tailEnd type="none" w="med" len="med"/>
          </a:ln>
          <a:effectLst/>
        </p:spPr>
      </p:cxnSp>
      <p:cxnSp>
        <p:nvCxnSpPr>
          <p:cNvPr id="102" name="直接连接符 101"/>
          <p:cNvCxnSpPr>
            <a:stCxn id="101386" idx="2"/>
            <a:endCxn id="101397" idx="0"/>
          </p:cNvCxnSpPr>
          <p:nvPr/>
        </p:nvCxnSpPr>
        <p:spPr bwMode="auto">
          <a:xfrm>
            <a:off x="3004746" y="3419475"/>
            <a:ext cx="3582767" cy="614171"/>
          </a:xfrm>
          <a:prstGeom prst="line">
            <a:avLst/>
          </a:prstGeom>
          <a:noFill/>
          <a:ln w="9525" cap="flat" cmpd="sng" algn="ctr">
            <a:solidFill>
              <a:srgbClr val="FF0000"/>
            </a:solidFill>
            <a:prstDash val="solid"/>
            <a:round/>
            <a:headEnd type="none" w="med" len="med"/>
            <a:tailEnd type="none" w="med" len="med"/>
          </a:ln>
          <a:effectLst/>
        </p:spPr>
      </p:cxnSp>
      <p:cxnSp>
        <p:nvCxnSpPr>
          <p:cNvPr id="105" name="直接连接符 104"/>
          <p:cNvCxnSpPr>
            <a:stCxn id="101386" idx="2"/>
            <a:endCxn id="101398" idx="0"/>
          </p:cNvCxnSpPr>
          <p:nvPr/>
        </p:nvCxnSpPr>
        <p:spPr bwMode="auto">
          <a:xfrm>
            <a:off x="3004746" y="3419475"/>
            <a:ext cx="4339947" cy="624259"/>
          </a:xfrm>
          <a:prstGeom prst="line">
            <a:avLst/>
          </a:prstGeom>
          <a:noFill/>
          <a:ln w="9525" cap="flat" cmpd="sng" algn="ctr">
            <a:solidFill>
              <a:srgbClr val="FF0000"/>
            </a:solidFill>
            <a:prstDash val="solid"/>
            <a:round/>
            <a:headEnd type="none" w="med" len="med"/>
            <a:tailEnd type="none" w="med" len="med"/>
          </a:ln>
          <a:effectLst/>
        </p:spPr>
      </p:cxnSp>
      <p:cxnSp>
        <p:nvCxnSpPr>
          <p:cNvPr id="108" name="直接连接符 107"/>
          <p:cNvCxnSpPr>
            <a:stCxn id="101386" idx="2"/>
            <a:endCxn id="101399" idx="0"/>
          </p:cNvCxnSpPr>
          <p:nvPr/>
        </p:nvCxnSpPr>
        <p:spPr bwMode="auto">
          <a:xfrm>
            <a:off x="3004746" y="3419475"/>
            <a:ext cx="5107652" cy="671320"/>
          </a:xfrm>
          <a:prstGeom prst="line">
            <a:avLst/>
          </a:prstGeom>
          <a:noFill/>
          <a:ln w="9525" cap="flat" cmpd="sng" algn="ctr">
            <a:solidFill>
              <a:srgbClr val="FF0000"/>
            </a:solidFill>
            <a:prstDash val="solid"/>
            <a:round/>
            <a:headEnd type="none" w="med" len="med"/>
            <a:tailEnd type="none" w="med" len="med"/>
          </a:ln>
          <a:effectLst/>
        </p:spPr>
      </p:cxnSp>
      <p:cxnSp>
        <p:nvCxnSpPr>
          <p:cNvPr id="111" name="直接连接符 110"/>
          <p:cNvCxnSpPr>
            <a:stCxn id="101386" idx="2"/>
            <a:endCxn id="101400" idx="0"/>
          </p:cNvCxnSpPr>
          <p:nvPr/>
        </p:nvCxnSpPr>
        <p:spPr bwMode="auto">
          <a:xfrm>
            <a:off x="3004746" y="3419475"/>
            <a:ext cx="5768534" cy="671319"/>
          </a:xfrm>
          <a:prstGeom prst="line">
            <a:avLst/>
          </a:prstGeom>
          <a:noFill/>
          <a:ln w="9525" cap="flat" cmpd="sng" algn="ctr">
            <a:solidFill>
              <a:srgbClr val="FF0000"/>
            </a:solidFill>
            <a:prstDash val="solid"/>
            <a:round/>
            <a:headEnd type="none" w="med" len="med"/>
            <a:tailEnd type="none" w="med" len="med"/>
          </a:ln>
          <a:effectLst/>
        </p:spPr>
      </p:cxnSp>
      <p:cxnSp>
        <p:nvCxnSpPr>
          <p:cNvPr id="180" name="直接连接符 179"/>
          <p:cNvCxnSpPr>
            <a:stCxn id="101405" idx="0"/>
            <a:endCxn id="101390" idx="2"/>
          </p:cNvCxnSpPr>
          <p:nvPr/>
        </p:nvCxnSpPr>
        <p:spPr bwMode="auto">
          <a:xfrm flipH="1" flipV="1">
            <a:off x="1824460" y="4862321"/>
            <a:ext cx="974184" cy="408554"/>
          </a:xfrm>
          <a:prstGeom prst="line">
            <a:avLst/>
          </a:prstGeom>
          <a:noFill/>
          <a:ln w="9525" cap="flat" cmpd="sng" algn="ctr">
            <a:solidFill>
              <a:srgbClr val="FF0000"/>
            </a:solidFill>
            <a:prstDash val="solid"/>
            <a:round/>
            <a:headEnd type="none" w="med" len="med"/>
            <a:tailEnd type="none" w="med" len="med"/>
          </a:ln>
          <a:effectLst/>
        </p:spPr>
      </p:cxnSp>
      <p:cxnSp>
        <p:nvCxnSpPr>
          <p:cNvPr id="183" name="直接连接符 182"/>
          <p:cNvCxnSpPr>
            <a:stCxn id="101405" idx="0"/>
            <a:endCxn id="101389" idx="2"/>
          </p:cNvCxnSpPr>
          <p:nvPr/>
        </p:nvCxnSpPr>
        <p:spPr bwMode="auto">
          <a:xfrm flipH="1" flipV="1">
            <a:off x="1320404" y="4862322"/>
            <a:ext cx="1478240" cy="408553"/>
          </a:xfrm>
          <a:prstGeom prst="line">
            <a:avLst/>
          </a:prstGeom>
          <a:noFill/>
          <a:ln w="9525" cap="flat" cmpd="sng" algn="ctr">
            <a:solidFill>
              <a:srgbClr val="FF0000"/>
            </a:solidFill>
            <a:prstDash val="solid"/>
            <a:round/>
            <a:headEnd type="none" w="med" len="med"/>
            <a:tailEnd type="none" w="med" len="med"/>
          </a:ln>
          <a:effectLst/>
        </p:spPr>
      </p:cxnSp>
      <p:cxnSp>
        <p:nvCxnSpPr>
          <p:cNvPr id="187" name="直接连接符 186"/>
          <p:cNvCxnSpPr>
            <a:stCxn id="101405" idx="0"/>
            <a:endCxn id="101391" idx="2"/>
          </p:cNvCxnSpPr>
          <p:nvPr/>
        </p:nvCxnSpPr>
        <p:spPr bwMode="auto">
          <a:xfrm flipH="1" flipV="1">
            <a:off x="2449344" y="4753347"/>
            <a:ext cx="349300" cy="517528"/>
          </a:xfrm>
          <a:prstGeom prst="line">
            <a:avLst/>
          </a:prstGeom>
          <a:noFill/>
          <a:ln w="9525" cap="flat" cmpd="sng" algn="ctr">
            <a:solidFill>
              <a:srgbClr val="FF0000"/>
            </a:solidFill>
            <a:prstDash val="solid"/>
            <a:round/>
            <a:headEnd type="none" w="med" len="med"/>
            <a:tailEnd type="none" w="med" len="med"/>
          </a:ln>
          <a:effectLst/>
        </p:spPr>
      </p:cxnSp>
      <p:cxnSp>
        <p:nvCxnSpPr>
          <p:cNvPr id="190" name="直接连接符 189"/>
          <p:cNvCxnSpPr>
            <a:stCxn id="101405" idx="0"/>
            <a:endCxn id="101392" idx="2"/>
          </p:cNvCxnSpPr>
          <p:nvPr/>
        </p:nvCxnSpPr>
        <p:spPr bwMode="auto">
          <a:xfrm flipV="1">
            <a:off x="2798644" y="4810497"/>
            <a:ext cx="261874" cy="460378"/>
          </a:xfrm>
          <a:prstGeom prst="line">
            <a:avLst/>
          </a:prstGeom>
          <a:noFill/>
          <a:ln w="9525" cap="flat" cmpd="sng" algn="ctr">
            <a:solidFill>
              <a:srgbClr val="FF0000"/>
            </a:solidFill>
            <a:prstDash val="solid"/>
            <a:round/>
            <a:headEnd type="none" w="med" len="med"/>
            <a:tailEnd type="none" w="med" len="med"/>
          </a:ln>
          <a:effectLst/>
        </p:spPr>
      </p:cxnSp>
      <p:cxnSp>
        <p:nvCxnSpPr>
          <p:cNvPr id="193" name="直接连接符 192"/>
          <p:cNvCxnSpPr>
            <a:stCxn id="101405" idx="0"/>
            <a:endCxn id="101393" idx="2"/>
          </p:cNvCxnSpPr>
          <p:nvPr/>
        </p:nvCxnSpPr>
        <p:spPr bwMode="auto">
          <a:xfrm flipV="1">
            <a:off x="2798644" y="4810497"/>
            <a:ext cx="904411" cy="460378"/>
          </a:xfrm>
          <a:prstGeom prst="line">
            <a:avLst/>
          </a:prstGeom>
          <a:noFill/>
          <a:ln w="9525" cap="flat" cmpd="sng" algn="ctr">
            <a:solidFill>
              <a:srgbClr val="FF0000"/>
            </a:solidFill>
            <a:prstDash val="solid"/>
            <a:round/>
            <a:headEnd type="none" w="med" len="med"/>
            <a:tailEnd type="none" w="med" len="med"/>
          </a:ln>
          <a:effectLst/>
        </p:spPr>
      </p:cxnSp>
      <p:cxnSp>
        <p:nvCxnSpPr>
          <p:cNvPr id="196" name="直接连接符 195"/>
          <p:cNvCxnSpPr>
            <a:stCxn id="101405" idx="0"/>
            <a:endCxn id="101398" idx="2"/>
          </p:cNvCxnSpPr>
          <p:nvPr/>
        </p:nvCxnSpPr>
        <p:spPr bwMode="auto">
          <a:xfrm flipV="1">
            <a:off x="2798644" y="4720009"/>
            <a:ext cx="4546049" cy="550866"/>
          </a:xfrm>
          <a:prstGeom prst="line">
            <a:avLst/>
          </a:prstGeom>
          <a:noFill/>
          <a:ln w="9525" cap="flat" cmpd="sng" algn="ctr">
            <a:solidFill>
              <a:srgbClr val="FF0000"/>
            </a:solidFill>
            <a:prstDash val="solid"/>
            <a:round/>
            <a:headEnd type="none" w="med" len="med"/>
            <a:tailEnd type="none" w="med" len="med"/>
          </a:ln>
          <a:effectLst/>
        </p:spPr>
      </p:cxnSp>
      <p:cxnSp>
        <p:nvCxnSpPr>
          <p:cNvPr id="206" name="直接连接符 205"/>
          <p:cNvCxnSpPr>
            <a:stCxn id="101405" idx="2"/>
            <a:endCxn id="1042" idx="0"/>
          </p:cNvCxnSpPr>
          <p:nvPr/>
        </p:nvCxnSpPr>
        <p:spPr bwMode="auto">
          <a:xfrm flipH="1">
            <a:off x="2749490" y="5623300"/>
            <a:ext cx="49154" cy="334647"/>
          </a:xfrm>
          <a:prstGeom prst="line">
            <a:avLst/>
          </a:prstGeom>
          <a:noFill/>
          <a:ln w="9525" cap="flat" cmpd="sng" algn="ctr">
            <a:solidFill>
              <a:srgbClr val="FF0000"/>
            </a:solidFill>
            <a:prstDash val="solid"/>
            <a:round/>
            <a:headEnd type="none" w="med" len="med"/>
            <a:tailEnd type="none" w="med" len="med"/>
          </a:ln>
          <a:effectLst/>
        </p:spPr>
      </p:cxnSp>
      <p:cxnSp>
        <p:nvCxnSpPr>
          <p:cNvPr id="209" name="直接连接符 208"/>
          <p:cNvCxnSpPr>
            <a:stCxn id="101405" idx="2"/>
            <a:endCxn id="109" idx="0"/>
          </p:cNvCxnSpPr>
          <p:nvPr/>
        </p:nvCxnSpPr>
        <p:spPr bwMode="auto">
          <a:xfrm>
            <a:off x="2798644" y="5623300"/>
            <a:ext cx="1193844" cy="295647"/>
          </a:xfrm>
          <a:prstGeom prst="line">
            <a:avLst/>
          </a:prstGeom>
          <a:noFill/>
          <a:ln w="9525" cap="flat" cmpd="sng" algn="ctr">
            <a:solidFill>
              <a:srgbClr val="FF0000"/>
            </a:solidFill>
            <a:prstDash val="solid"/>
            <a:round/>
            <a:headEnd type="none" w="med" len="med"/>
            <a:tailEnd type="none" w="med" len="med"/>
          </a:ln>
          <a:effectLst/>
        </p:spPr>
      </p:cxnSp>
      <p:cxnSp>
        <p:nvCxnSpPr>
          <p:cNvPr id="212" name="直接连接符 211"/>
          <p:cNvCxnSpPr>
            <a:stCxn id="101405" idx="2"/>
            <a:endCxn id="101407" idx="0"/>
          </p:cNvCxnSpPr>
          <p:nvPr/>
        </p:nvCxnSpPr>
        <p:spPr bwMode="auto">
          <a:xfrm>
            <a:off x="2798644" y="5623300"/>
            <a:ext cx="2750967" cy="367655"/>
          </a:xfrm>
          <a:prstGeom prst="line">
            <a:avLst/>
          </a:prstGeom>
          <a:noFill/>
          <a:ln w="9525" cap="flat" cmpd="sng" algn="ctr">
            <a:solidFill>
              <a:srgbClr val="FF0000"/>
            </a:solidFill>
            <a:prstDash val="solid"/>
            <a:round/>
            <a:headEnd type="none" w="med" len="med"/>
            <a:tailEnd type="none" w="med" len="med"/>
          </a:ln>
          <a:effectLst/>
        </p:spPr>
      </p:cxnSp>
      <p:cxnSp>
        <p:nvCxnSpPr>
          <p:cNvPr id="151" name="直接连接符 150"/>
          <p:cNvCxnSpPr/>
          <p:nvPr/>
        </p:nvCxnSpPr>
        <p:spPr bwMode="auto">
          <a:xfrm>
            <a:off x="-468560" y="2447663"/>
            <a:ext cx="914400" cy="914400"/>
          </a:xfrm>
          <a:prstGeom prst="line">
            <a:avLst/>
          </a:prstGeom>
          <a:noFill/>
          <a:ln w="9525" cap="flat" cmpd="sng" algn="ctr">
            <a:noFill/>
            <a:prstDash val="solid"/>
            <a:round/>
            <a:headEnd type="none" w="med" len="med"/>
            <a:tailEnd type="none" w="med" len="med"/>
          </a:ln>
          <a:effectLst/>
        </p:spPr>
      </p:cxnSp>
      <p:pic>
        <p:nvPicPr>
          <p:cNvPr id="153" name="Picture 4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8903" y="2711176"/>
            <a:ext cx="5715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5" name="直接连接符 154"/>
          <p:cNvCxnSpPr>
            <a:stCxn id="153" idx="2"/>
            <a:endCxn id="101389" idx="0"/>
          </p:cNvCxnSpPr>
          <p:nvPr/>
        </p:nvCxnSpPr>
        <p:spPr bwMode="auto">
          <a:xfrm>
            <a:off x="1034653" y="3035026"/>
            <a:ext cx="285751" cy="998621"/>
          </a:xfrm>
          <a:prstGeom prst="line">
            <a:avLst/>
          </a:prstGeom>
          <a:noFill/>
          <a:ln w="9525" cap="flat" cmpd="sng" algn="ctr">
            <a:solidFill>
              <a:srgbClr val="FF0000"/>
            </a:solidFill>
            <a:prstDash val="solid"/>
            <a:round/>
            <a:headEnd type="none" w="med" len="med"/>
            <a:tailEnd type="none" w="med" len="med"/>
          </a:ln>
          <a:effectLst/>
        </p:spPr>
      </p:cxnSp>
      <p:cxnSp>
        <p:nvCxnSpPr>
          <p:cNvPr id="234" name="直接连接符 233"/>
          <p:cNvCxnSpPr>
            <a:stCxn id="153" idx="2"/>
            <a:endCxn id="101390" idx="0"/>
          </p:cNvCxnSpPr>
          <p:nvPr/>
        </p:nvCxnSpPr>
        <p:spPr bwMode="auto">
          <a:xfrm>
            <a:off x="1034653" y="3035026"/>
            <a:ext cx="789807" cy="998620"/>
          </a:xfrm>
          <a:prstGeom prst="line">
            <a:avLst/>
          </a:prstGeom>
          <a:noFill/>
          <a:ln w="9525" cap="flat" cmpd="sng" algn="ctr">
            <a:solidFill>
              <a:srgbClr val="FF0000"/>
            </a:solidFill>
            <a:prstDash val="solid"/>
            <a:round/>
            <a:headEnd type="none" w="med" len="med"/>
            <a:tailEnd type="none" w="med" len="med"/>
          </a:ln>
          <a:effectLst/>
        </p:spPr>
      </p:cxnSp>
      <p:pic>
        <p:nvPicPr>
          <p:cNvPr id="240" name="Picture 4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743497" y="2711176"/>
            <a:ext cx="5715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1" name="直接连接符 240"/>
          <p:cNvCxnSpPr>
            <a:stCxn id="240" idx="2"/>
            <a:endCxn id="101390" idx="0"/>
          </p:cNvCxnSpPr>
          <p:nvPr/>
        </p:nvCxnSpPr>
        <p:spPr bwMode="auto">
          <a:xfrm flipH="1">
            <a:off x="1824460" y="3035026"/>
            <a:ext cx="204787" cy="998620"/>
          </a:xfrm>
          <a:prstGeom prst="line">
            <a:avLst/>
          </a:prstGeom>
          <a:noFill/>
          <a:ln w="9525" cap="flat" cmpd="sng" algn="ctr">
            <a:solidFill>
              <a:schemeClr val="tx1"/>
            </a:solidFill>
            <a:prstDash val="solid"/>
            <a:round/>
            <a:headEnd type="none" w="med" len="med"/>
            <a:tailEnd type="none" w="med" len="med"/>
          </a:ln>
          <a:effectLst/>
        </p:spPr>
      </p:cxnSp>
      <p:cxnSp>
        <p:nvCxnSpPr>
          <p:cNvPr id="244" name="直接连接符 243"/>
          <p:cNvCxnSpPr>
            <a:stCxn id="240" idx="2"/>
            <a:endCxn id="101389" idx="0"/>
          </p:cNvCxnSpPr>
          <p:nvPr/>
        </p:nvCxnSpPr>
        <p:spPr bwMode="auto">
          <a:xfrm flipH="1">
            <a:off x="1320404" y="3035026"/>
            <a:ext cx="708843" cy="998621"/>
          </a:xfrm>
          <a:prstGeom prst="line">
            <a:avLst/>
          </a:prstGeom>
          <a:noFill/>
          <a:ln w="9525" cap="flat" cmpd="sng" algn="ctr">
            <a:solidFill>
              <a:schemeClr val="tx1"/>
            </a:solidFill>
            <a:prstDash val="solid"/>
            <a:round/>
            <a:headEnd type="none" w="med" len="med"/>
            <a:tailEnd type="none" w="med" len="med"/>
          </a:ln>
          <a:effectLst/>
        </p:spPr>
      </p:cxnSp>
      <p:cxnSp>
        <p:nvCxnSpPr>
          <p:cNvPr id="253" name="直接连接符 252"/>
          <p:cNvCxnSpPr>
            <a:stCxn id="240" idx="1"/>
            <a:endCxn id="153" idx="3"/>
          </p:cNvCxnSpPr>
          <p:nvPr/>
        </p:nvCxnSpPr>
        <p:spPr bwMode="auto">
          <a:xfrm flipH="1">
            <a:off x="1320403" y="2873101"/>
            <a:ext cx="423094" cy="0"/>
          </a:xfrm>
          <a:prstGeom prst="line">
            <a:avLst/>
          </a:prstGeom>
          <a:noFill/>
          <a:ln w="28575" cap="flat" cmpd="sng" algn="ctr">
            <a:solidFill>
              <a:srgbClr val="FF0000"/>
            </a:solidFill>
            <a:prstDash val="solid"/>
            <a:round/>
            <a:headEnd type="none" w="med" len="med"/>
            <a:tailEnd type="none" w="med" len="med"/>
          </a:ln>
          <a:effectLst/>
        </p:spPr>
      </p:cxnSp>
      <p:cxnSp>
        <p:nvCxnSpPr>
          <p:cNvPr id="267" name="直接连接符 266"/>
          <p:cNvCxnSpPr>
            <a:stCxn id="42" idx="2"/>
            <a:endCxn id="101387" idx="0"/>
          </p:cNvCxnSpPr>
          <p:nvPr/>
        </p:nvCxnSpPr>
        <p:spPr bwMode="auto">
          <a:xfrm flipH="1">
            <a:off x="647949" y="3419475"/>
            <a:ext cx="3580933" cy="657597"/>
          </a:xfrm>
          <a:prstGeom prst="line">
            <a:avLst/>
          </a:prstGeom>
          <a:noFill/>
          <a:ln w="9525" cap="flat" cmpd="sng" algn="ctr">
            <a:solidFill>
              <a:schemeClr val="tx1"/>
            </a:solidFill>
            <a:prstDash val="solid"/>
            <a:round/>
            <a:headEnd type="none" w="med" len="med"/>
            <a:tailEnd type="none" w="med" len="med"/>
          </a:ln>
          <a:effectLst/>
        </p:spPr>
      </p:cxnSp>
      <p:cxnSp>
        <p:nvCxnSpPr>
          <p:cNvPr id="270" name="直接连接符 269"/>
          <p:cNvCxnSpPr>
            <a:stCxn id="42" idx="2"/>
            <a:endCxn id="101389" idx="0"/>
          </p:cNvCxnSpPr>
          <p:nvPr/>
        </p:nvCxnSpPr>
        <p:spPr bwMode="auto">
          <a:xfrm flipH="1">
            <a:off x="1320404" y="3419475"/>
            <a:ext cx="2908478" cy="614172"/>
          </a:xfrm>
          <a:prstGeom prst="line">
            <a:avLst/>
          </a:prstGeom>
          <a:noFill/>
          <a:ln w="9525" cap="flat" cmpd="sng" algn="ctr">
            <a:solidFill>
              <a:schemeClr val="tx1"/>
            </a:solidFill>
            <a:prstDash val="solid"/>
            <a:round/>
            <a:headEnd type="none" w="med" len="med"/>
            <a:tailEnd type="none" w="med" len="med"/>
          </a:ln>
          <a:effectLst/>
        </p:spPr>
      </p:cxnSp>
      <p:cxnSp>
        <p:nvCxnSpPr>
          <p:cNvPr id="273" name="直接连接符 272"/>
          <p:cNvCxnSpPr>
            <a:stCxn id="42" idx="2"/>
            <a:endCxn id="101390" idx="0"/>
          </p:cNvCxnSpPr>
          <p:nvPr/>
        </p:nvCxnSpPr>
        <p:spPr bwMode="auto">
          <a:xfrm flipH="1">
            <a:off x="1824460" y="3419475"/>
            <a:ext cx="2404422" cy="614171"/>
          </a:xfrm>
          <a:prstGeom prst="line">
            <a:avLst/>
          </a:prstGeom>
          <a:noFill/>
          <a:ln w="9525" cap="flat" cmpd="sng" algn="ctr">
            <a:solidFill>
              <a:schemeClr val="tx1"/>
            </a:solidFill>
            <a:prstDash val="solid"/>
            <a:round/>
            <a:headEnd type="none" w="med" len="med"/>
            <a:tailEnd type="none" w="med" len="med"/>
          </a:ln>
          <a:effectLst/>
        </p:spPr>
      </p:cxnSp>
      <p:cxnSp>
        <p:nvCxnSpPr>
          <p:cNvPr id="276" name="直接连接符 275"/>
          <p:cNvCxnSpPr>
            <a:stCxn id="42" idx="2"/>
            <a:endCxn id="101391" idx="0"/>
          </p:cNvCxnSpPr>
          <p:nvPr/>
        </p:nvCxnSpPr>
        <p:spPr bwMode="auto">
          <a:xfrm flipH="1">
            <a:off x="2449344" y="3419475"/>
            <a:ext cx="1779538" cy="590922"/>
          </a:xfrm>
          <a:prstGeom prst="line">
            <a:avLst/>
          </a:prstGeom>
          <a:noFill/>
          <a:ln w="9525" cap="flat" cmpd="sng" algn="ctr">
            <a:solidFill>
              <a:schemeClr val="tx1"/>
            </a:solidFill>
            <a:prstDash val="solid"/>
            <a:round/>
            <a:headEnd type="none" w="med" len="med"/>
            <a:tailEnd type="none" w="med" len="med"/>
          </a:ln>
          <a:effectLst/>
        </p:spPr>
      </p:cxnSp>
      <p:cxnSp>
        <p:nvCxnSpPr>
          <p:cNvPr id="279" name="直接连接符 278"/>
          <p:cNvCxnSpPr>
            <a:stCxn id="42" idx="2"/>
            <a:endCxn id="101392" idx="0"/>
          </p:cNvCxnSpPr>
          <p:nvPr/>
        </p:nvCxnSpPr>
        <p:spPr bwMode="auto">
          <a:xfrm flipH="1">
            <a:off x="3060518" y="3419475"/>
            <a:ext cx="1168364" cy="590922"/>
          </a:xfrm>
          <a:prstGeom prst="line">
            <a:avLst/>
          </a:prstGeom>
          <a:noFill/>
          <a:ln w="9525" cap="flat" cmpd="sng" algn="ctr">
            <a:solidFill>
              <a:schemeClr val="tx1"/>
            </a:solidFill>
            <a:prstDash val="solid"/>
            <a:round/>
            <a:headEnd type="none" w="med" len="med"/>
            <a:tailEnd type="none" w="med" len="med"/>
          </a:ln>
          <a:effectLst/>
        </p:spPr>
      </p:cxnSp>
      <p:cxnSp>
        <p:nvCxnSpPr>
          <p:cNvPr id="282" name="直接连接符 281"/>
          <p:cNvCxnSpPr>
            <a:stCxn id="42" idx="2"/>
            <a:endCxn id="101393" idx="0"/>
          </p:cNvCxnSpPr>
          <p:nvPr/>
        </p:nvCxnSpPr>
        <p:spPr bwMode="auto">
          <a:xfrm flipH="1">
            <a:off x="3703055" y="3419475"/>
            <a:ext cx="525827" cy="590922"/>
          </a:xfrm>
          <a:prstGeom prst="line">
            <a:avLst/>
          </a:prstGeom>
          <a:noFill/>
          <a:ln w="9525" cap="flat" cmpd="sng" algn="ctr">
            <a:solidFill>
              <a:schemeClr val="tx1"/>
            </a:solidFill>
            <a:prstDash val="solid"/>
            <a:round/>
            <a:headEnd type="none" w="med" len="med"/>
            <a:tailEnd type="none" w="med" len="med"/>
          </a:ln>
          <a:effectLst/>
        </p:spPr>
      </p:cxnSp>
      <p:cxnSp>
        <p:nvCxnSpPr>
          <p:cNvPr id="285" name="直接连接符 284"/>
          <p:cNvCxnSpPr>
            <a:stCxn id="42" idx="2"/>
            <a:endCxn id="101394" idx="0"/>
          </p:cNvCxnSpPr>
          <p:nvPr/>
        </p:nvCxnSpPr>
        <p:spPr bwMode="auto">
          <a:xfrm>
            <a:off x="4228882" y="3419475"/>
            <a:ext cx="157579" cy="590922"/>
          </a:xfrm>
          <a:prstGeom prst="line">
            <a:avLst/>
          </a:prstGeom>
          <a:noFill/>
          <a:ln w="9525" cap="flat" cmpd="sng" algn="ctr">
            <a:solidFill>
              <a:schemeClr val="tx1"/>
            </a:solidFill>
            <a:prstDash val="solid"/>
            <a:round/>
            <a:headEnd type="none" w="med" len="med"/>
            <a:tailEnd type="none" w="med" len="med"/>
          </a:ln>
          <a:effectLst/>
        </p:spPr>
      </p:cxnSp>
      <p:cxnSp>
        <p:nvCxnSpPr>
          <p:cNvPr id="288" name="直接连接符 287"/>
          <p:cNvCxnSpPr>
            <a:stCxn id="42" idx="2"/>
            <a:endCxn id="101395" idx="0"/>
          </p:cNvCxnSpPr>
          <p:nvPr/>
        </p:nvCxnSpPr>
        <p:spPr bwMode="auto">
          <a:xfrm>
            <a:off x="4228882" y="3419475"/>
            <a:ext cx="909657" cy="590922"/>
          </a:xfrm>
          <a:prstGeom prst="line">
            <a:avLst/>
          </a:prstGeom>
          <a:noFill/>
          <a:ln w="9525" cap="flat" cmpd="sng" algn="ctr">
            <a:solidFill>
              <a:schemeClr val="tx1"/>
            </a:solidFill>
            <a:prstDash val="solid"/>
            <a:round/>
            <a:headEnd type="none" w="med" len="med"/>
            <a:tailEnd type="none" w="med" len="med"/>
          </a:ln>
          <a:effectLst/>
        </p:spPr>
      </p:cxnSp>
      <p:cxnSp>
        <p:nvCxnSpPr>
          <p:cNvPr id="291" name="直接连接符 290"/>
          <p:cNvCxnSpPr>
            <a:stCxn id="42" idx="2"/>
            <a:endCxn id="101396" idx="0"/>
          </p:cNvCxnSpPr>
          <p:nvPr/>
        </p:nvCxnSpPr>
        <p:spPr bwMode="auto">
          <a:xfrm>
            <a:off x="4228882" y="3419475"/>
            <a:ext cx="1728886" cy="624259"/>
          </a:xfrm>
          <a:prstGeom prst="line">
            <a:avLst/>
          </a:prstGeom>
          <a:noFill/>
          <a:ln w="9525" cap="flat" cmpd="sng" algn="ctr">
            <a:solidFill>
              <a:schemeClr val="tx1"/>
            </a:solidFill>
            <a:prstDash val="solid"/>
            <a:round/>
            <a:headEnd type="none" w="med" len="med"/>
            <a:tailEnd type="none" w="med" len="med"/>
          </a:ln>
          <a:effectLst/>
        </p:spPr>
      </p:cxnSp>
      <p:cxnSp>
        <p:nvCxnSpPr>
          <p:cNvPr id="294" name="直接连接符 293"/>
          <p:cNvCxnSpPr>
            <a:stCxn id="42" idx="2"/>
            <a:endCxn id="101397" idx="0"/>
          </p:cNvCxnSpPr>
          <p:nvPr/>
        </p:nvCxnSpPr>
        <p:spPr bwMode="auto">
          <a:xfrm>
            <a:off x="4228882" y="3419475"/>
            <a:ext cx="2358631" cy="614171"/>
          </a:xfrm>
          <a:prstGeom prst="line">
            <a:avLst/>
          </a:prstGeom>
          <a:noFill/>
          <a:ln w="9525" cap="flat" cmpd="sng" algn="ctr">
            <a:solidFill>
              <a:schemeClr val="tx1"/>
            </a:solidFill>
            <a:prstDash val="solid"/>
            <a:round/>
            <a:headEnd type="none" w="med" len="med"/>
            <a:tailEnd type="none" w="med" len="med"/>
          </a:ln>
          <a:effectLst/>
        </p:spPr>
      </p:cxnSp>
      <p:cxnSp>
        <p:nvCxnSpPr>
          <p:cNvPr id="297" name="直接连接符 296"/>
          <p:cNvCxnSpPr>
            <a:stCxn id="42" idx="2"/>
            <a:endCxn id="101398" idx="0"/>
          </p:cNvCxnSpPr>
          <p:nvPr/>
        </p:nvCxnSpPr>
        <p:spPr bwMode="auto">
          <a:xfrm>
            <a:off x="4228882" y="3419475"/>
            <a:ext cx="3115811" cy="624259"/>
          </a:xfrm>
          <a:prstGeom prst="line">
            <a:avLst/>
          </a:prstGeom>
          <a:noFill/>
          <a:ln w="9525" cap="flat" cmpd="sng" algn="ctr">
            <a:solidFill>
              <a:schemeClr val="tx1"/>
            </a:solidFill>
            <a:prstDash val="solid"/>
            <a:round/>
            <a:headEnd type="none" w="med" len="med"/>
            <a:tailEnd type="none" w="med" len="med"/>
          </a:ln>
          <a:effectLst/>
        </p:spPr>
      </p:cxnSp>
      <p:cxnSp>
        <p:nvCxnSpPr>
          <p:cNvPr id="300" name="直接连接符 299"/>
          <p:cNvCxnSpPr>
            <a:stCxn id="42" idx="2"/>
            <a:endCxn id="101399" idx="0"/>
          </p:cNvCxnSpPr>
          <p:nvPr/>
        </p:nvCxnSpPr>
        <p:spPr bwMode="auto">
          <a:xfrm>
            <a:off x="4228882" y="3419475"/>
            <a:ext cx="3883516" cy="671320"/>
          </a:xfrm>
          <a:prstGeom prst="line">
            <a:avLst/>
          </a:prstGeom>
          <a:noFill/>
          <a:ln w="9525" cap="flat" cmpd="sng" algn="ctr">
            <a:solidFill>
              <a:schemeClr val="tx1"/>
            </a:solidFill>
            <a:prstDash val="solid"/>
            <a:round/>
            <a:headEnd type="none" w="med" len="med"/>
            <a:tailEnd type="none" w="med" len="med"/>
          </a:ln>
          <a:effectLst/>
        </p:spPr>
      </p:cxnSp>
      <p:cxnSp>
        <p:nvCxnSpPr>
          <p:cNvPr id="303" name="直接连接符 302"/>
          <p:cNvCxnSpPr>
            <a:stCxn id="42" idx="2"/>
            <a:endCxn id="101400" idx="0"/>
          </p:cNvCxnSpPr>
          <p:nvPr/>
        </p:nvCxnSpPr>
        <p:spPr bwMode="auto">
          <a:xfrm>
            <a:off x="4228882" y="3419475"/>
            <a:ext cx="4544398" cy="671319"/>
          </a:xfrm>
          <a:prstGeom prst="line">
            <a:avLst/>
          </a:prstGeom>
          <a:noFill/>
          <a:ln w="9525" cap="flat" cmpd="sng" algn="ctr">
            <a:solidFill>
              <a:schemeClr val="tx1"/>
            </a:solidFill>
            <a:prstDash val="solid"/>
            <a:round/>
            <a:headEnd type="none" w="med" len="med"/>
            <a:tailEnd type="none" w="med" len="med"/>
          </a:ln>
          <a:effectLst/>
        </p:spPr>
      </p:cxnSp>
      <p:cxnSp>
        <p:nvCxnSpPr>
          <p:cNvPr id="306" name="直接连接符 305"/>
          <p:cNvCxnSpPr>
            <a:stCxn id="101406" idx="0"/>
            <a:endCxn id="101398" idx="2"/>
          </p:cNvCxnSpPr>
          <p:nvPr/>
        </p:nvCxnSpPr>
        <p:spPr bwMode="auto">
          <a:xfrm flipV="1">
            <a:off x="4034044" y="4720009"/>
            <a:ext cx="3310649" cy="550866"/>
          </a:xfrm>
          <a:prstGeom prst="line">
            <a:avLst/>
          </a:prstGeom>
          <a:noFill/>
          <a:ln w="9525" cap="flat" cmpd="sng" algn="ctr">
            <a:solidFill>
              <a:schemeClr val="tx1"/>
            </a:solidFill>
            <a:prstDash val="solid"/>
            <a:round/>
            <a:headEnd type="none" w="med" len="med"/>
            <a:tailEnd type="none" w="med" len="med"/>
          </a:ln>
          <a:effectLst/>
        </p:spPr>
      </p:cxnSp>
      <p:cxnSp>
        <p:nvCxnSpPr>
          <p:cNvPr id="309" name="直接连接符 308"/>
          <p:cNvCxnSpPr>
            <a:stCxn id="101406" idx="0"/>
            <a:endCxn id="101393" idx="2"/>
          </p:cNvCxnSpPr>
          <p:nvPr/>
        </p:nvCxnSpPr>
        <p:spPr bwMode="auto">
          <a:xfrm flipH="1" flipV="1">
            <a:off x="3703055" y="4810497"/>
            <a:ext cx="330989" cy="460378"/>
          </a:xfrm>
          <a:prstGeom prst="line">
            <a:avLst/>
          </a:prstGeom>
          <a:noFill/>
          <a:ln w="9525" cap="flat" cmpd="sng" algn="ctr">
            <a:solidFill>
              <a:schemeClr val="tx1"/>
            </a:solidFill>
            <a:prstDash val="solid"/>
            <a:round/>
            <a:headEnd type="none" w="med" len="med"/>
            <a:tailEnd type="none" w="med" len="med"/>
          </a:ln>
          <a:effectLst/>
        </p:spPr>
      </p:cxnSp>
      <p:cxnSp>
        <p:nvCxnSpPr>
          <p:cNvPr id="312" name="直接连接符 311"/>
          <p:cNvCxnSpPr>
            <a:stCxn id="101406" idx="0"/>
            <a:endCxn id="101392" idx="2"/>
          </p:cNvCxnSpPr>
          <p:nvPr/>
        </p:nvCxnSpPr>
        <p:spPr bwMode="auto">
          <a:xfrm flipH="1" flipV="1">
            <a:off x="3060518" y="4810497"/>
            <a:ext cx="973526" cy="460378"/>
          </a:xfrm>
          <a:prstGeom prst="line">
            <a:avLst/>
          </a:prstGeom>
          <a:noFill/>
          <a:ln w="9525" cap="flat" cmpd="sng" algn="ctr">
            <a:solidFill>
              <a:schemeClr val="tx1"/>
            </a:solidFill>
            <a:prstDash val="solid"/>
            <a:round/>
            <a:headEnd type="none" w="med" len="med"/>
            <a:tailEnd type="none" w="med" len="med"/>
          </a:ln>
          <a:effectLst/>
        </p:spPr>
      </p:cxnSp>
      <p:cxnSp>
        <p:nvCxnSpPr>
          <p:cNvPr id="316" name="直接连接符 315"/>
          <p:cNvCxnSpPr>
            <a:stCxn id="101406" idx="0"/>
            <a:endCxn id="101391" idx="2"/>
          </p:cNvCxnSpPr>
          <p:nvPr/>
        </p:nvCxnSpPr>
        <p:spPr bwMode="auto">
          <a:xfrm flipH="1" flipV="1">
            <a:off x="2449344" y="4753347"/>
            <a:ext cx="1584700" cy="517528"/>
          </a:xfrm>
          <a:prstGeom prst="line">
            <a:avLst/>
          </a:prstGeom>
          <a:noFill/>
          <a:ln w="9525" cap="flat" cmpd="sng" algn="ctr">
            <a:solidFill>
              <a:schemeClr val="tx1"/>
            </a:solidFill>
            <a:prstDash val="solid"/>
            <a:round/>
            <a:headEnd type="none" w="med" len="med"/>
            <a:tailEnd type="none" w="med" len="med"/>
          </a:ln>
          <a:effectLst/>
        </p:spPr>
      </p:cxnSp>
      <p:cxnSp>
        <p:nvCxnSpPr>
          <p:cNvPr id="319" name="直接连接符 318"/>
          <p:cNvCxnSpPr>
            <a:stCxn id="101406" idx="0"/>
            <a:endCxn id="101390" idx="2"/>
          </p:cNvCxnSpPr>
          <p:nvPr/>
        </p:nvCxnSpPr>
        <p:spPr bwMode="auto">
          <a:xfrm flipH="1" flipV="1">
            <a:off x="1824460" y="4862321"/>
            <a:ext cx="2209584" cy="408554"/>
          </a:xfrm>
          <a:prstGeom prst="line">
            <a:avLst/>
          </a:prstGeom>
          <a:noFill/>
          <a:ln w="9525" cap="flat" cmpd="sng" algn="ctr">
            <a:solidFill>
              <a:schemeClr val="tx1"/>
            </a:solidFill>
            <a:prstDash val="solid"/>
            <a:round/>
            <a:headEnd type="none" w="med" len="med"/>
            <a:tailEnd type="none" w="med" len="med"/>
          </a:ln>
          <a:effectLst/>
        </p:spPr>
      </p:cxnSp>
      <p:cxnSp>
        <p:nvCxnSpPr>
          <p:cNvPr id="322" name="直接连接符 321"/>
          <p:cNvCxnSpPr>
            <a:stCxn id="101406" idx="0"/>
            <a:endCxn id="101389" idx="2"/>
          </p:cNvCxnSpPr>
          <p:nvPr/>
        </p:nvCxnSpPr>
        <p:spPr bwMode="auto">
          <a:xfrm flipH="1" flipV="1">
            <a:off x="1320404" y="4862322"/>
            <a:ext cx="2713640" cy="408553"/>
          </a:xfrm>
          <a:prstGeom prst="line">
            <a:avLst/>
          </a:prstGeom>
          <a:noFill/>
          <a:ln w="9525" cap="flat" cmpd="sng" algn="ctr">
            <a:solidFill>
              <a:schemeClr val="tx1"/>
            </a:solidFill>
            <a:prstDash val="solid"/>
            <a:round/>
            <a:headEnd type="none" w="med" len="med"/>
            <a:tailEnd type="none" w="med" len="med"/>
          </a:ln>
          <a:effectLst/>
        </p:spPr>
      </p:cxnSp>
      <p:cxnSp>
        <p:nvCxnSpPr>
          <p:cNvPr id="328" name="直接连接符 327"/>
          <p:cNvCxnSpPr>
            <a:stCxn id="101406" idx="2"/>
            <a:endCxn id="109" idx="0"/>
          </p:cNvCxnSpPr>
          <p:nvPr/>
        </p:nvCxnSpPr>
        <p:spPr bwMode="auto">
          <a:xfrm flipH="1">
            <a:off x="3992488" y="5623300"/>
            <a:ext cx="41556" cy="295647"/>
          </a:xfrm>
          <a:prstGeom prst="line">
            <a:avLst/>
          </a:prstGeom>
          <a:noFill/>
          <a:ln w="9525" cap="flat" cmpd="sng" algn="ctr">
            <a:solidFill>
              <a:schemeClr val="tx1"/>
            </a:solidFill>
            <a:prstDash val="solid"/>
            <a:round/>
            <a:headEnd type="none" w="med" len="med"/>
            <a:tailEnd type="none" w="med" len="med"/>
          </a:ln>
          <a:effectLst/>
        </p:spPr>
      </p:cxnSp>
      <p:cxnSp>
        <p:nvCxnSpPr>
          <p:cNvPr id="331" name="直接连接符 330"/>
          <p:cNvCxnSpPr>
            <a:stCxn id="101406" idx="2"/>
            <a:endCxn id="101407" idx="0"/>
          </p:cNvCxnSpPr>
          <p:nvPr/>
        </p:nvCxnSpPr>
        <p:spPr bwMode="auto">
          <a:xfrm>
            <a:off x="4034044" y="5623300"/>
            <a:ext cx="1515567" cy="367655"/>
          </a:xfrm>
          <a:prstGeom prst="line">
            <a:avLst/>
          </a:prstGeom>
          <a:noFill/>
          <a:ln w="9525" cap="flat" cmpd="sng" algn="ctr">
            <a:solidFill>
              <a:schemeClr val="tx1"/>
            </a:solidFill>
            <a:prstDash val="solid"/>
            <a:round/>
            <a:headEnd type="none" w="med" len="med"/>
            <a:tailEnd type="none" w="med" len="med"/>
          </a:ln>
          <a:effectLst/>
        </p:spPr>
      </p:cxnSp>
      <p:pic>
        <p:nvPicPr>
          <p:cNvPr id="1042" name="Picture 18"/>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44702" y="5957947"/>
            <a:ext cx="4095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 name="Picture 18"/>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87700" y="5918947"/>
            <a:ext cx="4095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7" name="Picture 3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14573" y="4109148"/>
            <a:ext cx="6667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9" name="Picture 35"/>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15678" y="4311496"/>
            <a:ext cx="6667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1" name="Picture 3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78449" y="4185796"/>
            <a:ext cx="98107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3" name="Picture 39"/>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182644" y="4162797"/>
            <a:ext cx="56197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5" name="Picture 41"/>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972900" y="4147129"/>
            <a:ext cx="7620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7" name="Picture 43"/>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074165" y="4147130"/>
            <a:ext cx="6286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9" name="Picture 45"/>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827172" y="4053259"/>
            <a:ext cx="58102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1" name="Picture 47"/>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827172" y="4256666"/>
            <a:ext cx="58102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3" name="Picture 49"/>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748943" y="4147128"/>
            <a:ext cx="105727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5" name="Picture 51"/>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992242" y="3927243"/>
            <a:ext cx="7620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7" name="Picture 53"/>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000271" y="4152210"/>
            <a:ext cx="7620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9" name="Picture 55"/>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000271" y="4362053"/>
            <a:ext cx="7620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1" name="Picture 57"/>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842759" y="4191372"/>
            <a:ext cx="58102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6" name="直接连接符 105"/>
          <p:cNvCxnSpPr>
            <a:stCxn id="101406" idx="2"/>
            <a:endCxn id="1042" idx="0"/>
          </p:cNvCxnSpPr>
          <p:nvPr/>
        </p:nvCxnSpPr>
        <p:spPr bwMode="auto">
          <a:xfrm flipH="1">
            <a:off x="2749490" y="5623300"/>
            <a:ext cx="1284554" cy="334647"/>
          </a:xfrm>
          <a:prstGeom prst="line">
            <a:avLst/>
          </a:prstGeom>
          <a:noFill/>
          <a:ln w="9525" cap="flat" cmpd="sng" algn="ctr">
            <a:solidFill>
              <a:schemeClr val="tx1"/>
            </a:solidFill>
            <a:prstDash val="solid"/>
            <a:round/>
            <a:headEnd type="none" w="med" len="med"/>
            <a:tailEnd type="none" w="med" len="med"/>
          </a:ln>
          <a:effectLst/>
        </p:spPr>
      </p:cxnSp>
      <p:pic>
        <p:nvPicPr>
          <p:cNvPr id="104" name="Picture 5">
            <a:hlinkClick r:id="rId34" action="ppaction://hlinksldjump"/>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464" y="14101"/>
            <a:ext cx="313439" cy="31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6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63"/>
                                        </p:tgtEl>
                                        <p:attrNameLst>
                                          <p:attrName>ppt_x</p:attrName>
                                        </p:attrNameLst>
                                      </p:cBhvr>
                                      <p:tavLst>
                                        <p:tav tm="0">
                                          <p:val>
                                            <p:strVal val="ppt_x"/>
                                          </p:val>
                                        </p:tav>
                                        <p:tav tm="100000">
                                          <p:val>
                                            <p:strVal val="ppt_x"/>
                                          </p:val>
                                        </p:tav>
                                      </p:tavLst>
                                    </p:anim>
                                    <p:anim calcmode="lin" valueType="num">
                                      <p:cBhvr additive="base">
                                        <p:cTn id="7" dur="500"/>
                                        <p:tgtEl>
                                          <p:spTgt spid="1063"/>
                                        </p:tgtEl>
                                        <p:attrNameLst>
                                          <p:attrName>ppt_y</p:attrName>
                                        </p:attrNameLst>
                                      </p:cBhvr>
                                      <p:tavLst>
                                        <p:tav tm="0">
                                          <p:val>
                                            <p:strVal val="ppt_y"/>
                                          </p:val>
                                        </p:tav>
                                        <p:tav tm="100000">
                                          <p:val>
                                            <p:strVal val="1+ppt_h/2"/>
                                          </p:val>
                                        </p:tav>
                                      </p:tavLst>
                                    </p:anim>
                                    <p:set>
                                      <p:cBhvr>
                                        <p:cTn id="8" dur="1" fill="hold">
                                          <p:stCondLst>
                                            <p:cond delay="499"/>
                                          </p:stCondLst>
                                        </p:cTn>
                                        <p:tgtEl>
                                          <p:spTgt spid="1063"/>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01391"/>
                                        </p:tgtEl>
                                        <p:attrNameLst>
                                          <p:attrName>ppt_x</p:attrName>
                                        </p:attrNameLst>
                                      </p:cBhvr>
                                      <p:tavLst>
                                        <p:tav tm="0">
                                          <p:val>
                                            <p:strVal val="ppt_x"/>
                                          </p:val>
                                        </p:tav>
                                        <p:tav tm="100000">
                                          <p:val>
                                            <p:strVal val="ppt_x"/>
                                          </p:val>
                                        </p:tav>
                                      </p:tavLst>
                                    </p:anim>
                                    <p:anim calcmode="lin" valueType="num">
                                      <p:cBhvr additive="base">
                                        <p:cTn id="11" dur="500"/>
                                        <p:tgtEl>
                                          <p:spTgt spid="101391"/>
                                        </p:tgtEl>
                                        <p:attrNameLst>
                                          <p:attrName>ppt_y</p:attrName>
                                        </p:attrNameLst>
                                      </p:cBhvr>
                                      <p:tavLst>
                                        <p:tav tm="0">
                                          <p:val>
                                            <p:strVal val="ppt_y"/>
                                          </p:val>
                                        </p:tav>
                                        <p:tav tm="100000">
                                          <p:val>
                                            <p:strVal val="1+ppt_h/2"/>
                                          </p:val>
                                        </p:tav>
                                      </p:tavLst>
                                    </p:anim>
                                    <p:set>
                                      <p:cBhvr>
                                        <p:cTn id="12" dur="1" fill="hold">
                                          <p:stCondLst>
                                            <p:cond delay="499"/>
                                          </p:stCondLst>
                                        </p:cTn>
                                        <p:tgtEl>
                                          <p:spTgt spid="101391"/>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276"/>
                                        </p:tgtEl>
                                        <p:attrNameLst>
                                          <p:attrName>ppt_x</p:attrName>
                                        </p:attrNameLst>
                                      </p:cBhvr>
                                      <p:tavLst>
                                        <p:tav tm="0">
                                          <p:val>
                                            <p:strVal val="ppt_x"/>
                                          </p:val>
                                        </p:tav>
                                        <p:tav tm="100000">
                                          <p:val>
                                            <p:strVal val="ppt_x"/>
                                          </p:val>
                                        </p:tav>
                                      </p:tavLst>
                                    </p:anim>
                                    <p:anim calcmode="lin" valueType="num">
                                      <p:cBhvr additive="base">
                                        <p:cTn id="15" dur="500"/>
                                        <p:tgtEl>
                                          <p:spTgt spid="276"/>
                                        </p:tgtEl>
                                        <p:attrNameLst>
                                          <p:attrName>ppt_y</p:attrName>
                                        </p:attrNameLst>
                                      </p:cBhvr>
                                      <p:tavLst>
                                        <p:tav tm="0">
                                          <p:val>
                                            <p:strVal val="ppt_y"/>
                                          </p:val>
                                        </p:tav>
                                        <p:tav tm="100000">
                                          <p:val>
                                            <p:strVal val="1+ppt_h/2"/>
                                          </p:val>
                                        </p:tav>
                                      </p:tavLst>
                                    </p:anim>
                                    <p:set>
                                      <p:cBhvr>
                                        <p:cTn id="16" dur="1" fill="hold">
                                          <p:stCondLst>
                                            <p:cond delay="499"/>
                                          </p:stCondLst>
                                        </p:cTn>
                                        <p:tgtEl>
                                          <p:spTgt spid="276"/>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316"/>
                                        </p:tgtEl>
                                        <p:attrNameLst>
                                          <p:attrName>ppt_x</p:attrName>
                                        </p:attrNameLst>
                                      </p:cBhvr>
                                      <p:tavLst>
                                        <p:tav tm="0">
                                          <p:val>
                                            <p:strVal val="ppt_x"/>
                                          </p:val>
                                        </p:tav>
                                        <p:tav tm="100000">
                                          <p:val>
                                            <p:strVal val="ppt_x"/>
                                          </p:val>
                                        </p:tav>
                                      </p:tavLst>
                                    </p:anim>
                                    <p:anim calcmode="lin" valueType="num">
                                      <p:cBhvr additive="base">
                                        <p:cTn id="19" dur="500"/>
                                        <p:tgtEl>
                                          <p:spTgt spid="316"/>
                                        </p:tgtEl>
                                        <p:attrNameLst>
                                          <p:attrName>ppt_y</p:attrName>
                                        </p:attrNameLst>
                                      </p:cBhvr>
                                      <p:tavLst>
                                        <p:tav tm="0">
                                          <p:val>
                                            <p:strVal val="ppt_y"/>
                                          </p:val>
                                        </p:tav>
                                        <p:tav tm="100000">
                                          <p:val>
                                            <p:strVal val="1+ppt_h/2"/>
                                          </p:val>
                                        </p:tav>
                                      </p:tavLst>
                                    </p:anim>
                                    <p:set>
                                      <p:cBhvr>
                                        <p:cTn id="20" dur="1" fill="hold">
                                          <p:stCondLst>
                                            <p:cond delay="499"/>
                                          </p:stCondLst>
                                        </p:cTn>
                                        <p:tgtEl>
                                          <p:spTgt spid="316"/>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84"/>
                                        </p:tgtEl>
                                        <p:attrNameLst>
                                          <p:attrName>ppt_x</p:attrName>
                                        </p:attrNameLst>
                                      </p:cBhvr>
                                      <p:tavLst>
                                        <p:tav tm="0">
                                          <p:val>
                                            <p:strVal val="ppt_x"/>
                                          </p:val>
                                        </p:tav>
                                        <p:tav tm="100000">
                                          <p:val>
                                            <p:strVal val="ppt_x"/>
                                          </p:val>
                                        </p:tav>
                                      </p:tavLst>
                                    </p:anim>
                                    <p:anim calcmode="lin" valueType="num">
                                      <p:cBhvr additive="base">
                                        <p:cTn id="23" dur="500"/>
                                        <p:tgtEl>
                                          <p:spTgt spid="84"/>
                                        </p:tgtEl>
                                        <p:attrNameLst>
                                          <p:attrName>ppt_y</p:attrName>
                                        </p:attrNameLst>
                                      </p:cBhvr>
                                      <p:tavLst>
                                        <p:tav tm="0">
                                          <p:val>
                                            <p:strVal val="ppt_y"/>
                                          </p:val>
                                        </p:tav>
                                        <p:tav tm="100000">
                                          <p:val>
                                            <p:strVal val="1+ppt_h/2"/>
                                          </p:val>
                                        </p:tav>
                                      </p:tavLst>
                                    </p:anim>
                                    <p:set>
                                      <p:cBhvr>
                                        <p:cTn id="24" dur="1" fill="hold">
                                          <p:stCondLst>
                                            <p:cond delay="499"/>
                                          </p:stCondLst>
                                        </p:cTn>
                                        <p:tgtEl>
                                          <p:spTgt spid="84"/>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187"/>
                                        </p:tgtEl>
                                        <p:attrNameLst>
                                          <p:attrName>ppt_x</p:attrName>
                                        </p:attrNameLst>
                                      </p:cBhvr>
                                      <p:tavLst>
                                        <p:tav tm="0">
                                          <p:val>
                                            <p:strVal val="ppt_x"/>
                                          </p:val>
                                        </p:tav>
                                        <p:tav tm="100000">
                                          <p:val>
                                            <p:strVal val="ppt_x"/>
                                          </p:val>
                                        </p:tav>
                                      </p:tavLst>
                                    </p:anim>
                                    <p:anim calcmode="lin" valueType="num">
                                      <p:cBhvr additive="base">
                                        <p:cTn id="27" dur="500"/>
                                        <p:tgtEl>
                                          <p:spTgt spid="187"/>
                                        </p:tgtEl>
                                        <p:attrNameLst>
                                          <p:attrName>ppt_y</p:attrName>
                                        </p:attrNameLst>
                                      </p:cBhvr>
                                      <p:tavLst>
                                        <p:tav tm="0">
                                          <p:val>
                                            <p:strVal val="ppt_y"/>
                                          </p:val>
                                        </p:tav>
                                        <p:tav tm="100000">
                                          <p:val>
                                            <p:strVal val="1+ppt_h/2"/>
                                          </p:val>
                                        </p:tav>
                                      </p:tavLst>
                                    </p:anim>
                                    <p:set>
                                      <p:cBhvr>
                                        <p:cTn id="28" dur="1" fill="hold">
                                          <p:stCondLst>
                                            <p:cond delay="499"/>
                                          </p:stCondLst>
                                        </p:cTn>
                                        <p:tgtEl>
                                          <p:spTgt spid="187"/>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1071"/>
                                        </p:tgtEl>
                                        <p:attrNameLst>
                                          <p:attrName>ppt_x</p:attrName>
                                        </p:attrNameLst>
                                      </p:cBhvr>
                                      <p:tavLst>
                                        <p:tav tm="0">
                                          <p:val>
                                            <p:strVal val="ppt_x"/>
                                          </p:val>
                                        </p:tav>
                                        <p:tav tm="100000">
                                          <p:val>
                                            <p:strVal val="ppt_x"/>
                                          </p:val>
                                        </p:tav>
                                      </p:tavLst>
                                    </p:anim>
                                    <p:anim calcmode="lin" valueType="num">
                                      <p:cBhvr additive="base">
                                        <p:cTn id="31" dur="500"/>
                                        <p:tgtEl>
                                          <p:spTgt spid="1071"/>
                                        </p:tgtEl>
                                        <p:attrNameLst>
                                          <p:attrName>ppt_y</p:attrName>
                                        </p:attrNameLst>
                                      </p:cBhvr>
                                      <p:tavLst>
                                        <p:tav tm="0">
                                          <p:val>
                                            <p:strVal val="ppt_y"/>
                                          </p:val>
                                        </p:tav>
                                        <p:tav tm="100000">
                                          <p:val>
                                            <p:strVal val="1+ppt_h/2"/>
                                          </p:val>
                                        </p:tav>
                                      </p:tavLst>
                                    </p:anim>
                                    <p:set>
                                      <p:cBhvr>
                                        <p:cTn id="32" dur="1" fill="hold">
                                          <p:stCondLst>
                                            <p:cond delay="499"/>
                                          </p:stCondLst>
                                        </p:cTn>
                                        <p:tgtEl>
                                          <p:spTgt spid="107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042"/>
                                        </p:tgtEl>
                                        <p:attrNameLst>
                                          <p:attrName>ppt_x</p:attrName>
                                        </p:attrNameLst>
                                      </p:cBhvr>
                                      <p:tavLst>
                                        <p:tav tm="0">
                                          <p:val>
                                            <p:strVal val="ppt_x"/>
                                          </p:val>
                                        </p:tav>
                                        <p:tav tm="100000">
                                          <p:val>
                                            <p:strVal val="ppt_x"/>
                                          </p:val>
                                        </p:tav>
                                      </p:tavLst>
                                    </p:anim>
                                    <p:anim calcmode="lin" valueType="num">
                                      <p:cBhvr additive="base">
                                        <p:cTn id="37" dur="500"/>
                                        <p:tgtEl>
                                          <p:spTgt spid="1042"/>
                                        </p:tgtEl>
                                        <p:attrNameLst>
                                          <p:attrName>ppt_y</p:attrName>
                                        </p:attrNameLst>
                                      </p:cBhvr>
                                      <p:tavLst>
                                        <p:tav tm="0">
                                          <p:val>
                                            <p:strVal val="ppt_y"/>
                                          </p:val>
                                        </p:tav>
                                        <p:tav tm="100000">
                                          <p:val>
                                            <p:strVal val="1+ppt_h/2"/>
                                          </p:val>
                                        </p:tav>
                                      </p:tavLst>
                                    </p:anim>
                                    <p:set>
                                      <p:cBhvr>
                                        <p:cTn id="38" dur="1" fill="hold">
                                          <p:stCondLst>
                                            <p:cond delay="499"/>
                                          </p:stCondLst>
                                        </p:cTn>
                                        <p:tgtEl>
                                          <p:spTgt spid="1042"/>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106"/>
                                        </p:tgtEl>
                                        <p:attrNameLst>
                                          <p:attrName>ppt_x</p:attrName>
                                        </p:attrNameLst>
                                      </p:cBhvr>
                                      <p:tavLst>
                                        <p:tav tm="0">
                                          <p:val>
                                            <p:strVal val="ppt_x"/>
                                          </p:val>
                                        </p:tav>
                                        <p:tav tm="100000">
                                          <p:val>
                                            <p:strVal val="ppt_x"/>
                                          </p:val>
                                        </p:tav>
                                      </p:tavLst>
                                    </p:anim>
                                    <p:anim calcmode="lin" valueType="num">
                                      <p:cBhvr additive="base">
                                        <p:cTn id="41" dur="500"/>
                                        <p:tgtEl>
                                          <p:spTgt spid="106"/>
                                        </p:tgtEl>
                                        <p:attrNameLst>
                                          <p:attrName>ppt_y</p:attrName>
                                        </p:attrNameLst>
                                      </p:cBhvr>
                                      <p:tavLst>
                                        <p:tav tm="0">
                                          <p:val>
                                            <p:strVal val="ppt_y"/>
                                          </p:val>
                                        </p:tav>
                                        <p:tav tm="100000">
                                          <p:val>
                                            <p:strVal val="1+ppt_h/2"/>
                                          </p:val>
                                        </p:tav>
                                      </p:tavLst>
                                    </p:anim>
                                    <p:set>
                                      <p:cBhvr>
                                        <p:cTn id="42" dur="1" fill="hold">
                                          <p:stCondLst>
                                            <p:cond delay="499"/>
                                          </p:stCondLst>
                                        </p:cTn>
                                        <p:tgtEl>
                                          <p:spTgt spid="106"/>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206"/>
                                        </p:tgtEl>
                                        <p:attrNameLst>
                                          <p:attrName>ppt_x</p:attrName>
                                        </p:attrNameLst>
                                      </p:cBhvr>
                                      <p:tavLst>
                                        <p:tav tm="0">
                                          <p:val>
                                            <p:strVal val="ppt_x"/>
                                          </p:val>
                                        </p:tav>
                                        <p:tav tm="100000">
                                          <p:val>
                                            <p:strVal val="ppt_x"/>
                                          </p:val>
                                        </p:tav>
                                      </p:tavLst>
                                    </p:anim>
                                    <p:anim calcmode="lin" valueType="num">
                                      <p:cBhvr additive="base">
                                        <p:cTn id="45" dur="500"/>
                                        <p:tgtEl>
                                          <p:spTgt spid="206"/>
                                        </p:tgtEl>
                                        <p:attrNameLst>
                                          <p:attrName>ppt_y</p:attrName>
                                        </p:attrNameLst>
                                      </p:cBhvr>
                                      <p:tavLst>
                                        <p:tav tm="0">
                                          <p:val>
                                            <p:strVal val="ppt_y"/>
                                          </p:val>
                                        </p:tav>
                                        <p:tav tm="100000">
                                          <p:val>
                                            <p:strVal val="1+ppt_h/2"/>
                                          </p:val>
                                        </p:tav>
                                      </p:tavLst>
                                    </p:anim>
                                    <p:set>
                                      <p:cBhvr>
                                        <p:cTn id="46" dur="1" fill="hold">
                                          <p:stCondLst>
                                            <p:cond delay="499"/>
                                          </p:stCondLst>
                                        </p:cTn>
                                        <p:tgtEl>
                                          <p:spTgt spid="20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101392"/>
                                        </p:tgtEl>
                                        <p:attrNameLst>
                                          <p:attrName>ppt_x</p:attrName>
                                        </p:attrNameLst>
                                      </p:cBhvr>
                                      <p:tavLst>
                                        <p:tav tm="0">
                                          <p:val>
                                            <p:strVal val="ppt_x"/>
                                          </p:val>
                                        </p:tav>
                                        <p:tav tm="100000">
                                          <p:val>
                                            <p:strVal val="ppt_x"/>
                                          </p:val>
                                        </p:tav>
                                      </p:tavLst>
                                    </p:anim>
                                    <p:anim calcmode="lin" valueType="num">
                                      <p:cBhvr additive="base">
                                        <p:cTn id="51" dur="500"/>
                                        <p:tgtEl>
                                          <p:spTgt spid="101392"/>
                                        </p:tgtEl>
                                        <p:attrNameLst>
                                          <p:attrName>ppt_y</p:attrName>
                                        </p:attrNameLst>
                                      </p:cBhvr>
                                      <p:tavLst>
                                        <p:tav tm="0">
                                          <p:val>
                                            <p:strVal val="ppt_y"/>
                                          </p:val>
                                        </p:tav>
                                        <p:tav tm="100000">
                                          <p:val>
                                            <p:strVal val="1+ppt_h/2"/>
                                          </p:val>
                                        </p:tav>
                                      </p:tavLst>
                                    </p:anim>
                                    <p:set>
                                      <p:cBhvr>
                                        <p:cTn id="52" dur="1" fill="hold">
                                          <p:stCondLst>
                                            <p:cond delay="499"/>
                                          </p:stCondLst>
                                        </p:cTn>
                                        <p:tgtEl>
                                          <p:spTgt spid="101392"/>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279"/>
                                        </p:tgtEl>
                                        <p:attrNameLst>
                                          <p:attrName>ppt_x</p:attrName>
                                        </p:attrNameLst>
                                      </p:cBhvr>
                                      <p:tavLst>
                                        <p:tav tm="0">
                                          <p:val>
                                            <p:strVal val="ppt_x"/>
                                          </p:val>
                                        </p:tav>
                                        <p:tav tm="100000">
                                          <p:val>
                                            <p:strVal val="ppt_x"/>
                                          </p:val>
                                        </p:tav>
                                      </p:tavLst>
                                    </p:anim>
                                    <p:anim calcmode="lin" valueType="num">
                                      <p:cBhvr additive="base">
                                        <p:cTn id="55" dur="500"/>
                                        <p:tgtEl>
                                          <p:spTgt spid="279"/>
                                        </p:tgtEl>
                                        <p:attrNameLst>
                                          <p:attrName>ppt_y</p:attrName>
                                        </p:attrNameLst>
                                      </p:cBhvr>
                                      <p:tavLst>
                                        <p:tav tm="0">
                                          <p:val>
                                            <p:strVal val="ppt_y"/>
                                          </p:val>
                                        </p:tav>
                                        <p:tav tm="100000">
                                          <p:val>
                                            <p:strVal val="1+ppt_h/2"/>
                                          </p:val>
                                        </p:tav>
                                      </p:tavLst>
                                    </p:anim>
                                    <p:set>
                                      <p:cBhvr>
                                        <p:cTn id="56" dur="1" fill="hold">
                                          <p:stCondLst>
                                            <p:cond delay="499"/>
                                          </p:stCondLst>
                                        </p:cTn>
                                        <p:tgtEl>
                                          <p:spTgt spid="279"/>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312"/>
                                        </p:tgtEl>
                                        <p:attrNameLst>
                                          <p:attrName>ppt_x</p:attrName>
                                        </p:attrNameLst>
                                      </p:cBhvr>
                                      <p:tavLst>
                                        <p:tav tm="0">
                                          <p:val>
                                            <p:strVal val="ppt_x"/>
                                          </p:val>
                                        </p:tav>
                                        <p:tav tm="100000">
                                          <p:val>
                                            <p:strVal val="ppt_x"/>
                                          </p:val>
                                        </p:tav>
                                      </p:tavLst>
                                    </p:anim>
                                    <p:anim calcmode="lin" valueType="num">
                                      <p:cBhvr additive="base">
                                        <p:cTn id="59" dur="500"/>
                                        <p:tgtEl>
                                          <p:spTgt spid="312"/>
                                        </p:tgtEl>
                                        <p:attrNameLst>
                                          <p:attrName>ppt_y</p:attrName>
                                        </p:attrNameLst>
                                      </p:cBhvr>
                                      <p:tavLst>
                                        <p:tav tm="0">
                                          <p:val>
                                            <p:strVal val="ppt_y"/>
                                          </p:val>
                                        </p:tav>
                                        <p:tav tm="100000">
                                          <p:val>
                                            <p:strVal val="1+ppt_h/2"/>
                                          </p:val>
                                        </p:tav>
                                      </p:tavLst>
                                    </p:anim>
                                    <p:set>
                                      <p:cBhvr>
                                        <p:cTn id="60" dur="1" fill="hold">
                                          <p:stCondLst>
                                            <p:cond delay="499"/>
                                          </p:stCondLst>
                                        </p:cTn>
                                        <p:tgtEl>
                                          <p:spTgt spid="312"/>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87"/>
                                        </p:tgtEl>
                                        <p:attrNameLst>
                                          <p:attrName>ppt_x</p:attrName>
                                        </p:attrNameLst>
                                      </p:cBhvr>
                                      <p:tavLst>
                                        <p:tav tm="0">
                                          <p:val>
                                            <p:strVal val="ppt_x"/>
                                          </p:val>
                                        </p:tav>
                                        <p:tav tm="100000">
                                          <p:val>
                                            <p:strVal val="ppt_x"/>
                                          </p:val>
                                        </p:tav>
                                      </p:tavLst>
                                    </p:anim>
                                    <p:anim calcmode="lin" valueType="num">
                                      <p:cBhvr additive="base">
                                        <p:cTn id="63" dur="500"/>
                                        <p:tgtEl>
                                          <p:spTgt spid="87"/>
                                        </p:tgtEl>
                                        <p:attrNameLst>
                                          <p:attrName>ppt_y</p:attrName>
                                        </p:attrNameLst>
                                      </p:cBhvr>
                                      <p:tavLst>
                                        <p:tav tm="0">
                                          <p:val>
                                            <p:strVal val="ppt_y"/>
                                          </p:val>
                                        </p:tav>
                                        <p:tav tm="100000">
                                          <p:val>
                                            <p:strVal val="1+ppt_h/2"/>
                                          </p:val>
                                        </p:tav>
                                      </p:tavLst>
                                    </p:anim>
                                    <p:set>
                                      <p:cBhvr>
                                        <p:cTn id="64" dur="1" fill="hold">
                                          <p:stCondLst>
                                            <p:cond delay="499"/>
                                          </p:stCondLst>
                                        </p:cTn>
                                        <p:tgtEl>
                                          <p:spTgt spid="87"/>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190"/>
                                        </p:tgtEl>
                                        <p:attrNameLst>
                                          <p:attrName>ppt_x</p:attrName>
                                        </p:attrNameLst>
                                      </p:cBhvr>
                                      <p:tavLst>
                                        <p:tav tm="0">
                                          <p:val>
                                            <p:strVal val="ppt_x"/>
                                          </p:val>
                                        </p:tav>
                                        <p:tav tm="100000">
                                          <p:val>
                                            <p:strVal val="ppt_x"/>
                                          </p:val>
                                        </p:tav>
                                      </p:tavLst>
                                    </p:anim>
                                    <p:anim calcmode="lin" valueType="num">
                                      <p:cBhvr additive="base">
                                        <p:cTn id="67" dur="500"/>
                                        <p:tgtEl>
                                          <p:spTgt spid="190"/>
                                        </p:tgtEl>
                                        <p:attrNameLst>
                                          <p:attrName>ppt_y</p:attrName>
                                        </p:attrNameLst>
                                      </p:cBhvr>
                                      <p:tavLst>
                                        <p:tav tm="0">
                                          <p:val>
                                            <p:strVal val="ppt_y"/>
                                          </p:val>
                                        </p:tav>
                                        <p:tav tm="100000">
                                          <p:val>
                                            <p:strVal val="1+ppt_h/2"/>
                                          </p:val>
                                        </p:tav>
                                      </p:tavLst>
                                    </p:anim>
                                    <p:set>
                                      <p:cBhvr>
                                        <p:cTn id="68" dur="1" fill="hold">
                                          <p:stCondLst>
                                            <p:cond delay="499"/>
                                          </p:stCondLst>
                                        </p:cTn>
                                        <p:tgtEl>
                                          <p:spTgt spid="19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101386"/>
                                        </p:tgtEl>
                                        <p:attrNameLst>
                                          <p:attrName>ppt_x</p:attrName>
                                        </p:attrNameLst>
                                      </p:cBhvr>
                                      <p:tavLst>
                                        <p:tav tm="0">
                                          <p:val>
                                            <p:strVal val="ppt_x"/>
                                          </p:val>
                                        </p:tav>
                                        <p:tav tm="100000">
                                          <p:val>
                                            <p:strVal val="ppt_x"/>
                                          </p:val>
                                        </p:tav>
                                      </p:tavLst>
                                    </p:anim>
                                    <p:anim calcmode="lin" valueType="num">
                                      <p:cBhvr additive="base">
                                        <p:cTn id="73" dur="500"/>
                                        <p:tgtEl>
                                          <p:spTgt spid="101386"/>
                                        </p:tgtEl>
                                        <p:attrNameLst>
                                          <p:attrName>ppt_y</p:attrName>
                                        </p:attrNameLst>
                                      </p:cBhvr>
                                      <p:tavLst>
                                        <p:tav tm="0">
                                          <p:val>
                                            <p:strVal val="ppt_y"/>
                                          </p:val>
                                        </p:tav>
                                        <p:tav tm="100000">
                                          <p:val>
                                            <p:strVal val="1+ppt_h/2"/>
                                          </p:val>
                                        </p:tav>
                                      </p:tavLst>
                                    </p:anim>
                                    <p:set>
                                      <p:cBhvr>
                                        <p:cTn id="74" dur="1" fill="hold">
                                          <p:stCondLst>
                                            <p:cond delay="499"/>
                                          </p:stCondLst>
                                        </p:cTn>
                                        <p:tgtEl>
                                          <p:spTgt spid="101386"/>
                                        </p:tgtEl>
                                        <p:attrNameLst>
                                          <p:attrName>style.visibility</p:attrName>
                                        </p:attrNameLst>
                                      </p:cBhvr>
                                      <p:to>
                                        <p:strVal val="hidden"/>
                                      </p:to>
                                    </p:set>
                                  </p:childTnLst>
                                </p:cTn>
                              </p:par>
                              <p:par>
                                <p:cTn id="75" presetID="2" presetClass="exit" presetSubtype="4" fill="hold" nodeType="withEffect">
                                  <p:stCondLst>
                                    <p:cond delay="0"/>
                                  </p:stCondLst>
                                  <p:childTnLst>
                                    <p:anim calcmode="lin" valueType="num">
                                      <p:cBhvr additive="base">
                                        <p:cTn id="76" dur="500"/>
                                        <p:tgtEl>
                                          <p:spTgt spid="73"/>
                                        </p:tgtEl>
                                        <p:attrNameLst>
                                          <p:attrName>ppt_x</p:attrName>
                                        </p:attrNameLst>
                                      </p:cBhvr>
                                      <p:tavLst>
                                        <p:tav tm="0">
                                          <p:val>
                                            <p:strVal val="ppt_x"/>
                                          </p:val>
                                        </p:tav>
                                        <p:tav tm="100000">
                                          <p:val>
                                            <p:strVal val="ppt_x"/>
                                          </p:val>
                                        </p:tav>
                                      </p:tavLst>
                                    </p:anim>
                                    <p:anim calcmode="lin" valueType="num">
                                      <p:cBhvr additive="base">
                                        <p:cTn id="77" dur="500"/>
                                        <p:tgtEl>
                                          <p:spTgt spid="73"/>
                                        </p:tgtEl>
                                        <p:attrNameLst>
                                          <p:attrName>ppt_y</p:attrName>
                                        </p:attrNameLst>
                                      </p:cBhvr>
                                      <p:tavLst>
                                        <p:tav tm="0">
                                          <p:val>
                                            <p:strVal val="ppt_y"/>
                                          </p:val>
                                        </p:tav>
                                        <p:tav tm="100000">
                                          <p:val>
                                            <p:strVal val="1+ppt_h/2"/>
                                          </p:val>
                                        </p:tav>
                                      </p:tavLst>
                                    </p:anim>
                                    <p:set>
                                      <p:cBhvr>
                                        <p:cTn id="78" dur="1" fill="hold">
                                          <p:stCondLst>
                                            <p:cond delay="499"/>
                                          </p:stCondLst>
                                        </p:cTn>
                                        <p:tgtEl>
                                          <p:spTgt spid="73"/>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76"/>
                                        </p:tgtEl>
                                        <p:attrNameLst>
                                          <p:attrName>ppt_x</p:attrName>
                                        </p:attrNameLst>
                                      </p:cBhvr>
                                      <p:tavLst>
                                        <p:tav tm="0">
                                          <p:val>
                                            <p:strVal val="ppt_x"/>
                                          </p:val>
                                        </p:tav>
                                        <p:tav tm="100000">
                                          <p:val>
                                            <p:strVal val="ppt_x"/>
                                          </p:val>
                                        </p:tav>
                                      </p:tavLst>
                                    </p:anim>
                                    <p:anim calcmode="lin" valueType="num">
                                      <p:cBhvr additive="base">
                                        <p:cTn id="81" dur="500"/>
                                        <p:tgtEl>
                                          <p:spTgt spid="76"/>
                                        </p:tgtEl>
                                        <p:attrNameLst>
                                          <p:attrName>ppt_y</p:attrName>
                                        </p:attrNameLst>
                                      </p:cBhvr>
                                      <p:tavLst>
                                        <p:tav tm="0">
                                          <p:val>
                                            <p:strVal val="ppt_y"/>
                                          </p:val>
                                        </p:tav>
                                        <p:tav tm="100000">
                                          <p:val>
                                            <p:strVal val="1+ppt_h/2"/>
                                          </p:val>
                                        </p:tav>
                                      </p:tavLst>
                                    </p:anim>
                                    <p:set>
                                      <p:cBhvr>
                                        <p:cTn id="82" dur="1" fill="hold">
                                          <p:stCondLst>
                                            <p:cond delay="499"/>
                                          </p:stCondLst>
                                        </p:cTn>
                                        <p:tgtEl>
                                          <p:spTgt spid="76"/>
                                        </p:tgtEl>
                                        <p:attrNameLst>
                                          <p:attrName>style.visibility</p:attrName>
                                        </p:attrNameLst>
                                      </p:cBhvr>
                                      <p:to>
                                        <p:strVal val="hidden"/>
                                      </p:to>
                                    </p:set>
                                  </p:childTnLst>
                                </p:cTn>
                              </p:par>
                              <p:par>
                                <p:cTn id="83" presetID="2" presetClass="exit" presetSubtype="4" fill="hold" nodeType="withEffect">
                                  <p:stCondLst>
                                    <p:cond delay="0"/>
                                  </p:stCondLst>
                                  <p:childTnLst>
                                    <p:anim calcmode="lin" valueType="num">
                                      <p:cBhvr additive="base">
                                        <p:cTn id="84" dur="500"/>
                                        <p:tgtEl>
                                          <p:spTgt spid="81"/>
                                        </p:tgtEl>
                                        <p:attrNameLst>
                                          <p:attrName>ppt_x</p:attrName>
                                        </p:attrNameLst>
                                      </p:cBhvr>
                                      <p:tavLst>
                                        <p:tav tm="0">
                                          <p:val>
                                            <p:strVal val="ppt_x"/>
                                          </p:val>
                                        </p:tav>
                                        <p:tav tm="100000">
                                          <p:val>
                                            <p:strVal val="ppt_x"/>
                                          </p:val>
                                        </p:tav>
                                      </p:tavLst>
                                    </p:anim>
                                    <p:anim calcmode="lin" valueType="num">
                                      <p:cBhvr additive="base">
                                        <p:cTn id="85" dur="500"/>
                                        <p:tgtEl>
                                          <p:spTgt spid="81"/>
                                        </p:tgtEl>
                                        <p:attrNameLst>
                                          <p:attrName>ppt_y</p:attrName>
                                        </p:attrNameLst>
                                      </p:cBhvr>
                                      <p:tavLst>
                                        <p:tav tm="0">
                                          <p:val>
                                            <p:strVal val="ppt_y"/>
                                          </p:val>
                                        </p:tav>
                                        <p:tav tm="100000">
                                          <p:val>
                                            <p:strVal val="1+ppt_h/2"/>
                                          </p:val>
                                        </p:tav>
                                      </p:tavLst>
                                    </p:anim>
                                    <p:set>
                                      <p:cBhvr>
                                        <p:cTn id="86" dur="1" fill="hold">
                                          <p:stCondLst>
                                            <p:cond delay="499"/>
                                          </p:stCondLst>
                                        </p:cTn>
                                        <p:tgtEl>
                                          <p:spTgt spid="81"/>
                                        </p:tgtEl>
                                        <p:attrNameLst>
                                          <p:attrName>style.visibility</p:attrName>
                                        </p:attrNameLst>
                                      </p:cBhvr>
                                      <p:to>
                                        <p:strVal val="hidden"/>
                                      </p:to>
                                    </p:set>
                                  </p:childTnLst>
                                </p:cTn>
                              </p:par>
                              <p:par>
                                <p:cTn id="87" presetID="2" presetClass="exit" presetSubtype="4" fill="hold" nodeType="withEffect">
                                  <p:stCondLst>
                                    <p:cond delay="0"/>
                                  </p:stCondLst>
                                  <p:childTnLst>
                                    <p:anim calcmode="lin" valueType="num">
                                      <p:cBhvr additive="base">
                                        <p:cTn id="88" dur="500"/>
                                        <p:tgtEl>
                                          <p:spTgt spid="90"/>
                                        </p:tgtEl>
                                        <p:attrNameLst>
                                          <p:attrName>ppt_x</p:attrName>
                                        </p:attrNameLst>
                                      </p:cBhvr>
                                      <p:tavLst>
                                        <p:tav tm="0">
                                          <p:val>
                                            <p:strVal val="ppt_x"/>
                                          </p:val>
                                        </p:tav>
                                        <p:tav tm="100000">
                                          <p:val>
                                            <p:strVal val="ppt_x"/>
                                          </p:val>
                                        </p:tav>
                                      </p:tavLst>
                                    </p:anim>
                                    <p:anim calcmode="lin" valueType="num">
                                      <p:cBhvr additive="base">
                                        <p:cTn id="89" dur="500"/>
                                        <p:tgtEl>
                                          <p:spTgt spid="90"/>
                                        </p:tgtEl>
                                        <p:attrNameLst>
                                          <p:attrName>ppt_y</p:attrName>
                                        </p:attrNameLst>
                                      </p:cBhvr>
                                      <p:tavLst>
                                        <p:tav tm="0">
                                          <p:val>
                                            <p:strVal val="ppt_y"/>
                                          </p:val>
                                        </p:tav>
                                        <p:tav tm="100000">
                                          <p:val>
                                            <p:strVal val="1+ppt_h/2"/>
                                          </p:val>
                                        </p:tav>
                                      </p:tavLst>
                                    </p:anim>
                                    <p:set>
                                      <p:cBhvr>
                                        <p:cTn id="90" dur="1" fill="hold">
                                          <p:stCondLst>
                                            <p:cond delay="499"/>
                                          </p:stCondLst>
                                        </p:cTn>
                                        <p:tgtEl>
                                          <p:spTgt spid="90"/>
                                        </p:tgtEl>
                                        <p:attrNameLst>
                                          <p:attrName>style.visibility</p:attrName>
                                        </p:attrNameLst>
                                      </p:cBhvr>
                                      <p:to>
                                        <p:strVal val="hidden"/>
                                      </p:to>
                                    </p:set>
                                  </p:childTnLst>
                                </p:cTn>
                              </p:par>
                              <p:par>
                                <p:cTn id="91" presetID="2" presetClass="exit" presetSubtype="4" fill="hold" nodeType="withEffect">
                                  <p:stCondLst>
                                    <p:cond delay="0"/>
                                  </p:stCondLst>
                                  <p:childTnLst>
                                    <p:anim calcmode="lin" valueType="num">
                                      <p:cBhvr additive="base">
                                        <p:cTn id="92" dur="500"/>
                                        <p:tgtEl>
                                          <p:spTgt spid="93"/>
                                        </p:tgtEl>
                                        <p:attrNameLst>
                                          <p:attrName>ppt_x</p:attrName>
                                        </p:attrNameLst>
                                      </p:cBhvr>
                                      <p:tavLst>
                                        <p:tav tm="0">
                                          <p:val>
                                            <p:strVal val="ppt_x"/>
                                          </p:val>
                                        </p:tav>
                                        <p:tav tm="100000">
                                          <p:val>
                                            <p:strVal val="ppt_x"/>
                                          </p:val>
                                        </p:tav>
                                      </p:tavLst>
                                    </p:anim>
                                    <p:anim calcmode="lin" valueType="num">
                                      <p:cBhvr additive="base">
                                        <p:cTn id="93" dur="500"/>
                                        <p:tgtEl>
                                          <p:spTgt spid="93"/>
                                        </p:tgtEl>
                                        <p:attrNameLst>
                                          <p:attrName>ppt_y</p:attrName>
                                        </p:attrNameLst>
                                      </p:cBhvr>
                                      <p:tavLst>
                                        <p:tav tm="0">
                                          <p:val>
                                            <p:strVal val="ppt_y"/>
                                          </p:val>
                                        </p:tav>
                                        <p:tav tm="100000">
                                          <p:val>
                                            <p:strVal val="1+ppt_h/2"/>
                                          </p:val>
                                        </p:tav>
                                      </p:tavLst>
                                    </p:anim>
                                    <p:set>
                                      <p:cBhvr>
                                        <p:cTn id="94" dur="1" fill="hold">
                                          <p:stCondLst>
                                            <p:cond delay="499"/>
                                          </p:stCondLst>
                                        </p:cTn>
                                        <p:tgtEl>
                                          <p:spTgt spid="93"/>
                                        </p:tgtEl>
                                        <p:attrNameLst>
                                          <p:attrName>style.visibility</p:attrName>
                                        </p:attrNameLst>
                                      </p:cBhvr>
                                      <p:to>
                                        <p:strVal val="hidden"/>
                                      </p:to>
                                    </p:set>
                                  </p:childTnLst>
                                </p:cTn>
                              </p:par>
                              <p:par>
                                <p:cTn id="95" presetID="2" presetClass="exit" presetSubtype="4" fill="hold" nodeType="withEffect">
                                  <p:stCondLst>
                                    <p:cond delay="0"/>
                                  </p:stCondLst>
                                  <p:childTnLst>
                                    <p:anim calcmode="lin" valueType="num">
                                      <p:cBhvr additive="base">
                                        <p:cTn id="96" dur="500"/>
                                        <p:tgtEl>
                                          <p:spTgt spid="96"/>
                                        </p:tgtEl>
                                        <p:attrNameLst>
                                          <p:attrName>ppt_x</p:attrName>
                                        </p:attrNameLst>
                                      </p:cBhvr>
                                      <p:tavLst>
                                        <p:tav tm="0">
                                          <p:val>
                                            <p:strVal val="ppt_x"/>
                                          </p:val>
                                        </p:tav>
                                        <p:tav tm="100000">
                                          <p:val>
                                            <p:strVal val="ppt_x"/>
                                          </p:val>
                                        </p:tav>
                                      </p:tavLst>
                                    </p:anim>
                                    <p:anim calcmode="lin" valueType="num">
                                      <p:cBhvr additive="base">
                                        <p:cTn id="97" dur="500"/>
                                        <p:tgtEl>
                                          <p:spTgt spid="96"/>
                                        </p:tgtEl>
                                        <p:attrNameLst>
                                          <p:attrName>ppt_y</p:attrName>
                                        </p:attrNameLst>
                                      </p:cBhvr>
                                      <p:tavLst>
                                        <p:tav tm="0">
                                          <p:val>
                                            <p:strVal val="ppt_y"/>
                                          </p:val>
                                        </p:tav>
                                        <p:tav tm="100000">
                                          <p:val>
                                            <p:strVal val="1+ppt_h/2"/>
                                          </p:val>
                                        </p:tav>
                                      </p:tavLst>
                                    </p:anim>
                                    <p:set>
                                      <p:cBhvr>
                                        <p:cTn id="98" dur="1" fill="hold">
                                          <p:stCondLst>
                                            <p:cond delay="499"/>
                                          </p:stCondLst>
                                        </p:cTn>
                                        <p:tgtEl>
                                          <p:spTgt spid="96"/>
                                        </p:tgtEl>
                                        <p:attrNameLst>
                                          <p:attrName>style.visibility</p:attrName>
                                        </p:attrNameLst>
                                      </p:cBhvr>
                                      <p:to>
                                        <p:strVal val="hidden"/>
                                      </p:to>
                                    </p:set>
                                  </p:childTnLst>
                                </p:cTn>
                              </p:par>
                              <p:par>
                                <p:cTn id="99" presetID="2" presetClass="exit" presetSubtype="4" fill="hold" nodeType="withEffect">
                                  <p:stCondLst>
                                    <p:cond delay="0"/>
                                  </p:stCondLst>
                                  <p:childTnLst>
                                    <p:anim calcmode="lin" valueType="num">
                                      <p:cBhvr additive="base">
                                        <p:cTn id="100" dur="500"/>
                                        <p:tgtEl>
                                          <p:spTgt spid="99"/>
                                        </p:tgtEl>
                                        <p:attrNameLst>
                                          <p:attrName>ppt_x</p:attrName>
                                        </p:attrNameLst>
                                      </p:cBhvr>
                                      <p:tavLst>
                                        <p:tav tm="0">
                                          <p:val>
                                            <p:strVal val="ppt_x"/>
                                          </p:val>
                                        </p:tav>
                                        <p:tav tm="100000">
                                          <p:val>
                                            <p:strVal val="ppt_x"/>
                                          </p:val>
                                        </p:tav>
                                      </p:tavLst>
                                    </p:anim>
                                    <p:anim calcmode="lin" valueType="num">
                                      <p:cBhvr additive="base">
                                        <p:cTn id="101" dur="500"/>
                                        <p:tgtEl>
                                          <p:spTgt spid="99"/>
                                        </p:tgtEl>
                                        <p:attrNameLst>
                                          <p:attrName>ppt_y</p:attrName>
                                        </p:attrNameLst>
                                      </p:cBhvr>
                                      <p:tavLst>
                                        <p:tav tm="0">
                                          <p:val>
                                            <p:strVal val="ppt_y"/>
                                          </p:val>
                                        </p:tav>
                                        <p:tav tm="100000">
                                          <p:val>
                                            <p:strVal val="1+ppt_h/2"/>
                                          </p:val>
                                        </p:tav>
                                      </p:tavLst>
                                    </p:anim>
                                    <p:set>
                                      <p:cBhvr>
                                        <p:cTn id="102" dur="1" fill="hold">
                                          <p:stCondLst>
                                            <p:cond delay="499"/>
                                          </p:stCondLst>
                                        </p:cTn>
                                        <p:tgtEl>
                                          <p:spTgt spid="99"/>
                                        </p:tgtEl>
                                        <p:attrNameLst>
                                          <p:attrName>style.visibility</p:attrName>
                                        </p:attrNameLst>
                                      </p:cBhvr>
                                      <p:to>
                                        <p:strVal val="hidden"/>
                                      </p:to>
                                    </p:set>
                                  </p:childTnLst>
                                </p:cTn>
                              </p:par>
                              <p:par>
                                <p:cTn id="103" presetID="2" presetClass="exit" presetSubtype="4" fill="hold" nodeType="withEffect">
                                  <p:stCondLst>
                                    <p:cond delay="0"/>
                                  </p:stCondLst>
                                  <p:childTnLst>
                                    <p:anim calcmode="lin" valueType="num">
                                      <p:cBhvr additive="base">
                                        <p:cTn id="104" dur="500"/>
                                        <p:tgtEl>
                                          <p:spTgt spid="102"/>
                                        </p:tgtEl>
                                        <p:attrNameLst>
                                          <p:attrName>ppt_x</p:attrName>
                                        </p:attrNameLst>
                                      </p:cBhvr>
                                      <p:tavLst>
                                        <p:tav tm="0">
                                          <p:val>
                                            <p:strVal val="ppt_x"/>
                                          </p:val>
                                        </p:tav>
                                        <p:tav tm="100000">
                                          <p:val>
                                            <p:strVal val="ppt_x"/>
                                          </p:val>
                                        </p:tav>
                                      </p:tavLst>
                                    </p:anim>
                                    <p:anim calcmode="lin" valueType="num">
                                      <p:cBhvr additive="base">
                                        <p:cTn id="105" dur="500"/>
                                        <p:tgtEl>
                                          <p:spTgt spid="102"/>
                                        </p:tgtEl>
                                        <p:attrNameLst>
                                          <p:attrName>ppt_y</p:attrName>
                                        </p:attrNameLst>
                                      </p:cBhvr>
                                      <p:tavLst>
                                        <p:tav tm="0">
                                          <p:val>
                                            <p:strVal val="ppt_y"/>
                                          </p:val>
                                        </p:tav>
                                        <p:tav tm="100000">
                                          <p:val>
                                            <p:strVal val="1+ppt_h/2"/>
                                          </p:val>
                                        </p:tav>
                                      </p:tavLst>
                                    </p:anim>
                                    <p:set>
                                      <p:cBhvr>
                                        <p:cTn id="106" dur="1" fill="hold">
                                          <p:stCondLst>
                                            <p:cond delay="499"/>
                                          </p:stCondLst>
                                        </p:cTn>
                                        <p:tgtEl>
                                          <p:spTgt spid="102"/>
                                        </p:tgtEl>
                                        <p:attrNameLst>
                                          <p:attrName>style.visibility</p:attrName>
                                        </p:attrNameLst>
                                      </p:cBhvr>
                                      <p:to>
                                        <p:strVal val="hidden"/>
                                      </p:to>
                                    </p:set>
                                  </p:childTnLst>
                                </p:cTn>
                              </p:par>
                              <p:par>
                                <p:cTn id="107" presetID="2" presetClass="exit" presetSubtype="4" fill="hold" nodeType="withEffect">
                                  <p:stCondLst>
                                    <p:cond delay="0"/>
                                  </p:stCondLst>
                                  <p:childTnLst>
                                    <p:anim calcmode="lin" valueType="num">
                                      <p:cBhvr additive="base">
                                        <p:cTn id="108" dur="500"/>
                                        <p:tgtEl>
                                          <p:spTgt spid="105"/>
                                        </p:tgtEl>
                                        <p:attrNameLst>
                                          <p:attrName>ppt_x</p:attrName>
                                        </p:attrNameLst>
                                      </p:cBhvr>
                                      <p:tavLst>
                                        <p:tav tm="0">
                                          <p:val>
                                            <p:strVal val="ppt_x"/>
                                          </p:val>
                                        </p:tav>
                                        <p:tav tm="100000">
                                          <p:val>
                                            <p:strVal val="ppt_x"/>
                                          </p:val>
                                        </p:tav>
                                      </p:tavLst>
                                    </p:anim>
                                    <p:anim calcmode="lin" valueType="num">
                                      <p:cBhvr additive="base">
                                        <p:cTn id="109" dur="500"/>
                                        <p:tgtEl>
                                          <p:spTgt spid="105"/>
                                        </p:tgtEl>
                                        <p:attrNameLst>
                                          <p:attrName>ppt_y</p:attrName>
                                        </p:attrNameLst>
                                      </p:cBhvr>
                                      <p:tavLst>
                                        <p:tav tm="0">
                                          <p:val>
                                            <p:strVal val="ppt_y"/>
                                          </p:val>
                                        </p:tav>
                                        <p:tav tm="100000">
                                          <p:val>
                                            <p:strVal val="1+ppt_h/2"/>
                                          </p:val>
                                        </p:tav>
                                      </p:tavLst>
                                    </p:anim>
                                    <p:set>
                                      <p:cBhvr>
                                        <p:cTn id="110" dur="1" fill="hold">
                                          <p:stCondLst>
                                            <p:cond delay="499"/>
                                          </p:stCondLst>
                                        </p:cTn>
                                        <p:tgtEl>
                                          <p:spTgt spid="105"/>
                                        </p:tgtEl>
                                        <p:attrNameLst>
                                          <p:attrName>style.visibility</p:attrName>
                                        </p:attrNameLst>
                                      </p:cBhvr>
                                      <p:to>
                                        <p:strVal val="hidden"/>
                                      </p:to>
                                    </p:set>
                                  </p:childTnLst>
                                </p:cTn>
                              </p:par>
                              <p:par>
                                <p:cTn id="111" presetID="2" presetClass="exit" presetSubtype="4" fill="hold" nodeType="withEffect">
                                  <p:stCondLst>
                                    <p:cond delay="0"/>
                                  </p:stCondLst>
                                  <p:childTnLst>
                                    <p:anim calcmode="lin" valueType="num">
                                      <p:cBhvr additive="base">
                                        <p:cTn id="112" dur="500"/>
                                        <p:tgtEl>
                                          <p:spTgt spid="108"/>
                                        </p:tgtEl>
                                        <p:attrNameLst>
                                          <p:attrName>ppt_x</p:attrName>
                                        </p:attrNameLst>
                                      </p:cBhvr>
                                      <p:tavLst>
                                        <p:tav tm="0">
                                          <p:val>
                                            <p:strVal val="ppt_x"/>
                                          </p:val>
                                        </p:tav>
                                        <p:tav tm="100000">
                                          <p:val>
                                            <p:strVal val="ppt_x"/>
                                          </p:val>
                                        </p:tav>
                                      </p:tavLst>
                                    </p:anim>
                                    <p:anim calcmode="lin" valueType="num">
                                      <p:cBhvr additive="base">
                                        <p:cTn id="113" dur="500"/>
                                        <p:tgtEl>
                                          <p:spTgt spid="108"/>
                                        </p:tgtEl>
                                        <p:attrNameLst>
                                          <p:attrName>ppt_y</p:attrName>
                                        </p:attrNameLst>
                                      </p:cBhvr>
                                      <p:tavLst>
                                        <p:tav tm="0">
                                          <p:val>
                                            <p:strVal val="ppt_y"/>
                                          </p:val>
                                        </p:tav>
                                        <p:tav tm="100000">
                                          <p:val>
                                            <p:strVal val="1+ppt_h/2"/>
                                          </p:val>
                                        </p:tav>
                                      </p:tavLst>
                                    </p:anim>
                                    <p:set>
                                      <p:cBhvr>
                                        <p:cTn id="114" dur="1" fill="hold">
                                          <p:stCondLst>
                                            <p:cond delay="499"/>
                                          </p:stCondLst>
                                        </p:cTn>
                                        <p:tgtEl>
                                          <p:spTgt spid="108"/>
                                        </p:tgtEl>
                                        <p:attrNameLst>
                                          <p:attrName>style.visibility</p:attrName>
                                        </p:attrNameLst>
                                      </p:cBhvr>
                                      <p:to>
                                        <p:strVal val="hidden"/>
                                      </p:to>
                                    </p:set>
                                  </p:childTnLst>
                                </p:cTn>
                              </p:par>
                              <p:par>
                                <p:cTn id="115" presetID="2" presetClass="exit" presetSubtype="4" fill="hold" nodeType="withEffect">
                                  <p:stCondLst>
                                    <p:cond delay="0"/>
                                  </p:stCondLst>
                                  <p:childTnLst>
                                    <p:anim calcmode="lin" valueType="num">
                                      <p:cBhvr additive="base">
                                        <p:cTn id="116" dur="500"/>
                                        <p:tgtEl>
                                          <p:spTgt spid="111"/>
                                        </p:tgtEl>
                                        <p:attrNameLst>
                                          <p:attrName>ppt_x</p:attrName>
                                        </p:attrNameLst>
                                      </p:cBhvr>
                                      <p:tavLst>
                                        <p:tav tm="0">
                                          <p:val>
                                            <p:strVal val="ppt_x"/>
                                          </p:val>
                                        </p:tav>
                                        <p:tav tm="100000">
                                          <p:val>
                                            <p:strVal val="ppt_x"/>
                                          </p:val>
                                        </p:tav>
                                      </p:tavLst>
                                    </p:anim>
                                    <p:anim calcmode="lin" valueType="num">
                                      <p:cBhvr additive="base">
                                        <p:cTn id="117" dur="500"/>
                                        <p:tgtEl>
                                          <p:spTgt spid="111"/>
                                        </p:tgtEl>
                                        <p:attrNameLst>
                                          <p:attrName>ppt_y</p:attrName>
                                        </p:attrNameLst>
                                      </p:cBhvr>
                                      <p:tavLst>
                                        <p:tav tm="0">
                                          <p:val>
                                            <p:strVal val="ppt_y"/>
                                          </p:val>
                                        </p:tav>
                                        <p:tav tm="100000">
                                          <p:val>
                                            <p:strVal val="1+ppt_h/2"/>
                                          </p:val>
                                        </p:tav>
                                      </p:tavLst>
                                    </p:anim>
                                    <p:set>
                                      <p:cBhvr>
                                        <p:cTn id="118" dur="1" fill="hold">
                                          <p:stCondLst>
                                            <p:cond delay="499"/>
                                          </p:stCondLst>
                                        </p:cTn>
                                        <p:tgtEl>
                                          <p:spTgt spid="111"/>
                                        </p:tgtEl>
                                        <p:attrNameLst>
                                          <p:attrName>style.visibility</p:attrName>
                                        </p:attrNameLst>
                                      </p:cBhvr>
                                      <p:to>
                                        <p:strVal val="hidden"/>
                                      </p:to>
                                    </p:set>
                                  </p:childTnLst>
                                </p:cTn>
                              </p:par>
                              <p:par>
                                <p:cTn id="119" presetID="2" presetClass="exit" presetSubtype="4" fill="hold" nodeType="withEffect">
                                  <p:stCondLst>
                                    <p:cond delay="0"/>
                                  </p:stCondLst>
                                  <p:childTnLst>
                                    <p:anim calcmode="lin" valueType="num">
                                      <p:cBhvr additive="base">
                                        <p:cTn id="120" dur="500"/>
                                        <p:tgtEl>
                                          <p:spTgt spid="43"/>
                                        </p:tgtEl>
                                        <p:attrNameLst>
                                          <p:attrName>ppt_x</p:attrName>
                                        </p:attrNameLst>
                                      </p:cBhvr>
                                      <p:tavLst>
                                        <p:tav tm="0">
                                          <p:val>
                                            <p:strVal val="ppt_x"/>
                                          </p:val>
                                        </p:tav>
                                        <p:tav tm="100000">
                                          <p:val>
                                            <p:strVal val="ppt_x"/>
                                          </p:val>
                                        </p:tav>
                                      </p:tavLst>
                                    </p:anim>
                                    <p:anim calcmode="lin" valueType="num">
                                      <p:cBhvr additive="base">
                                        <p:cTn id="121" dur="500"/>
                                        <p:tgtEl>
                                          <p:spTgt spid="43"/>
                                        </p:tgtEl>
                                        <p:attrNameLst>
                                          <p:attrName>ppt_y</p:attrName>
                                        </p:attrNameLst>
                                      </p:cBhvr>
                                      <p:tavLst>
                                        <p:tav tm="0">
                                          <p:val>
                                            <p:strVal val="ppt_y"/>
                                          </p:val>
                                        </p:tav>
                                        <p:tav tm="100000">
                                          <p:val>
                                            <p:strVal val="1+ppt_h/2"/>
                                          </p:val>
                                        </p:tav>
                                      </p:tavLst>
                                    </p:anim>
                                    <p:set>
                                      <p:cBhvr>
                                        <p:cTn id="122" dur="1" fill="hold">
                                          <p:stCondLst>
                                            <p:cond delay="499"/>
                                          </p:stCondLst>
                                        </p:cTn>
                                        <p:tgtEl>
                                          <p:spTgt spid="4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 presetClass="exit" presetSubtype="4" fill="hold" nodeType="clickEffect">
                                  <p:stCondLst>
                                    <p:cond delay="0"/>
                                  </p:stCondLst>
                                  <p:childTnLst>
                                    <p:anim calcmode="lin" valueType="num">
                                      <p:cBhvr additive="base">
                                        <p:cTn id="126" dur="500"/>
                                        <p:tgtEl>
                                          <p:spTgt spid="101405"/>
                                        </p:tgtEl>
                                        <p:attrNameLst>
                                          <p:attrName>ppt_x</p:attrName>
                                        </p:attrNameLst>
                                      </p:cBhvr>
                                      <p:tavLst>
                                        <p:tav tm="0">
                                          <p:val>
                                            <p:strVal val="ppt_x"/>
                                          </p:val>
                                        </p:tav>
                                        <p:tav tm="100000">
                                          <p:val>
                                            <p:strVal val="ppt_x"/>
                                          </p:val>
                                        </p:tav>
                                      </p:tavLst>
                                    </p:anim>
                                    <p:anim calcmode="lin" valueType="num">
                                      <p:cBhvr additive="base">
                                        <p:cTn id="127" dur="500"/>
                                        <p:tgtEl>
                                          <p:spTgt spid="101405"/>
                                        </p:tgtEl>
                                        <p:attrNameLst>
                                          <p:attrName>ppt_y</p:attrName>
                                        </p:attrNameLst>
                                      </p:cBhvr>
                                      <p:tavLst>
                                        <p:tav tm="0">
                                          <p:val>
                                            <p:strVal val="ppt_y"/>
                                          </p:val>
                                        </p:tav>
                                        <p:tav tm="100000">
                                          <p:val>
                                            <p:strVal val="1+ppt_h/2"/>
                                          </p:val>
                                        </p:tav>
                                      </p:tavLst>
                                    </p:anim>
                                    <p:set>
                                      <p:cBhvr>
                                        <p:cTn id="128" dur="1" fill="hold">
                                          <p:stCondLst>
                                            <p:cond delay="499"/>
                                          </p:stCondLst>
                                        </p:cTn>
                                        <p:tgtEl>
                                          <p:spTgt spid="101405"/>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additive="base">
                                        <p:cTn id="130" dur="500"/>
                                        <p:tgtEl>
                                          <p:spTgt spid="180"/>
                                        </p:tgtEl>
                                        <p:attrNameLst>
                                          <p:attrName>ppt_x</p:attrName>
                                        </p:attrNameLst>
                                      </p:cBhvr>
                                      <p:tavLst>
                                        <p:tav tm="0">
                                          <p:val>
                                            <p:strVal val="ppt_x"/>
                                          </p:val>
                                        </p:tav>
                                        <p:tav tm="100000">
                                          <p:val>
                                            <p:strVal val="ppt_x"/>
                                          </p:val>
                                        </p:tav>
                                      </p:tavLst>
                                    </p:anim>
                                    <p:anim calcmode="lin" valueType="num">
                                      <p:cBhvr additive="base">
                                        <p:cTn id="131" dur="500"/>
                                        <p:tgtEl>
                                          <p:spTgt spid="180"/>
                                        </p:tgtEl>
                                        <p:attrNameLst>
                                          <p:attrName>ppt_y</p:attrName>
                                        </p:attrNameLst>
                                      </p:cBhvr>
                                      <p:tavLst>
                                        <p:tav tm="0">
                                          <p:val>
                                            <p:strVal val="ppt_y"/>
                                          </p:val>
                                        </p:tav>
                                        <p:tav tm="100000">
                                          <p:val>
                                            <p:strVal val="1+ppt_h/2"/>
                                          </p:val>
                                        </p:tav>
                                      </p:tavLst>
                                    </p:anim>
                                    <p:set>
                                      <p:cBhvr>
                                        <p:cTn id="132" dur="1" fill="hold">
                                          <p:stCondLst>
                                            <p:cond delay="499"/>
                                          </p:stCondLst>
                                        </p:cTn>
                                        <p:tgtEl>
                                          <p:spTgt spid="180"/>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additive="base">
                                        <p:cTn id="134" dur="500"/>
                                        <p:tgtEl>
                                          <p:spTgt spid="183"/>
                                        </p:tgtEl>
                                        <p:attrNameLst>
                                          <p:attrName>ppt_x</p:attrName>
                                        </p:attrNameLst>
                                      </p:cBhvr>
                                      <p:tavLst>
                                        <p:tav tm="0">
                                          <p:val>
                                            <p:strVal val="ppt_x"/>
                                          </p:val>
                                        </p:tav>
                                        <p:tav tm="100000">
                                          <p:val>
                                            <p:strVal val="ppt_x"/>
                                          </p:val>
                                        </p:tav>
                                      </p:tavLst>
                                    </p:anim>
                                    <p:anim calcmode="lin" valueType="num">
                                      <p:cBhvr additive="base">
                                        <p:cTn id="135" dur="500"/>
                                        <p:tgtEl>
                                          <p:spTgt spid="183"/>
                                        </p:tgtEl>
                                        <p:attrNameLst>
                                          <p:attrName>ppt_y</p:attrName>
                                        </p:attrNameLst>
                                      </p:cBhvr>
                                      <p:tavLst>
                                        <p:tav tm="0">
                                          <p:val>
                                            <p:strVal val="ppt_y"/>
                                          </p:val>
                                        </p:tav>
                                        <p:tav tm="100000">
                                          <p:val>
                                            <p:strVal val="1+ppt_h/2"/>
                                          </p:val>
                                        </p:tav>
                                      </p:tavLst>
                                    </p:anim>
                                    <p:set>
                                      <p:cBhvr>
                                        <p:cTn id="136" dur="1" fill="hold">
                                          <p:stCondLst>
                                            <p:cond delay="499"/>
                                          </p:stCondLst>
                                        </p:cTn>
                                        <p:tgtEl>
                                          <p:spTgt spid="183"/>
                                        </p:tgtEl>
                                        <p:attrNameLst>
                                          <p:attrName>style.visibility</p:attrName>
                                        </p:attrNameLst>
                                      </p:cBhvr>
                                      <p:to>
                                        <p:strVal val="hidden"/>
                                      </p:to>
                                    </p:set>
                                  </p:childTnLst>
                                </p:cTn>
                              </p:par>
                              <p:par>
                                <p:cTn id="137" presetID="2" presetClass="exit" presetSubtype="4" fill="hold" nodeType="withEffect">
                                  <p:stCondLst>
                                    <p:cond delay="0"/>
                                  </p:stCondLst>
                                  <p:childTnLst>
                                    <p:anim calcmode="lin" valueType="num">
                                      <p:cBhvr additive="base">
                                        <p:cTn id="138" dur="500"/>
                                        <p:tgtEl>
                                          <p:spTgt spid="193"/>
                                        </p:tgtEl>
                                        <p:attrNameLst>
                                          <p:attrName>ppt_x</p:attrName>
                                        </p:attrNameLst>
                                      </p:cBhvr>
                                      <p:tavLst>
                                        <p:tav tm="0">
                                          <p:val>
                                            <p:strVal val="ppt_x"/>
                                          </p:val>
                                        </p:tav>
                                        <p:tav tm="100000">
                                          <p:val>
                                            <p:strVal val="ppt_x"/>
                                          </p:val>
                                        </p:tav>
                                      </p:tavLst>
                                    </p:anim>
                                    <p:anim calcmode="lin" valueType="num">
                                      <p:cBhvr additive="base">
                                        <p:cTn id="139" dur="500"/>
                                        <p:tgtEl>
                                          <p:spTgt spid="193"/>
                                        </p:tgtEl>
                                        <p:attrNameLst>
                                          <p:attrName>ppt_y</p:attrName>
                                        </p:attrNameLst>
                                      </p:cBhvr>
                                      <p:tavLst>
                                        <p:tav tm="0">
                                          <p:val>
                                            <p:strVal val="ppt_y"/>
                                          </p:val>
                                        </p:tav>
                                        <p:tav tm="100000">
                                          <p:val>
                                            <p:strVal val="1+ppt_h/2"/>
                                          </p:val>
                                        </p:tav>
                                      </p:tavLst>
                                    </p:anim>
                                    <p:set>
                                      <p:cBhvr>
                                        <p:cTn id="140" dur="1" fill="hold">
                                          <p:stCondLst>
                                            <p:cond delay="499"/>
                                          </p:stCondLst>
                                        </p:cTn>
                                        <p:tgtEl>
                                          <p:spTgt spid="193"/>
                                        </p:tgtEl>
                                        <p:attrNameLst>
                                          <p:attrName>style.visibility</p:attrName>
                                        </p:attrNameLst>
                                      </p:cBhvr>
                                      <p:to>
                                        <p:strVal val="hidden"/>
                                      </p:to>
                                    </p:set>
                                  </p:childTnLst>
                                </p:cTn>
                              </p:par>
                              <p:par>
                                <p:cTn id="141" presetID="2" presetClass="exit" presetSubtype="4" fill="hold" nodeType="withEffect">
                                  <p:stCondLst>
                                    <p:cond delay="0"/>
                                  </p:stCondLst>
                                  <p:childTnLst>
                                    <p:anim calcmode="lin" valueType="num">
                                      <p:cBhvr additive="base">
                                        <p:cTn id="142" dur="500"/>
                                        <p:tgtEl>
                                          <p:spTgt spid="196"/>
                                        </p:tgtEl>
                                        <p:attrNameLst>
                                          <p:attrName>ppt_x</p:attrName>
                                        </p:attrNameLst>
                                      </p:cBhvr>
                                      <p:tavLst>
                                        <p:tav tm="0">
                                          <p:val>
                                            <p:strVal val="ppt_x"/>
                                          </p:val>
                                        </p:tav>
                                        <p:tav tm="100000">
                                          <p:val>
                                            <p:strVal val="ppt_x"/>
                                          </p:val>
                                        </p:tav>
                                      </p:tavLst>
                                    </p:anim>
                                    <p:anim calcmode="lin" valueType="num">
                                      <p:cBhvr additive="base">
                                        <p:cTn id="143" dur="500"/>
                                        <p:tgtEl>
                                          <p:spTgt spid="196"/>
                                        </p:tgtEl>
                                        <p:attrNameLst>
                                          <p:attrName>ppt_y</p:attrName>
                                        </p:attrNameLst>
                                      </p:cBhvr>
                                      <p:tavLst>
                                        <p:tav tm="0">
                                          <p:val>
                                            <p:strVal val="ppt_y"/>
                                          </p:val>
                                        </p:tav>
                                        <p:tav tm="100000">
                                          <p:val>
                                            <p:strVal val="1+ppt_h/2"/>
                                          </p:val>
                                        </p:tav>
                                      </p:tavLst>
                                    </p:anim>
                                    <p:set>
                                      <p:cBhvr>
                                        <p:cTn id="144" dur="1" fill="hold">
                                          <p:stCondLst>
                                            <p:cond delay="499"/>
                                          </p:stCondLst>
                                        </p:cTn>
                                        <p:tgtEl>
                                          <p:spTgt spid="196"/>
                                        </p:tgtEl>
                                        <p:attrNameLst>
                                          <p:attrName>style.visibility</p:attrName>
                                        </p:attrNameLst>
                                      </p:cBhvr>
                                      <p:to>
                                        <p:strVal val="hidden"/>
                                      </p:to>
                                    </p:set>
                                  </p:childTnLst>
                                </p:cTn>
                              </p:par>
                              <p:par>
                                <p:cTn id="145" presetID="2" presetClass="exit" presetSubtype="4" fill="hold" nodeType="withEffect">
                                  <p:stCondLst>
                                    <p:cond delay="0"/>
                                  </p:stCondLst>
                                  <p:childTnLst>
                                    <p:anim calcmode="lin" valueType="num">
                                      <p:cBhvr additive="base">
                                        <p:cTn id="146" dur="500"/>
                                        <p:tgtEl>
                                          <p:spTgt spid="212"/>
                                        </p:tgtEl>
                                        <p:attrNameLst>
                                          <p:attrName>ppt_x</p:attrName>
                                        </p:attrNameLst>
                                      </p:cBhvr>
                                      <p:tavLst>
                                        <p:tav tm="0">
                                          <p:val>
                                            <p:strVal val="ppt_x"/>
                                          </p:val>
                                        </p:tav>
                                        <p:tav tm="100000">
                                          <p:val>
                                            <p:strVal val="ppt_x"/>
                                          </p:val>
                                        </p:tav>
                                      </p:tavLst>
                                    </p:anim>
                                    <p:anim calcmode="lin" valueType="num">
                                      <p:cBhvr additive="base">
                                        <p:cTn id="147" dur="500"/>
                                        <p:tgtEl>
                                          <p:spTgt spid="212"/>
                                        </p:tgtEl>
                                        <p:attrNameLst>
                                          <p:attrName>ppt_y</p:attrName>
                                        </p:attrNameLst>
                                      </p:cBhvr>
                                      <p:tavLst>
                                        <p:tav tm="0">
                                          <p:val>
                                            <p:strVal val="ppt_y"/>
                                          </p:val>
                                        </p:tav>
                                        <p:tav tm="100000">
                                          <p:val>
                                            <p:strVal val="1+ppt_h/2"/>
                                          </p:val>
                                        </p:tav>
                                      </p:tavLst>
                                    </p:anim>
                                    <p:set>
                                      <p:cBhvr>
                                        <p:cTn id="148" dur="1" fill="hold">
                                          <p:stCondLst>
                                            <p:cond delay="499"/>
                                          </p:stCondLst>
                                        </p:cTn>
                                        <p:tgtEl>
                                          <p:spTgt spid="212"/>
                                        </p:tgtEl>
                                        <p:attrNameLst>
                                          <p:attrName>style.visibility</p:attrName>
                                        </p:attrNameLst>
                                      </p:cBhvr>
                                      <p:to>
                                        <p:strVal val="hidden"/>
                                      </p:to>
                                    </p:set>
                                  </p:childTnLst>
                                </p:cTn>
                              </p:par>
                              <p:par>
                                <p:cTn id="149" presetID="2" presetClass="exit" presetSubtype="4" fill="hold" nodeType="withEffect">
                                  <p:stCondLst>
                                    <p:cond delay="0"/>
                                  </p:stCondLst>
                                  <p:childTnLst>
                                    <p:anim calcmode="lin" valueType="num">
                                      <p:cBhvr additive="base">
                                        <p:cTn id="150" dur="500"/>
                                        <p:tgtEl>
                                          <p:spTgt spid="209"/>
                                        </p:tgtEl>
                                        <p:attrNameLst>
                                          <p:attrName>ppt_x</p:attrName>
                                        </p:attrNameLst>
                                      </p:cBhvr>
                                      <p:tavLst>
                                        <p:tav tm="0">
                                          <p:val>
                                            <p:strVal val="ppt_x"/>
                                          </p:val>
                                        </p:tav>
                                        <p:tav tm="100000">
                                          <p:val>
                                            <p:strVal val="ppt_x"/>
                                          </p:val>
                                        </p:tav>
                                      </p:tavLst>
                                    </p:anim>
                                    <p:anim calcmode="lin" valueType="num">
                                      <p:cBhvr additive="base">
                                        <p:cTn id="151" dur="500"/>
                                        <p:tgtEl>
                                          <p:spTgt spid="209"/>
                                        </p:tgtEl>
                                        <p:attrNameLst>
                                          <p:attrName>ppt_y</p:attrName>
                                        </p:attrNameLst>
                                      </p:cBhvr>
                                      <p:tavLst>
                                        <p:tav tm="0">
                                          <p:val>
                                            <p:strVal val="ppt_y"/>
                                          </p:val>
                                        </p:tav>
                                        <p:tav tm="100000">
                                          <p:val>
                                            <p:strVal val="1+ppt_h/2"/>
                                          </p:val>
                                        </p:tav>
                                      </p:tavLst>
                                    </p:anim>
                                    <p:set>
                                      <p:cBhvr>
                                        <p:cTn id="152" dur="1" fill="hold">
                                          <p:stCondLst>
                                            <p:cond delay="499"/>
                                          </p:stCondLst>
                                        </p:cTn>
                                        <p:tgtEl>
                                          <p:spTgt spid="209"/>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2" presetClass="exit" presetSubtype="4" fill="hold" nodeType="clickEffect">
                                  <p:stCondLst>
                                    <p:cond delay="0"/>
                                  </p:stCondLst>
                                  <p:childTnLst>
                                    <p:anim calcmode="lin" valueType="num">
                                      <p:cBhvr additive="base">
                                        <p:cTn id="156" dur="500"/>
                                        <p:tgtEl>
                                          <p:spTgt spid="153"/>
                                        </p:tgtEl>
                                        <p:attrNameLst>
                                          <p:attrName>ppt_x</p:attrName>
                                        </p:attrNameLst>
                                      </p:cBhvr>
                                      <p:tavLst>
                                        <p:tav tm="0">
                                          <p:val>
                                            <p:strVal val="ppt_x"/>
                                          </p:val>
                                        </p:tav>
                                        <p:tav tm="100000">
                                          <p:val>
                                            <p:strVal val="ppt_x"/>
                                          </p:val>
                                        </p:tav>
                                      </p:tavLst>
                                    </p:anim>
                                    <p:anim calcmode="lin" valueType="num">
                                      <p:cBhvr additive="base">
                                        <p:cTn id="157" dur="500"/>
                                        <p:tgtEl>
                                          <p:spTgt spid="153"/>
                                        </p:tgtEl>
                                        <p:attrNameLst>
                                          <p:attrName>ppt_y</p:attrName>
                                        </p:attrNameLst>
                                      </p:cBhvr>
                                      <p:tavLst>
                                        <p:tav tm="0">
                                          <p:val>
                                            <p:strVal val="ppt_y"/>
                                          </p:val>
                                        </p:tav>
                                        <p:tav tm="100000">
                                          <p:val>
                                            <p:strVal val="1+ppt_h/2"/>
                                          </p:val>
                                        </p:tav>
                                      </p:tavLst>
                                    </p:anim>
                                    <p:set>
                                      <p:cBhvr>
                                        <p:cTn id="158" dur="1" fill="hold">
                                          <p:stCondLst>
                                            <p:cond delay="499"/>
                                          </p:stCondLst>
                                        </p:cTn>
                                        <p:tgtEl>
                                          <p:spTgt spid="153"/>
                                        </p:tgtEl>
                                        <p:attrNameLst>
                                          <p:attrName>style.visibility</p:attrName>
                                        </p:attrNameLst>
                                      </p:cBhvr>
                                      <p:to>
                                        <p:strVal val="hidden"/>
                                      </p:to>
                                    </p:set>
                                  </p:childTnLst>
                                </p:cTn>
                              </p:par>
                              <p:par>
                                <p:cTn id="159" presetID="2" presetClass="exit" presetSubtype="4" fill="hold" nodeType="withEffect">
                                  <p:stCondLst>
                                    <p:cond delay="0"/>
                                  </p:stCondLst>
                                  <p:childTnLst>
                                    <p:anim calcmode="lin" valueType="num">
                                      <p:cBhvr additive="base">
                                        <p:cTn id="160" dur="500"/>
                                        <p:tgtEl>
                                          <p:spTgt spid="155"/>
                                        </p:tgtEl>
                                        <p:attrNameLst>
                                          <p:attrName>ppt_x</p:attrName>
                                        </p:attrNameLst>
                                      </p:cBhvr>
                                      <p:tavLst>
                                        <p:tav tm="0">
                                          <p:val>
                                            <p:strVal val="ppt_x"/>
                                          </p:val>
                                        </p:tav>
                                        <p:tav tm="100000">
                                          <p:val>
                                            <p:strVal val="ppt_x"/>
                                          </p:val>
                                        </p:tav>
                                      </p:tavLst>
                                    </p:anim>
                                    <p:anim calcmode="lin" valueType="num">
                                      <p:cBhvr additive="base">
                                        <p:cTn id="161" dur="500"/>
                                        <p:tgtEl>
                                          <p:spTgt spid="155"/>
                                        </p:tgtEl>
                                        <p:attrNameLst>
                                          <p:attrName>ppt_y</p:attrName>
                                        </p:attrNameLst>
                                      </p:cBhvr>
                                      <p:tavLst>
                                        <p:tav tm="0">
                                          <p:val>
                                            <p:strVal val="ppt_y"/>
                                          </p:val>
                                        </p:tav>
                                        <p:tav tm="100000">
                                          <p:val>
                                            <p:strVal val="1+ppt_h/2"/>
                                          </p:val>
                                        </p:tav>
                                      </p:tavLst>
                                    </p:anim>
                                    <p:set>
                                      <p:cBhvr>
                                        <p:cTn id="162" dur="1" fill="hold">
                                          <p:stCondLst>
                                            <p:cond delay="499"/>
                                          </p:stCondLst>
                                        </p:cTn>
                                        <p:tgtEl>
                                          <p:spTgt spid="155"/>
                                        </p:tgtEl>
                                        <p:attrNameLst>
                                          <p:attrName>style.visibility</p:attrName>
                                        </p:attrNameLst>
                                      </p:cBhvr>
                                      <p:to>
                                        <p:strVal val="hidden"/>
                                      </p:to>
                                    </p:set>
                                  </p:childTnLst>
                                </p:cTn>
                              </p:par>
                              <p:par>
                                <p:cTn id="163" presetID="2" presetClass="exit" presetSubtype="4" fill="hold" nodeType="withEffect">
                                  <p:stCondLst>
                                    <p:cond delay="0"/>
                                  </p:stCondLst>
                                  <p:childTnLst>
                                    <p:anim calcmode="lin" valueType="num">
                                      <p:cBhvr additive="base">
                                        <p:cTn id="164" dur="500"/>
                                        <p:tgtEl>
                                          <p:spTgt spid="234"/>
                                        </p:tgtEl>
                                        <p:attrNameLst>
                                          <p:attrName>ppt_x</p:attrName>
                                        </p:attrNameLst>
                                      </p:cBhvr>
                                      <p:tavLst>
                                        <p:tav tm="0">
                                          <p:val>
                                            <p:strVal val="ppt_x"/>
                                          </p:val>
                                        </p:tav>
                                        <p:tav tm="100000">
                                          <p:val>
                                            <p:strVal val="ppt_x"/>
                                          </p:val>
                                        </p:tav>
                                      </p:tavLst>
                                    </p:anim>
                                    <p:anim calcmode="lin" valueType="num">
                                      <p:cBhvr additive="base">
                                        <p:cTn id="165" dur="500"/>
                                        <p:tgtEl>
                                          <p:spTgt spid="234"/>
                                        </p:tgtEl>
                                        <p:attrNameLst>
                                          <p:attrName>ppt_y</p:attrName>
                                        </p:attrNameLst>
                                      </p:cBhvr>
                                      <p:tavLst>
                                        <p:tav tm="0">
                                          <p:val>
                                            <p:strVal val="ppt_y"/>
                                          </p:val>
                                        </p:tav>
                                        <p:tav tm="100000">
                                          <p:val>
                                            <p:strVal val="1+ppt_h/2"/>
                                          </p:val>
                                        </p:tav>
                                      </p:tavLst>
                                    </p:anim>
                                    <p:set>
                                      <p:cBhvr>
                                        <p:cTn id="166" dur="1" fill="hold">
                                          <p:stCondLst>
                                            <p:cond delay="499"/>
                                          </p:stCondLst>
                                        </p:cTn>
                                        <p:tgtEl>
                                          <p:spTgt spid="234"/>
                                        </p:tgtEl>
                                        <p:attrNameLst>
                                          <p:attrName>style.visibility</p:attrName>
                                        </p:attrNameLst>
                                      </p:cBhvr>
                                      <p:to>
                                        <p:strVal val="hidden"/>
                                      </p:to>
                                    </p:set>
                                  </p:childTnLst>
                                </p:cTn>
                              </p:par>
                              <p:par>
                                <p:cTn id="167" presetID="2" presetClass="exit" presetSubtype="4" fill="hold" nodeType="withEffect">
                                  <p:stCondLst>
                                    <p:cond delay="0"/>
                                  </p:stCondLst>
                                  <p:childTnLst>
                                    <p:anim calcmode="lin" valueType="num">
                                      <p:cBhvr additive="base">
                                        <p:cTn id="168" dur="500"/>
                                        <p:tgtEl>
                                          <p:spTgt spid="253"/>
                                        </p:tgtEl>
                                        <p:attrNameLst>
                                          <p:attrName>ppt_x</p:attrName>
                                        </p:attrNameLst>
                                      </p:cBhvr>
                                      <p:tavLst>
                                        <p:tav tm="0">
                                          <p:val>
                                            <p:strVal val="ppt_x"/>
                                          </p:val>
                                        </p:tav>
                                        <p:tav tm="100000">
                                          <p:val>
                                            <p:strVal val="ppt_x"/>
                                          </p:val>
                                        </p:tav>
                                      </p:tavLst>
                                    </p:anim>
                                    <p:anim calcmode="lin" valueType="num">
                                      <p:cBhvr additive="base">
                                        <p:cTn id="169" dur="500"/>
                                        <p:tgtEl>
                                          <p:spTgt spid="253"/>
                                        </p:tgtEl>
                                        <p:attrNameLst>
                                          <p:attrName>ppt_y</p:attrName>
                                        </p:attrNameLst>
                                      </p:cBhvr>
                                      <p:tavLst>
                                        <p:tav tm="0">
                                          <p:val>
                                            <p:strVal val="ppt_y"/>
                                          </p:val>
                                        </p:tav>
                                        <p:tav tm="100000">
                                          <p:val>
                                            <p:strVal val="1+ppt_h/2"/>
                                          </p:val>
                                        </p:tav>
                                      </p:tavLst>
                                    </p:anim>
                                    <p:set>
                                      <p:cBhvr>
                                        <p:cTn id="170" dur="1" fill="hold">
                                          <p:stCondLst>
                                            <p:cond delay="499"/>
                                          </p:stCondLst>
                                        </p:cTn>
                                        <p:tgtEl>
                                          <p:spTgt spid="253"/>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2" presetClass="exit" presetSubtype="4" fill="hold" nodeType="clickEffect">
                                  <p:stCondLst>
                                    <p:cond delay="0"/>
                                  </p:stCondLst>
                                  <p:childTnLst>
                                    <p:anim calcmode="lin" valueType="num">
                                      <p:cBhvr additive="base">
                                        <p:cTn id="174" dur="500"/>
                                        <p:tgtEl>
                                          <p:spTgt spid="240"/>
                                        </p:tgtEl>
                                        <p:attrNameLst>
                                          <p:attrName>ppt_x</p:attrName>
                                        </p:attrNameLst>
                                      </p:cBhvr>
                                      <p:tavLst>
                                        <p:tav tm="0">
                                          <p:val>
                                            <p:strVal val="ppt_x"/>
                                          </p:val>
                                        </p:tav>
                                        <p:tav tm="100000">
                                          <p:val>
                                            <p:strVal val="ppt_x"/>
                                          </p:val>
                                        </p:tav>
                                      </p:tavLst>
                                    </p:anim>
                                    <p:anim calcmode="lin" valueType="num">
                                      <p:cBhvr additive="base">
                                        <p:cTn id="175" dur="500"/>
                                        <p:tgtEl>
                                          <p:spTgt spid="240"/>
                                        </p:tgtEl>
                                        <p:attrNameLst>
                                          <p:attrName>ppt_y</p:attrName>
                                        </p:attrNameLst>
                                      </p:cBhvr>
                                      <p:tavLst>
                                        <p:tav tm="0">
                                          <p:val>
                                            <p:strVal val="ppt_y"/>
                                          </p:val>
                                        </p:tav>
                                        <p:tav tm="100000">
                                          <p:val>
                                            <p:strVal val="1+ppt_h/2"/>
                                          </p:val>
                                        </p:tav>
                                      </p:tavLst>
                                    </p:anim>
                                    <p:set>
                                      <p:cBhvr>
                                        <p:cTn id="176" dur="1" fill="hold">
                                          <p:stCondLst>
                                            <p:cond delay="499"/>
                                          </p:stCondLst>
                                        </p:cTn>
                                        <p:tgtEl>
                                          <p:spTgt spid="240"/>
                                        </p:tgtEl>
                                        <p:attrNameLst>
                                          <p:attrName>style.visibility</p:attrName>
                                        </p:attrNameLst>
                                      </p:cBhvr>
                                      <p:to>
                                        <p:strVal val="hidden"/>
                                      </p:to>
                                    </p:set>
                                  </p:childTnLst>
                                </p:cTn>
                              </p:par>
                              <p:par>
                                <p:cTn id="177" presetID="2" presetClass="exit" presetSubtype="4" fill="hold" nodeType="withEffect">
                                  <p:stCondLst>
                                    <p:cond delay="0"/>
                                  </p:stCondLst>
                                  <p:childTnLst>
                                    <p:anim calcmode="lin" valueType="num">
                                      <p:cBhvr additive="base">
                                        <p:cTn id="178" dur="500"/>
                                        <p:tgtEl>
                                          <p:spTgt spid="244"/>
                                        </p:tgtEl>
                                        <p:attrNameLst>
                                          <p:attrName>ppt_x</p:attrName>
                                        </p:attrNameLst>
                                      </p:cBhvr>
                                      <p:tavLst>
                                        <p:tav tm="0">
                                          <p:val>
                                            <p:strVal val="ppt_x"/>
                                          </p:val>
                                        </p:tav>
                                        <p:tav tm="100000">
                                          <p:val>
                                            <p:strVal val="ppt_x"/>
                                          </p:val>
                                        </p:tav>
                                      </p:tavLst>
                                    </p:anim>
                                    <p:anim calcmode="lin" valueType="num">
                                      <p:cBhvr additive="base">
                                        <p:cTn id="179" dur="500"/>
                                        <p:tgtEl>
                                          <p:spTgt spid="244"/>
                                        </p:tgtEl>
                                        <p:attrNameLst>
                                          <p:attrName>ppt_y</p:attrName>
                                        </p:attrNameLst>
                                      </p:cBhvr>
                                      <p:tavLst>
                                        <p:tav tm="0">
                                          <p:val>
                                            <p:strVal val="ppt_y"/>
                                          </p:val>
                                        </p:tav>
                                        <p:tav tm="100000">
                                          <p:val>
                                            <p:strVal val="1+ppt_h/2"/>
                                          </p:val>
                                        </p:tav>
                                      </p:tavLst>
                                    </p:anim>
                                    <p:set>
                                      <p:cBhvr>
                                        <p:cTn id="180" dur="1" fill="hold">
                                          <p:stCondLst>
                                            <p:cond delay="499"/>
                                          </p:stCondLst>
                                        </p:cTn>
                                        <p:tgtEl>
                                          <p:spTgt spid="244"/>
                                        </p:tgtEl>
                                        <p:attrNameLst>
                                          <p:attrName>style.visibility</p:attrName>
                                        </p:attrNameLst>
                                      </p:cBhvr>
                                      <p:to>
                                        <p:strVal val="hidden"/>
                                      </p:to>
                                    </p:set>
                                  </p:childTnLst>
                                </p:cTn>
                              </p:par>
                              <p:par>
                                <p:cTn id="181" presetID="2" presetClass="exit" presetSubtype="4" fill="hold" nodeType="withEffect">
                                  <p:stCondLst>
                                    <p:cond delay="0"/>
                                  </p:stCondLst>
                                  <p:childTnLst>
                                    <p:anim calcmode="lin" valueType="num">
                                      <p:cBhvr additive="base">
                                        <p:cTn id="182" dur="500"/>
                                        <p:tgtEl>
                                          <p:spTgt spid="241"/>
                                        </p:tgtEl>
                                        <p:attrNameLst>
                                          <p:attrName>ppt_x</p:attrName>
                                        </p:attrNameLst>
                                      </p:cBhvr>
                                      <p:tavLst>
                                        <p:tav tm="0">
                                          <p:val>
                                            <p:strVal val="ppt_x"/>
                                          </p:val>
                                        </p:tav>
                                        <p:tav tm="100000">
                                          <p:val>
                                            <p:strVal val="ppt_x"/>
                                          </p:val>
                                        </p:tav>
                                      </p:tavLst>
                                    </p:anim>
                                    <p:anim calcmode="lin" valueType="num">
                                      <p:cBhvr additive="base">
                                        <p:cTn id="183" dur="500"/>
                                        <p:tgtEl>
                                          <p:spTgt spid="241"/>
                                        </p:tgtEl>
                                        <p:attrNameLst>
                                          <p:attrName>ppt_y</p:attrName>
                                        </p:attrNameLst>
                                      </p:cBhvr>
                                      <p:tavLst>
                                        <p:tav tm="0">
                                          <p:val>
                                            <p:strVal val="ppt_y"/>
                                          </p:val>
                                        </p:tav>
                                        <p:tav tm="100000">
                                          <p:val>
                                            <p:strVal val="1+ppt_h/2"/>
                                          </p:val>
                                        </p:tav>
                                      </p:tavLst>
                                    </p:anim>
                                    <p:set>
                                      <p:cBhvr>
                                        <p:cTn id="184" dur="1" fill="hold">
                                          <p:stCondLst>
                                            <p:cond delay="499"/>
                                          </p:stCondLst>
                                        </p:cTn>
                                        <p:tgtEl>
                                          <p:spTgt spid="241"/>
                                        </p:tgtEl>
                                        <p:attrNameLst>
                                          <p:attrName>style.visibility</p:attrName>
                                        </p:attrNameLst>
                                      </p:cBhvr>
                                      <p:to>
                                        <p:strVal val="hidden"/>
                                      </p:to>
                                    </p:set>
                                  </p:childTnLst>
                                </p:cTn>
                              </p:par>
                              <p:par>
                                <p:cTn id="185" presetID="2" presetClass="exit" presetSubtype="4" fill="hold" nodeType="withEffect">
                                  <p:stCondLst>
                                    <p:cond delay="0"/>
                                  </p:stCondLst>
                                  <p:childTnLst>
                                    <p:anim calcmode="lin" valueType="num">
                                      <p:cBhvr additive="base">
                                        <p:cTn id="186" dur="500"/>
                                        <p:tgtEl>
                                          <p:spTgt spid="1061"/>
                                        </p:tgtEl>
                                        <p:attrNameLst>
                                          <p:attrName>ppt_x</p:attrName>
                                        </p:attrNameLst>
                                      </p:cBhvr>
                                      <p:tavLst>
                                        <p:tav tm="0">
                                          <p:val>
                                            <p:strVal val="ppt_x"/>
                                          </p:val>
                                        </p:tav>
                                        <p:tav tm="100000">
                                          <p:val>
                                            <p:strVal val="ppt_x"/>
                                          </p:val>
                                        </p:tav>
                                      </p:tavLst>
                                    </p:anim>
                                    <p:anim calcmode="lin" valueType="num">
                                      <p:cBhvr additive="base">
                                        <p:cTn id="187" dur="500"/>
                                        <p:tgtEl>
                                          <p:spTgt spid="1061"/>
                                        </p:tgtEl>
                                        <p:attrNameLst>
                                          <p:attrName>ppt_y</p:attrName>
                                        </p:attrNameLst>
                                      </p:cBhvr>
                                      <p:tavLst>
                                        <p:tav tm="0">
                                          <p:val>
                                            <p:strVal val="ppt_y"/>
                                          </p:val>
                                        </p:tav>
                                        <p:tav tm="100000">
                                          <p:val>
                                            <p:strVal val="1+ppt_h/2"/>
                                          </p:val>
                                        </p:tav>
                                      </p:tavLst>
                                    </p:anim>
                                    <p:set>
                                      <p:cBhvr>
                                        <p:cTn id="188" dur="1" fill="hold">
                                          <p:stCondLst>
                                            <p:cond delay="499"/>
                                          </p:stCondLst>
                                        </p:cTn>
                                        <p:tgtEl>
                                          <p:spTgt spid="1061"/>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2" presetClass="exit" presetSubtype="4" fill="hold" nodeType="clickEffect">
                                  <p:stCondLst>
                                    <p:cond delay="0"/>
                                  </p:stCondLst>
                                  <p:childTnLst>
                                    <p:anim calcmode="lin" valueType="num">
                                      <p:cBhvr additive="base">
                                        <p:cTn id="192" dur="500"/>
                                        <p:tgtEl>
                                          <p:spTgt spid="1067"/>
                                        </p:tgtEl>
                                        <p:attrNameLst>
                                          <p:attrName>ppt_x</p:attrName>
                                        </p:attrNameLst>
                                      </p:cBhvr>
                                      <p:tavLst>
                                        <p:tav tm="0">
                                          <p:val>
                                            <p:strVal val="ppt_x"/>
                                          </p:val>
                                        </p:tav>
                                        <p:tav tm="100000">
                                          <p:val>
                                            <p:strVal val="ppt_x"/>
                                          </p:val>
                                        </p:tav>
                                      </p:tavLst>
                                    </p:anim>
                                    <p:anim calcmode="lin" valueType="num">
                                      <p:cBhvr additive="base">
                                        <p:cTn id="193" dur="500"/>
                                        <p:tgtEl>
                                          <p:spTgt spid="1067"/>
                                        </p:tgtEl>
                                        <p:attrNameLst>
                                          <p:attrName>ppt_y</p:attrName>
                                        </p:attrNameLst>
                                      </p:cBhvr>
                                      <p:tavLst>
                                        <p:tav tm="0">
                                          <p:val>
                                            <p:strVal val="ppt_y"/>
                                          </p:val>
                                        </p:tav>
                                        <p:tav tm="100000">
                                          <p:val>
                                            <p:strVal val="1+ppt_h/2"/>
                                          </p:val>
                                        </p:tav>
                                      </p:tavLst>
                                    </p:anim>
                                    <p:set>
                                      <p:cBhvr>
                                        <p:cTn id="194" dur="1" fill="hold">
                                          <p:stCondLst>
                                            <p:cond delay="499"/>
                                          </p:stCondLst>
                                        </p:cTn>
                                        <p:tgtEl>
                                          <p:spTgt spid="1067"/>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2" presetClass="exit" presetSubtype="4" fill="hold" nodeType="clickEffect">
                                  <p:stCondLst>
                                    <p:cond delay="0"/>
                                  </p:stCondLst>
                                  <p:childTnLst>
                                    <p:anim calcmode="lin" valueType="num">
                                      <p:cBhvr additive="base">
                                        <p:cTn id="198" dur="500"/>
                                        <p:tgtEl>
                                          <p:spTgt spid="1059"/>
                                        </p:tgtEl>
                                        <p:attrNameLst>
                                          <p:attrName>ppt_x</p:attrName>
                                        </p:attrNameLst>
                                      </p:cBhvr>
                                      <p:tavLst>
                                        <p:tav tm="0">
                                          <p:val>
                                            <p:strVal val="ppt_x"/>
                                          </p:val>
                                        </p:tav>
                                        <p:tav tm="100000">
                                          <p:val>
                                            <p:strVal val="ppt_x"/>
                                          </p:val>
                                        </p:tav>
                                      </p:tavLst>
                                    </p:anim>
                                    <p:anim calcmode="lin" valueType="num">
                                      <p:cBhvr additive="base">
                                        <p:cTn id="199" dur="500"/>
                                        <p:tgtEl>
                                          <p:spTgt spid="1059"/>
                                        </p:tgtEl>
                                        <p:attrNameLst>
                                          <p:attrName>ppt_y</p:attrName>
                                        </p:attrNameLst>
                                      </p:cBhvr>
                                      <p:tavLst>
                                        <p:tav tm="0">
                                          <p:val>
                                            <p:strVal val="ppt_y"/>
                                          </p:val>
                                        </p:tav>
                                        <p:tav tm="100000">
                                          <p:val>
                                            <p:strVal val="1+ppt_h/2"/>
                                          </p:val>
                                        </p:tav>
                                      </p:tavLst>
                                    </p:anim>
                                    <p:set>
                                      <p:cBhvr>
                                        <p:cTn id="200" dur="1" fill="hold">
                                          <p:stCondLst>
                                            <p:cond delay="499"/>
                                          </p:stCondLst>
                                        </p:cTn>
                                        <p:tgtEl>
                                          <p:spTgt spid="1059"/>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2" presetClass="exit" presetSubtype="4" fill="hold" nodeType="clickEffect">
                                  <p:stCondLst>
                                    <p:cond delay="0"/>
                                  </p:stCondLst>
                                  <p:childTnLst>
                                    <p:anim calcmode="lin" valueType="num">
                                      <p:cBhvr additive="base">
                                        <p:cTn id="204" dur="500"/>
                                        <p:tgtEl>
                                          <p:spTgt spid="101399"/>
                                        </p:tgtEl>
                                        <p:attrNameLst>
                                          <p:attrName>ppt_x</p:attrName>
                                        </p:attrNameLst>
                                      </p:cBhvr>
                                      <p:tavLst>
                                        <p:tav tm="0">
                                          <p:val>
                                            <p:strVal val="ppt_x"/>
                                          </p:val>
                                        </p:tav>
                                        <p:tav tm="100000">
                                          <p:val>
                                            <p:strVal val="ppt_x"/>
                                          </p:val>
                                        </p:tav>
                                      </p:tavLst>
                                    </p:anim>
                                    <p:anim calcmode="lin" valueType="num">
                                      <p:cBhvr additive="base">
                                        <p:cTn id="205" dur="500"/>
                                        <p:tgtEl>
                                          <p:spTgt spid="101399"/>
                                        </p:tgtEl>
                                        <p:attrNameLst>
                                          <p:attrName>ppt_y</p:attrName>
                                        </p:attrNameLst>
                                      </p:cBhvr>
                                      <p:tavLst>
                                        <p:tav tm="0">
                                          <p:val>
                                            <p:strVal val="ppt_y"/>
                                          </p:val>
                                        </p:tav>
                                        <p:tav tm="100000">
                                          <p:val>
                                            <p:strVal val="1+ppt_h/2"/>
                                          </p:val>
                                        </p:tav>
                                      </p:tavLst>
                                    </p:anim>
                                    <p:set>
                                      <p:cBhvr>
                                        <p:cTn id="206" dur="1" fill="hold">
                                          <p:stCondLst>
                                            <p:cond delay="499"/>
                                          </p:stCondLst>
                                        </p:cTn>
                                        <p:tgtEl>
                                          <p:spTgt spid="101399"/>
                                        </p:tgtEl>
                                        <p:attrNameLst>
                                          <p:attrName>style.visibility</p:attrName>
                                        </p:attrNameLst>
                                      </p:cBhvr>
                                      <p:to>
                                        <p:strVal val="hidden"/>
                                      </p:to>
                                    </p:set>
                                  </p:childTnLst>
                                </p:cTn>
                              </p:par>
                              <p:par>
                                <p:cTn id="207" presetID="2" presetClass="exit" presetSubtype="4" fill="hold" nodeType="withEffect">
                                  <p:stCondLst>
                                    <p:cond delay="0"/>
                                  </p:stCondLst>
                                  <p:childTnLst>
                                    <p:anim calcmode="lin" valueType="num">
                                      <p:cBhvr additive="base">
                                        <p:cTn id="208" dur="500"/>
                                        <p:tgtEl>
                                          <p:spTgt spid="300"/>
                                        </p:tgtEl>
                                        <p:attrNameLst>
                                          <p:attrName>ppt_x</p:attrName>
                                        </p:attrNameLst>
                                      </p:cBhvr>
                                      <p:tavLst>
                                        <p:tav tm="0">
                                          <p:val>
                                            <p:strVal val="ppt_x"/>
                                          </p:val>
                                        </p:tav>
                                        <p:tav tm="100000">
                                          <p:val>
                                            <p:strVal val="ppt_x"/>
                                          </p:val>
                                        </p:tav>
                                      </p:tavLst>
                                    </p:anim>
                                    <p:anim calcmode="lin" valueType="num">
                                      <p:cBhvr additive="base">
                                        <p:cTn id="209" dur="500"/>
                                        <p:tgtEl>
                                          <p:spTgt spid="300"/>
                                        </p:tgtEl>
                                        <p:attrNameLst>
                                          <p:attrName>ppt_y</p:attrName>
                                        </p:attrNameLst>
                                      </p:cBhvr>
                                      <p:tavLst>
                                        <p:tav tm="0">
                                          <p:val>
                                            <p:strVal val="ppt_y"/>
                                          </p:val>
                                        </p:tav>
                                        <p:tav tm="100000">
                                          <p:val>
                                            <p:strVal val="1+ppt_h/2"/>
                                          </p:val>
                                        </p:tav>
                                      </p:tavLst>
                                    </p:anim>
                                    <p:set>
                                      <p:cBhvr>
                                        <p:cTn id="210" dur="1" fill="hold">
                                          <p:stCondLst>
                                            <p:cond delay="499"/>
                                          </p:stCondLst>
                                        </p:cTn>
                                        <p:tgtEl>
                                          <p:spTgt spid="300"/>
                                        </p:tgtEl>
                                        <p:attrNameLst>
                                          <p:attrName>style.visibility</p:attrName>
                                        </p:attrNameLst>
                                      </p:cBhvr>
                                      <p:to>
                                        <p:strVal val="hidden"/>
                                      </p:to>
                                    </p:set>
                                  </p:childTnLst>
                                </p:cTn>
                              </p:par>
                              <p:par>
                                <p:cTn id="211" presetID="2" presetClass="exit" presetSubtype="4" fill="hold" nodeType="withEffect">
                                  <p:stCondLst>
                                    <p:cond delay="0"/>
                                  </p:stCondLst>
                                  <p:childTnLst>
                                    <p:anim calcmode="lin" valueType="num">
                                      <p:cBhvr additive="base">
                                        <p:cTn id="212" dur="500"/>
                                        <p:tgtEl>
                                          <p:spTgt spid="1081"/>
                                        </p:tgtEl>
                                        <p:attrNameLst>
                                          <p:attrName>ppt_x</p:attrName>
                                        </p:attrNameLst>
                                      </p:cBhvr>
                                      <p:tavLst>
                                        <p:tav tm="0">
                                          <p:val>
                                            <p:strVal val="ppt_x"/>
                                          </p:val>
                                        </p:tav>
                                        <p:tav tm="100000">
                                          <p:val>
                                            <p:strVal val="ppt_x"/>
                                          </p:val>
                                        </p:tav>
                                      </p:tavLst>
                                    </p:anim>
                                    <p:anim calcmode="lin" valueType="num">
                                      <p:cBhvr additive="base">
                                        <p:cTn id="213" dur="500"/>
                                        <p:tgtEl>
                                          <p:spTgt spid="1081"/>
                                        </p:tgtEl>
                                        <p:attrNameLst>
                                          <p:attrName>ppt_y</p:attrName>
                                        </p:attrNameLst>
                                      </p:cBhvr>
                                      <p:tavLst>
                                        <p:tav tm="0">
                                          <p:val>
                                            <p:strVal val="ppt_y"/>
                                          </p:val>
                                        </p:tav>
                                        <p:tav tm="100000">
                                          <p:val>
                                            <p:strVal val="1+ppt_h/2"/>
                                          </p:val>
                                        </p:tav>
                                      </p:tavLst>
                                    </p:anim>
                                    <p:set>
                                      <p:cBhvr>
                                        <p:cTn id="214" dur="1" fill="hold">
                                          <p:stCondLst>
                                            <p:cond delay="499"/>
                                          </p:stCondLst>
                                        </p:cTn>
                                        <p:tgtEl>
                                          <p:spTgt spid="1081"/>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2" presetClass="exit" presetSubtype="4" fill="hold" nodeType="clickEffect">
                                  <p:stCondLst>
                                    <p:cond delay="0"/>
                                  </p:stCondLst>
                                  <p:childTnLst>
                                    <p:anim calcmode="lin" valueType="num">
                                      <p:cBhvr additive="base">
                                        <p:cTn id="218" dur="500"/>
                                        <p:tgtEl>
                                          <p:spTgt spid="1079"/>
                                        </p:tgtEl>
                                        <p:attrNameLst>
                                          <p:attrName>ppt_x</p:attrName>
                                        </p:attrNameLst>
                                      </p:cBhvr>
                                      <p:tavLst>
                                        <p:tav tm="0">
                                          <p:val>
                                            <p:strVal val="ppt_x"/>
                                          </p:val>
                                        </p:tav>
                                        <p:tav tm="100000">
                                          <p:val>
                                            <p:strVal val="ppt_x"/>
                                          </p:val>
                                        </p:tav>
                                      </p:tavLst>
                                    </p:anim>
                                    <p:anim calcmode="lin" valueType="num">
                                      <p:cBhvr additive="base">
                                        <p:cTn id="219" dur="500"/>
                                        <p:tgtEl>
                                          <p:spTgt spid="1079"/>
                                        </p:tgtEl>
                                        <p:attrNameLst>
                                          <p:attrName>ppt_y</p:attrName>
                                        </p:attrNameLst>
                                      </p:cBhvr>
                                      <p:tavLst>
                                        <p:tav tm="0">
                                          <p:val>
                                            <p:strVal val="ppt_y"/>
                                          </p:val>
                                        </p:tav>
                                        <p:tav tm="100000">
                                          <p:val>
                                            <p:strVal val="1+ppt_h/2"/>
                                          </p:val>
                                        </p:tav>
                                      </p:tavLst>
                                    </p:anim>
                                    <p:set>
                                      <p:cBhvr>
                                        <p:cTn id="220" dur="1" fill="hold">
                                          <p:stCondLst>
                                            <p:cond delay="499"/>
                                          </p:stCondLst>
                                        </p:cTn>
                                        <p:tgtEl>
                                          <p:spTgt spid="1079"/>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2" presetClass="exit" presetSubtype="4" fill="hold" nodeType="clickEffect">
                                  <p:stCondLst>
                                    <p:cond delay="0"/>
                                  </p:stCondLst>
                                  <p:childTnLst>
                                    <p:anim calcmode="lin" valueType="num">
                                      <p:cBhvr additive="base">
                                        <p:cTn id="224" dur="500"/>
                                        <p:tgtEl>
                                          <p:spTgt spid="101389"/>
                                        </p:tgtEl>
                                        <p:attrNameLst>
                                          <p:attrName>ppt_x</p:attrName>
                                        </p:attrNameLst>
                                      </p:cBhvr>
                                      <p:tavLst>
                                        <p:tav tm="0">
                                          <p:val>
                                            <p:strVal val="ppt_x"/>
                                          </p:val>
                                        </p:tav>
                                        <p:tav tm="100000">
                                          <p:val>
                                            <p:strVal val="ppt_x"/>
                                          </p:val>
                                        </p:tav>
                                      </p:tavLst>
                                    </p:anim>
                                    <p:anim calcmode="lin" valueType="num">
                                      <p:cBhvr additive="base">
                                        <p:cTn id="225" dur="500"/>
                                        <p:tgtEl>
                                          <p:spTgt spid="101389"/>
                                        </p:tgtEl>
                                        <p:attrNameLst>
                                          <p:attrName>ppt_y</p:attrName>
                                        </p:attrNameLst>
                                      </p:cBhvr>
                                      <p:tavLst>
                                        <p:tav tm="0">
                                          <p:val>
                                            <p:strVal val="ppt_y"/>
                                          </p:val>
                                        </p:tav>
                                        <p:tav tm="100000">
                                          <p:val>
                                            <p:strVal val="1+ppt_h/2"/>
                                          </p:val>
                                        </p:tav>
                                      </p:tavLst>
                                    </p:anim>
                                    <p:set>
                                      <p:cBhvr>
                                        <p:cTn id="226" dur="1" fill="hold">
                                          <p:stCondLst>
                                            <p:cond delay="499"/>
                                          </p:stCondLst>
                                        </p:cTn>
                                        <p:tgtEl>
                                          <p:spTgt spid="101389"/>
                                        </p:tgtEl>
                                        <p:attrNameLst>
                                          <p:attrName>style.visibility</p:attrName>
                                        </p:attrNameLst>
                                      </p:cBhvr>
                                      <p:to>
                                        <p:strVal val="hidden"/>
                                      </p:to>
                                    </p:set>
                                  </p:childTnLst>
                                </p:cTn>
                              </p:par>
                              <p:par>
                                <p:cTn id="227" presetID="2" presetClass="exit" presetSubtype="4" fill="hold" nodeType="withEffect">
                                  <p:stCondLst>
                                    <p:cond delay="0"/>
                                  </p:stCondLst>
                                  <p:childTnLst>
                                    <p:anim calcmode="lin" valueType="num">
                                      <p:cBhvr additive="base">
                                        <p:cTn id="228" dur="500"/>
                                        <p:tgtEl>
                                          <p:spTgt spid="270"/>
                                        </p:tgtEl>
                                        <p:attrNameLst>
                                          <p:attrName>ppt_x</p:attrName>
                                        </p:attrNameLst>
                                      </p:cBhvr>
                                      <p:tavLst>
                                        <p:tav tm="0">
                                          <p:val>
                                            <p:strVal val="ppt_x"/>
                                          </p:val>
                                        </p:tav>
                                        <p:tav tm="100000">
                                          <p:val>
                                            <p:strVal val="ppt_x"/>
                                          </p:val>
                                        </p:tav>
                                      </p:tavLst>
                                    </p:anim>
                                    <p:anim calcmode="lin" valueType="num">
                                      <p:cBhvr additive="base">
                                        <p:cTn id="229" dur="500"/>
                                        <p:tgtEl>
                                          <p:spTgt spid="270"/>
                                        </p:tgtEl>
                                        <p:attrNameLst>
                                          <p:attrName>ppt_y</p:attrName>
                                        </p:attrNameLst>
                                      </p:cBhvr>
                                      <p:tavLst>
                                        <p:tav tm="0">
                                          <p:val>
                                            <p:strVal val="ppt_y"/>
                                          </p:val>
                                        </p:tav>
                                        <p:tav tm="100000">
                                          <p:val>
                                            <p:strVal val="1+ppt_h/2"/>
                                          </p:val>
                                        </p:tav>
                                      </p:tavLst>
                                    </p:anim>
                                    <p:set>
                                      <p:cBhvr>
                                        <p:cTn id="230" dur="1" fill="hold">
                                          <p:stCondLst>
                                            <p:cond delay="499"/>
                                          </p:stCondLst>
                                        </p:cTn>
                                        <p:tgtEl>
                                          <p:spTgt spid="270"/>
                                        </p:tgtEl>
                                        <p:attrNameLst>
                                          <p:attrName>style.visibility</p:attrName>
                                        </p:attrNameLst>
                                      </p:cBhvr>
                                      <p:to>
                                        <p:strVal val="hidden"/>
                                      </p:to>
                                    </p:set>
                                  </p:childTnLst>
                                </p:cTn>
                              </p:par>
                              <p:par>
                                <p:cTn id="231" presetID="2" presetClass="exit" presetSubtype="4" fill="hold" nodeType="withEffect">
                                  <p:stCondLst>
                                    <p:cond delay="0"/>
                                  </p:stCondLst>
                                  <p:childTnLst>
                                    <p:anim calcmode="lin" valueType="num">
                                      <p:cBhvr additive="base">
                                        <p:cTn id="232" dur="500"/>
                                        <p:tgtEl>
                                          <p:spTgt spid="322"/>
                                        </p:tgtEl>
                                        <p:attrNameLst>
                                          <p:attrName>ppt_x</p:attrName>
                                        </p:attrNameLst>
                                      </p:cBhvr>
                                      <p:tavLst>
                                        <p:tav tm="0">
                                          <p:val>
                                            <p:strVal val="ppt_x"/>
                                          </p:val>
                                        </p:tav>
                                        <p:tav tm="100000">
                                          <p:val>
                                            <p:strVal val="ppt_x"/>
                                          </p:val>
                                        </p:tav>
                                      </p:tavLst>
                                    </p:anim>
                                    <p:anim calcmode="lin" valueType="num">
                                      <p:cBhvr additive="base">
                                        <p:cTn id="233" dur="500"/>
                                        <p:tgtEl>
                                          <p:spTgt spid="322"/>
                                        </p:tgtEl>
                                        <p:attrNameLst>
                                          <p:attrName>ppt_y</p:attrName>
                                        </p:attrNameLst>
                                      </p:cBhvr>
                                      <p:tavLst>
                                        <p:tav tm="0">
                                          <p:val>
                                            <p:strVal val="ppt_y"/>
                                          </p:val>
                                        </p:tav>
                                        <p:tav tm="100000">
                                          <p:val>
                                            <p:strVal val="1+ppt_h/2"/>
                                          </p:val>
                                        </p:tav>
                                      </p:tavLst>
                                    </p:anim>
                                    <p:set>
                                      <p:cBhvr>
                                        <p:cTn id="234" dur="1" fill="hold">
                                          <p:stCondLst>
                                            <p:cond delay="499"/>
                                          </p:stCondLst>
                                        </p:cTn>
                                        <p:tgtEl>
                                          <p:spTgt spid="322"/>
                                        </p:tgtEl>
                                        <p:attrNameLst>
                                          <p:attrName>style.visibility</p:attrName>
                                        </p:attrNameLst>
                                      </p:cBhvr>
                                      <p:to>
                                        <p:strVal val="hidden"/>
                                      </p:to>
                                    </p:set>
                                  </p:childTnLst>
                                </p:cTn>
                              </p:par>
                            </p:childTnLst>
                          </p:cTn>
                        </p:par>
                      </p:childTnLst>
                    </p:cTn>
                  </p:par>
                  <p:par>
                    <p:cTn id="235" fill="hold">
                      <p:stCondLst>
                        <p:cond delay="indefinite"/>
                      </p:stCondLst>
                      <p:childTnLst>
                        <p:par>
                          <p:cTn id="236" fill="hold">
                            <p:stCondLst>
                              <p:cond delay="0"/>
                            </p:stCondLst>
                            <p:childTnLst>
                              <p:par>
                                <p:cTn id="237" presetID="2" presetClass="exit" presetSubtype="4" fill="hold" nodeType="clickEffect">
                                  <p:stCondLst>
                                    <p:cond delay="0"/>
                                  </p:stCondLst>
                                  <p:childTnLst>
                                    <p:anim calcmode="lin" valueType="num">
                                      <p:cBhvr additive="base">
                                        <p:cTn id="238" dur="500"/>
                                        <p:tgtEl>
                                          <p:spTgt spid="101397"/>
                                        </p:tgtEl>
                                        <p:attrNameLst>
                                          <p:attrName>ppt_x</p:attrName>
                                        </p:attrNameLst>
                                      </p:cBhvr>
                                      <p:tavLst>
                                        <p:tav tm="0">
                                          <p:val>
                                            <p:strVal val="ppt_x"/>
                                          </p:val>
                                        </p:tav>
                                        <p:tav tm="100000">
                                          <p:val>
                                            <p:strVal val="ppt_x"/>
                                          </p:val>
                                        </p:tav>
                                      </p:tavLst>
                                    </p:anim>
                                    <p:anim calcmode="lin" valueType="num">
                                      <p:cBhvr additive="base">
                                        <p:cTn id="239" dur="500"/>
                                        <p:tgtEl>
                                          <p:spTgt spid="101397"/>
                                        </p:tgtEl>
                                        <p:attrNameLst>
                                          <p:attrName>ppt_y</p:attrName>
                                        </p:attrNameLst>
                                      </p:cBhvr>
                                      <p:tavLst>
                                        <p:tav tm="0">
                                          <p:val>
                                            <p:strVal val="ppt_y"/>
                                          </p:val>
                                        </p:tav>
                                        <p:tav tm="100000">
                                          <p:val>
                                            <p:strVal val="1+ppt_h/2"/>
                                          </p:val>
                                        </p:tav>
                                      </p:tavLst>
                                    </p:anim>
                                    <p:set>
                                      <p:cBhvr>
                                        <p:cTn id="240" dur="1" fill="hold">
                                          <p:stCondLst>
                                            <p:cond delay="499"/>
                                          </p:stCondLst>
                                        </p:cTn>
                                        <p:tgtEl>
                                          <p:spTgt spid="101397"/>
                                        </p:tgtEl>
                                        <p:attrNameLst>
                                          <p:attrName>style.visibility</p:attrName>
                                        </p:attrNameLst>
                                      </p:cBhvr>
                                      <p:to>
                                        <p:strVal val="hidden"/>
                                      </p:to>
                                    </p:set>
                                  </p:childTnLst>
                                </p:cTn>
                              </p:par>
                              <p:par>
                                <p:cTn id="241" presetID="2" presetClass="exit" presetSubtype="4" fill="hold" nodeType="withEffect">
                                  <p:stCondLst>
                                    <p:cond delay="0"/>
                                  </p:stCondLst>
                                  <p:childTnLst>
                                    <p:anim calcmode="lin" valueType="num">
                                      <p:cBhvr additive="base">
                                        <p:cTn id="242" dur="500"/>
                                        <p:tgtEl>
                                          <p:spTgt spid="294"/>
                                        </p:tgtEl>
                                        <p:attrNameLst>
                                          <p:attrName>ppt_x</p:attrName>
                                        </p:attrNameLst>
                                      </p:cBhvr>
                                      <p:tavLst>
                                        <p:tav tm="0">
                                          <p:val>
                                            <p:strVal val="ppt_x"/>
                                          </p:val>
                                        </p:tav>
                                        <p:tav tm="100000">
                                          <p:val>
                                            <p:strVal val="ppt_x"/>
                                          </p:val>
                                        </p:tav>
                                      </p:tavLst>
                                    </p:anim>
                                    <p:anim calcmode="lin" valueType="num">
                                      <p:cBhvr additive="base">
                                        <p:cTn id="243" dur="500"/>
                                        <p:tgtEl>
                                          <p:spTgt spid="294"/>
                                        </p:tgtEl>
                                        <p:attrNameLst>
                                          <p:attrName>ppt_y</p:attrName>
                                        </p:attrNameLst>
                                      </p:cBhvr>
                                      <p:tavLst>
                                        <p:tav tm="0">
                                          <p:val>
                                            <p:strVal val="ppt_y"/>
                                          </p:val>
                                        </p:tav>
                                        <p:tav tm="100000">
                                          <p:val>
                                            <p:strVal val="1+ppt_h/2"/>
                                          </p:val>
                                        </p:tav>
                                      </p:tavLst>
                                    </p:anim>
                                    <p:set>
                                      <p:cBhvr>
                                        <p:cTn id="244" dur="1" fill="hold">
                                          <p:stCondLst>
                                            <p:cond delay="499"/>
                                          </p:stCondLst>
                                        </p:cTn>
                                        <p:tgtEl>
                                          <p:spTgt spid="294"/>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2" presetClass="exit" presetSubtype="4" fill="hold" nodeType="clickEffect">
                                  <p:stCondLst>
                                    <p:cond delay="0"/>
                                  </p:stCondLst>
                                  <p:childTnLst>
                                    <p:anim calcmode="lin" valueType="num">
                                      <p:cBhvr additive="base">
                                        <p:cTn id="248" dur="500"/>
                                        <p:tgtEl>
                                          <p:spTgt spid="101407"/>
                                        </p:tgtEl>
                                        <p:attrNameLst>
                                          <p:attrName>ppt_x</p:attrName>
                                        </p:attrNameLst>
                                      </p:cBhvr>
                                      <p:tavLst>
                                        <p:tav tm="0">
                                          <p:val>
                                            <p:strVal val="ppt_x"/>
                                          </p:val>
                                        </p:tav>
                                        <p:tav tm="100000">
                                          <p:val>
                                            <p:strVal val="ppt_x"/>
                                          </p:val>
                                        </p:tav>
                                      </p:tavLst>
                                    </p:anim>
                                    <p:anim calcmode="lin" valueType="num">
                                      <p:cBhvr additive="base">
                                        <p:cTn id="249" dur="500"/>
                                        <p:tgtEl>
                                          <p:spTgt spid="101407"/>
                                        </p:tgtEl>
                                        <p:attrNameLst>
                                          <p:attrName>ppt_y</p:attrName>
                                        </p:attrNameLst>
                                      </p:cBhvr>
                                      <p:tavLst>
                                        <p:tav tm="0">
                                          <p:val>
                                            <p:strVal val="ppt_y"/>
                                          </p:val>
                                        </p:tav>
                                        <p:tav tm="100000">
                                          <p:val>
                                            <p:strVal val="1+ppt_h/2"/>
                                          </p:val>
                                        </p:tav>
                                      </p:tavLst>
                                    </p:anim>
                                    <p:set>
                                      <p:cBhvr>
                                        <p:cTn id="250" dur="1" fill="hold">
                                          <p:stCondLst>
                                            <p:cond delay="499"/>
                                          </p:stCondLst>
                                        </p:cTn>
                                        <p:tgtEl>
                                          <p:spTgt spid="101407"/>
                                        </p:tgtEl>
                                        <p:attrNameLst>
                                          <p:attrName>style.visibility</p:attrName>
                                        </p:attrNameLst>
                                      </p:cBhvr>
                                      <p:to>
                                        <p:strVal val="hidden"/>
                                      </p:to>
                                    </p:set>
                                  </p:childTnLst>
                                </p:cTn>
                              </p:par>
                              <p:par>
                                <p:cTn id="251" presetID="2" presetClass="exit" presetSubtype="4" fill="hold" nodeType="withEffect">
                                  <p:stCondLst>
                                    <p:cond delay="0"/>
                                  </p:stCondLst>
                                  <p:childTnLst>
                                    <p:anim calcmode="lin" valueType="num">
                                      <p:cBhvr additive="base">
                                        <p:cTn id="252" dur="500"/>
                                        <p:tgtEl>
                                          <p:spTgt spid="331"/>
                                        </p:tgtEl>
                                        <p:attrNameLst>
                                          <p:attrName>ppt_x</p:attrName>
                                        </p:attrNameLst>
                                      </p:cBhvr>
                                      <p:tavLst>
                                        <p:tav tm="0">
                                          <p:val>
                                            <p:strVal val="ppt_x"/>
                                          </p:val>
                                        </p:tav>
                                        <p:tav tm="100000">
                                          <p:val>
                                            <p:strVal val="ppt_x"/>
                                          </p:val>
                                        </p:tav>
                                      </p:tavLst>
                                    </p:anim>
                                    <p:anim calcmode="lin" valueType="num">
                                      <p:cBhvr additive="base">
                                        <p:cTn id="253" dur="500"/>
                                        <p:tgtEl>
                                          <p:spTgt spid="331"/>
                                        </p:tgtEl>
                                        <p:attrNameLst>
                                          <p:attrName>ppt_y</p:attrName>
                                        </p:attrNameLst>
                                      </p:cBhvr>
                                      <p:tavLst>
                                        <p:tav tm="0">
                                          <p:val>
                                            <p:strVal val="ppt_y"/>
                                          </p:val>
                                        </p:tav>
                                        <p:tav tm="100000">
                                          <p:val>
                                            <p:strVal val="1+ppt_h/2"/>
                                          </p:val>
                                        </p:tav>
                                      </p:tavLst>
                                    </p:anim>
                                    <p:set>
                                      <p:cBhvr>
                                        <p:cTn id="254" dur="1" fill="hold">
                                          <p:stCondLst>
                                            <p:cond delay="499"/>
                                          </p:stCondLst>
                                        </p:cTn>
                                        <p:tgtEl>
                                          <p:spTgt spid="331"/>
                                        </p:tgtEl>
                                        <p:attrNameLst>
                                          <p:attrName>style.visibility</p:attrName>
                                        </p:attrNameLst>
                                      </p:cBhvr>
                                      <p:to>
                                        <p:strVal val="hidden"/>
                                      </p:to>
                                    </p:set>
                                  </p:childTnLst>
                                </p:cTn>
                              </p:par>
                              <p:par>
                                <p:cTn id="255" presetID="2" presetClass="exit" presetSubtype="4" fill="hold" nodeType="withEffect">
                                  <p:stCondLst>
                                    <p:cond delay="0"/>
                                  </p:stCondLst>
                                  <p:childTnLst>
                                    <p:anim calcmode="lin" valueType="num">
                                      <p:cBhvr additive="base">
                                        <p:cTn id="256" dur="500"/>
                                        <p:tgtEl>
                                          <p:spTgt spid="1077"/>
                                        </p:tgtEl>
                                        <p:attrNameLst>
                                          <p:attrName>ppt_x</p:attrName>
                                        </p:attrNameLst>
                                      </p:cBhvr>
                                      <p:tavLst>
                                        <p:tav tm="0">
                                          <p:val>
                                            <p:strVal val="ppt_x"/>
                                          </p:val>
                                        </p:tav>
                                        <p:tav tm="100000">
                                          <p:val>
                                            <p:strVal val="ppt_x"/>
                                          </p:val>
                                        </p:tav>
                                      </p:tavLst>
                                    </p:anim>
                                    <p:anim calcmode="lin" valueType="num">
                                      <p:cBhvr additive="base">
                                        <p:cTn id="257" dur="500"/>
                                        <p:tgtEl>
                                          <p:spTgt spid="1077"/>
                                        </p:tgtEl>
                                        <p:attrNameLst>
                                          <p:attrName>ppt_y</p:attrName>
                                        </p:attrNameLst>
                                      </p:cBhvr>
                                      <p:tavLst>
                                        <p:tav tm="0">
                                          <p:val>
                                            <p:strVal val="ppt_y"/>
                                          </p:val>
                                        </p:tav>
                                        <p:tav tm="100000">
                                          <p:val>
                                            <p:strVal val="1+ppt_h/2"/>
                                          </p:val>
                                        </p:tav>
                                      </p:tavLst>
                                    </p:anim>
                                    <p:set>
                                      <p:cBhvr>
                                        <p:cTn id="258" dur="1" fill="hold">
                                          <p:stCondLst>
                                            <p:cond delay="499"/>
                                          </p:stCondLst>
                                        </p:cTn>
                                        <p:tgtEl>
                                          <p:spTgt spid="10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BM2009">
  <a:themeElements>
    <a:clrScheme name="IBM2009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fontScheme name="IBM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IBM2009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planet_white</Template>
  <TotalTime>872</TotalTime>
  <Words>19508</Words>
  <Application>Microsoft Office PowerPoint</Application>
  <PresentationFormat>全屏显示(4:3)</PresentationFormat>
  <Paragraphs>2543</Paragraphs>
  <Slides>101</Slides>
  <Notes>11</Notes>
  <HiddenSlides>18</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101</vt:i4>
      </vt:variant>
    </vt:vector>
  </HeadingPairs>
  <TitlesOfParts>
    <vt:vector size="106" baseType="lpstr">
      <vt:lpstr>宋体</vt:lpstr>
      <vt:lpstr>Arial</vt:lpstr>
      <vt:lpstr>Calibri</vt:lpstr>
      <vt:lpstr>Wingdings</vt:lpstr>
      <vt:lpstr>IBM2009</vt:lpstr>
      <vt:lpstr>XX市人口基础信息库 IBM方案建议书</vt:lpstr>
      <vt:lpstr>TeamSD Work Products</vt:lpstr>
      <vt:lpstr>Vision</vt:lpstr>
      <vt:lpstr>Goal</vt:lpstr>
      <vt:lpstr>Critical Success Factors</vt:lpstr>
      <vt:lpstr>Other Current Information</vt:lpstr>
      <vt:lpstr>Current Organization Description</vt:lpstr>
      <vt:lpstr>Business Context Diagram</vt:lpstr>
      <vt:lpstr>Current Technical Environment</vt:lpstr>
      <vt:lpstr>Current Interface Environment</vt:lpstr>
      <vt:lpstr>Current Application Environment</vt:lpstr>
      <vt:lpstr>Current Application Environment (Cont.)</vt:lpstr>
      <vt:lpstr>Current Network Environment</vt:lpstr>
      <vt:lpstr>Security Standards</vt:lpstr>
      <vt:lpstr>Data Standards</vt:lpstr>
      <vt:lpstr>IT Standards</vt:lpstr>
      <vt:lpstr>Candidate Asset List</vt:lpstr>
      <vt:lpstr>Client Challenge</vt:lpstr>
      <vt:lpstr>Strategic Roadmap</vt:lpstr>
      <vt:lpstr>Project Definition</vt:lpstr>
      <vt:lpstr>Project Definition (Cont.)</vt:lpstr>
      <vt:lpstr>Position (Project) Diagram</vt:lpstr>
      <vt:lpstr>Actors</vt:lpstr>
      <vt:lpstr>System Context Diagram – System Boundary</vt:lpstr>
      <vt:lpstr>System Context Diagram – Project Boundary</vt:lpstr>
      <vt:lpstr>Subject Area – Subject Area View</vt:lpstr>
      <vt:lpstr>Concept Data Model</vt:lpstr>
      <vt:lpstr>Concept Data Model (Cont.)</vt:lpstr>
      <vt:lpstr>Data Model – Core</vt:lpstr>
      <vt:lpstr>Data Model – Authorization</vt:lpstr>
      <vt:lpstr>Data Model – Overview</vt:lpstr>
      <vt:lpstr>Use Case Diagram</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Use Case Description</vt:lpstr>
      <vt:lpstr>Requirements Matrix</vt:lpstr>
      <vt:lpstr>Requirements Matrix (Cont.)</vt:lpstr>
      <vt:lpstr>Requirements Matrix (Cont.)</vt:lpstr>
      <vt:lpstr>Non-Functional Requirements – Performance</vt:lpstr>
      <vt:lpstr>Non-Functional Requirements – Performance</vt:lpstr>
      <vt:lpstr>Non-Functional Requirements – Capacity</vt:lpstr>
      <vt:lpstr>Non-Functional Requirements – Capacity</vt:lpstr>
      <vt:lpstr>Non-Functional Requirements – Availability</vt:lpstr>
      <vt:lpstr>Non-Functional Requirements – Security</vt:lpstr>
      <vt:lpstr>Non-Functional Requirements – Security</vt:lpstr>
      <vt:lpstr>Non-Functional Requirements – Scalability</vt:lpstr>
      <vt:lpstr>Non-Functional Requirements – Maintainability</vt:lpstr>
      <vt:lpstr>Non-Functional Requirements – Usability</vt:lpstr>
      <vt:lpstr>Non-Functional Requirements – Business Constraints</vt:lpstr>
      <vt:lpstr>Non-Functional Requirements – IT Constraints</vt:lpstr>
      <vt:lpstr>Viability Assessment  – Business Risk</vt:lpstr>
      <vt:lpstr>Viability Assessment  – Technical Risk</vt:lpstr>
      <vt:lpstr>Viability Assessment  – Issue</vt:lpstr>
      <vt:lpstr>Architecture Overview – Business View</vt:lpstr>
      <vt:lpstr>Architecture Overview – Technical View</vt:lpstr>
      <vt:lpstr>Architectural Decision</vt:lpstr>
      <vt:lpstr>Architectural Decision</vt:lpstr>
      <vt:lpstr>Architectural Decision</vt:lpstr>
      <vt:lpstr>Architectural Decision</vt:lpstr>
      <vt:lpstr>Architectural Decision</vt:lpstr>
      <vt:lpstr>Architectural Decision</vt:lpstr>
      <vt:lpstr>Architectural Decision</vt:lpstr>
      <vt:lpstr>Architectural Decision</vt:lpstr>
      <vt:lpstr>Component Relationship Diagram – Application Components (Service)</vt:lpstr>
      <vt:lpstr>Component Relationship Diagram – Application Components (Management)</vt:lpstr>
      <vt:lpstr>Component Relationship Diagram – All Components</vt:lpstr>
      <vt:lpstr>Logical Sequence View – Component Interaction Diagram CA验证</vt:lpstr>
      <vt:lpstr>Logical Sequence View – Component Interaction Diagram 个人信息查询</vt:lpstr>
      <vt:lpstr>Logical Sequence View – Component Interaction Diagram 市民身份证验证</vt:lpstr>
      <vt:lpstr>Logical Sequence View – Component Interaction Diagram 账户开通</vt:lpstr>
      <vt:lpstr>Application Logical Operational View</vt:lpstr>
      <vt:lpstr>Logical Operational View</vt:lpstr>
      <vt:lpstr>Logical Operational View</vt:lpstr>
      <vt:lpstr>Logical Operational View</vt:lpstr>
      <vt:lpstr>Logical Operational View</vt:lpstr>
      <vt:lpstr>Physical Operational View</vt:lpstr>
      <vt:lpstr>Physical Operational View</vt:lpstr>
      <vt:lpstr>Physical Operational View</vt:lpstr>
      <vt:lpstr>Physical Operational View – Down Sizing</vt:lpstr>
      <vt:lpstr>Estimation Report – Cost </vt:lpstr>
      <vt:lpstr>Estimation Report – Result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苏州市人口基础信息库 IBM方案建议书</dc:title>
  <dc:creator>chenyux</dc:creator>
  <cp:lastModifiedBy>909546616@qq.com</cp:lastModifiedBy>
  <cp:revision>46</cp:revision>
  <dcterms:created xsi:type="dcterms:W3CDTF">2013-03-17T12:53:48Z</dcterms:created>
  <dcterms:modified xsi:type="dcterms:W3CDTF">2023-11-12T03:26:52Z</dcterms:modified>
</cp:coreProperties>
</file>