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1411409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D8323-D0AE-41F3-9878-70A14BC7BDC2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7A6DA-249E-4C54-8F64-2896586CFB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6209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llarchitectedlabs.com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onsole.aws.amazon.com/wellarchitected/" TargetMode="External"/><Relationship Id="rId4" Type="http://schemas.openxmlformats.org/officeDocument/2006/relationships/hyperlink" Target="https://aws.amazon.com/well-architected-tool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35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00" y="3809999"/>
            <a:ext cx="5486400" cy="5040000"/>
          </a:xfrm>
        </p:spPr>
        <p:txBody>
          <a:bodyPr rtlCol="0"/>
          <a:lstStyle/>
          <a:p>
            <a:pPr rtl="0">
              <a:defRPr/>
            </a:pP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数据 可靠性  </a:t>
            </a: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11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个</a:t>
            </a: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9,1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千万文件，</a:t>
            </a: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1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万年，才丢</a:t>
            </a: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1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个。</a:t>
            </a:r>
            <a:endParaRPr lang="en-US" altLang="zh-CN" spc="-1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rtl="0">
              <a:defRPr/>
            </a:pP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服务 可用性  </a:t>
            </a: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4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个</a:t>
            </a: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9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，</a:t>
            </a: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99.99%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，全年非计划宕机不能</a:t>
            </a:r>
            <a:endParaRPr lang="en-US" altLang="zh-CN" spc="-1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rtl="0">
              <a:defRPr/>
            </a:pP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99.995%</a:t>
            </a:r>
          </a:p>
          <a:p>
            <a:pPr rtl="0">
              <a:defRPr/>
            </a:pPr>
            <a:r>
              <a:rPr lang="en-US" altLang="zh-CN" spc="-1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99.998%</a:t>
            </a:r>
            <a:endParaRPr lang="en-US" altLang="zh-CN" spc="-1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rtl="0">
              <a:defRPr/>
            </a:pP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1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、</a:t>
            </a: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5.2  2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、</a:t>
            </a: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52.4  3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、</a:t>
            </a: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8.73  4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、</a:t>
            </a: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3.64</a:t>
            </a:r>
          </a:p>
          <a:p>
            <a:pPr rtl="0">
              <a:defRPr/>
            </a:pPr>
            <a:endParaRPr lang="en-US" altLang="zh-CN" spc="-1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rtl="0">
              <a:defRPr/>
            </a:pPr>
            <a:endParaRPr lang="en-US" altLang="zh-CN" spc="-1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rtl="0">
              <a:defRPr/>
            </a:pP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PUE=IDC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能源消耗</a:t>
            </a: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/IT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设备的能源消耗</a:t>
            </a:r>
            <a:endParaRPr lang="en-US" altLang="zh-CN" spc="-1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rtl="0">
              <a:defRPr/>
            </a:pP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1  1.2  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广州 </a:t>
            </a: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2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。</a:t>
            </a:r>
            <a:endParaRPr lang="en-US" altLang="zh-CN" spc="-1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rtl="0">
              <a:defRPr/>
            </a:pPr>
            <a:endParaRPr lang="en-US" altLang="zh-CN" spc="-1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rtl="0">
              <a:defRPr/>
            </a:pP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1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、</a:t>
            </a:r>
            <a:r>
              <a:rPr 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创建技术解决方案就像</a:t>
            </a:r>
            <a:r>
              <a:rPr lang="zh-cn" b="1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建造实体建筑</a:t>
            </a:r>
            <a:r>
              <a:rPr 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。如果基础不牢固，可能会导致结构问题，从而破坏建筑物的完整性和功能。</a:t>
            </a:r>
            <a:endParaRPr lang="en-US" altLang="zh-CN" spc="-1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i="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2</a:t>
            </a:r>
            <a:r>
              <a:rPr lang="zh-CN" altLang="en-US" b="1" i="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、</a:t>
            </a:r>
            <a:r>
              <a:rPr lang="zh-cn" altLang="zh-CN" b="1" i="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AWS Well-Architected Framework </a:t>
            </a:r>
            <a:r>
              <a:rPr lang="zh-cn" altLang="zh-CN" b="0" i="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最初只是</a:t>
            </a:r>
            <a:r>
              <a:rPr lang="zh-cn" altLang="zh-CN" b="1" i="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一个白皮书</a:t>
            </a:r>
            <a:r>
              <a:rPr lang="zh-cn" altLang="zh-CN" b="0" i="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，经过不断扩展，现已包括特定领域的详解、动手实验和 AWS Well-Architected Tool (AWS WA Tool)。</a:t>
            </a:r>
          </a:p>
          <a:p>
            <a:pPr rtl="0">
              <a:defRPr/>
            </a:pP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3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、关联</a:t>
            </a: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AWS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架构设计的</a:t>
            </a:r>
            <a:r>
              <a:rPr lang="en-US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6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大支柱。</a:t>
            </a:r>
            <a:endParaRPr lang="en-US" altLang="zh-CN" spc="-1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rtl="0">
              <a:defRPr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marL="0" marR="0" lvl="0" indent="0" defTabSz="457200" rtl="0" eaLnBrk="1" fontAlgn="auto" latinLnBrk="0" hangingPunct="1"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b="0" i="0" kern="12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架构审查重点关注以下几个方面：</a:t>
            </a:r>
          </a:p>
          <a:p>
            <a:pPr marL="171450" marR="0" lvl="0" indent="-171450" defTabSz="457200" rtl="0" eaLnBrk="1" fontAlgn="auto" latinLnBrk="0" hangingPunct="1"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b="1" i="0" kern="12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安全性</a:t>
            </a:r>
            <a:r>
              <a:rPr lang="zh-cn" b="0" i="0" kern="12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 – 利用 AWS 安全最佳实践制定策略和流程，以保护数据和资产。支持审计和可追溯性。实时监控、提醒和审计对环境的操作和更改。</a:t>
            </a:r>
          </a:p>
          <a:p>
            <a:pPr marL="171450" marR="0" lvl="0" indent="-171450" defTabSz="457200" rtl="0" eaLnBrk="1" fontAlgn="auto" latinLnBrk="0" hangingPunct="1"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b="1" i="0" kern="12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成本优化</a:t>
            </a:r>
            <a:r>
              <a:rPr lang="zh-cn" b="0" i="0" kern="12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 – 在考虑资源需求波动的同时实现成本效益。</a:t>
            </a:r>
          </a:p>
          <a:p>
            <a:pPr marL="171450" marR="0" lvl="0" indent="-171450" defTabSz="457200" rtl="0" eaLnBrk="1" fontAlgn="auto" latinLnBrk="0" hangingPunct="1"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b="1" i="0" kern="12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可靠性</a:t>
            </a:r>
            <a:r>
              <a:rPr lang="zh-cn" b="0" i="0" kern="12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 – 满足应用程序明确定义的运营阈值。这包括支持从故障中恢复、处理增加的需求和减少中断。</a:t>
            </a:r>
          </a:p>
          <a:p>
            <a:pPr marL="171450" marR="0" lvl="0" indent="-171450" defTabSz="457200" rtl="0" eaLnBrk="1" fontAlgn="auto" latinLnBrk="0" hangingPunct="1"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b="1" i="0" kern="12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性能效率</a:t>
            </a:r>
            <a:r>
              <a:rPr lang="zh-cn" b="0" i="0" kern="12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 – 为资源组（如实例、存储、数据库、空间和时间）提供高效性能。</a:t>
            </a:r>
          </a:p>
          <a:p>
            <a:pPr marL="171450" indent="-171450" defTabSz="457200" rtl="0">
              <a:buFont typeface="Arial" panose="020B0604020202020204" pitchFamily="34" charset="0"/>
              <a:buChar char="•"/>
              <a:defRPr/>
            </a:pPr>
            <a:r>
              <a:rPr lang="zh-cn" b="1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卓越运营</a:t>
            </a:r>
            <a:r>
              <a:rPr lang="zh-cn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 – 运行和监控实现商业价值的系统。持续改进支持流程和程序。</a:t>
            </a:r>
            <a:endParaRPr lang="en-US" b="0" i="0" kern="12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+mn-cs"/>
              <a:sym typeface="Calibri" panose="020F0502020204030204" pitchFamily="34" charset="0"/>
            </a:endParaRPr>
          </a:p>
          <a:p>
            <a:pPr marL="171450" indent="-171450" defTabSz="457200" rtl="0">
              <a:buFont typeface="Arial" panose="020B0604020202020204" pitchFamily="34" charset="0"/>
              <a:buChar char="•"/>
              <a:defRPr/>
            </a:pPr>
            <a:r>
              <a:rPr lang="zh-cn" b="1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可持续性</a:t>
            </a:r>
            <a:r>
              <a:rPr lang="zh-cn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 </a:t>
            </a:r>
            <a:r>
              <a:rPr lang="zh-cn" altLang="zh-CN" b="0" i="0" kern="12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–</a:t>
            </a:r>
            <a:r>
              <a:rPr lang="zh-cn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 在运行云工作负载时尽量减少并了解对环境的影响。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defTabSz="457200" rtl="0">
              <a:defRPr/>
            </a:pPr>
            <a:endParaRPr lang="en-US" b="1" i="0" kern="12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+mn-cs"/>
              <a:sym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zh-CN" sz="1200" dirty="0">
                <a:effectLst/>
                <a:latin typeface="等线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如何理解</a:t>
            </a:r>
            <a:r>
              <a:rPr lang="en-US" altLang="zh-CN" sz="1200" dirty="0">
                <a:effectLst/>
                <a:latin typeface="等线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“</a:t>
            </a:r>
            <a:r>
              <a:rPr lang="zh-CN" altLang="zh-CN" sz="1200" dirty="0">
                <a:effectLst/>
                <a:latin typeface="等线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分析支出和确定支出归属</a:t>
            </a:r>
            <a:r>
              <a:rPr lang="en-US" altLang="zh-CN" sz="1200" dirty="0">
                <a:effectLst/>
                <a:latin typeface="等线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”</a:t>
            </a:r>
            <a:r>
              <a:rPr lang="zh-CN" altLang="zh-CN" sz="1200" dirty="0">
                <a:effectLst/>
                <a:latin typeface="等线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。可以举具体的云产品的收费模型，比如关联</a:t>
            </a:r>
            <a:r>
              <a:rPr lang="en-US" altLang="zh-CN" sz="1200" dirty="0">
                <a:effectLst/>
                <a:latin typeface="等线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S3</a:t>
            </a:r>
            <a:r>
              <a:rPr lang="zh-CN" altLang="zh-CN" sz="1200" dirty="0">
                <a:effectLst/>
                <a:latin typeface="等线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存储桶的文件存储费用、读取费用和传输费用等。</a:t>
            </a:r>
            <a:endParaRPr lang="en-US" altLang="zh-CN" sz="1200" dirty="0">
              <a:effectLst/>
              <a:latin typeface="等线" panose="02010600030101010101" pitchFamily="2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zh-CN" sz="1200" dirty="0">
                <a:effectLst/>
                <a:latin typeface="等线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如何理解“无需成本猜测”。可以举</a:t>
            </a:r>
            <a:r>
              <a:rPr lang="en-US" altLang="zh-CN" sz="1200" dirty="0">
                <a:effectLst/>
                <a:latin typeface="等线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S3</a:t>
            </a:r>
            <a:r>
              <a:rPr lang="zh-CN" altLang="zh-CN" sz="1200" dirty="0">
                <a:effectLst/>
                <a:latin typeface="等线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存储桶基于已经发生的存储大小来收费，不用提前做存储的容量规划和预置存储硬件的购买。</a:t>
            </a:r>
            <a:endParaRPr lang="zh-CN" altLang="zh-CN" sz="12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rtl="0">
              <a:defRPr/>
            </a:pPr>
            <a:endParaRPr lang="en-US" altLang="zh-CN" spc="-1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rtl="0">
              <a:defRPr/>
            </a:pPr>
            <a:r>
              <a:rPr lang="zh-cn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AWS Well-Architected Framework 帮助云架构师构建安全、高性能、有弹性且高效的应用程序基础设施。对于客户及合作伙伴来说，它是一种一致</a:t>
            </a:r>
            <a:r>
              <a:rPr lang="zh-CN" altLang="en-US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性</a:t>
            </a:r>
            <a:r>
              <a:rPr lang="zh-cn" altLang="zh-CN" spc="-1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的方法，可用于评估架构和实施可随时间扩展的设计。</a:t>
            </a:r>
          </a:p>
          <a:p>
            <a:pPr defTabSz="457200" rtl="0">
              <a:defRPr/>
            </a:pPr>
            <a:endParaRPr lang="en-US" b="1" i="0" kern="12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+mn-cs"/>
              <a:sym typeface="Calibri" panose="020F0502020204030204" pitchFamily="34" charset="0"/>
            </a:endParaRPr>
          </a:p>
          <a:p>
            <a:pPr defTabSz="457200" rtl="0">
              <a:defRPr/>
            </a:pPr>
            <a:r>
              <a:rPr lang="zh-cn" b="0" i="0" kern="12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使用该工具，您可以收集数据并获得有关以下方面的建议：</a:t>
            </a:r>
          </a:p>
          <a:p>
            <a:pPr marL="171450" marR="0" lvl="0" indent="-171450" defTabSz="457200" rtl="0" eaLnBrk="1" fontAlgn="auto" latinLnBrk="0" hangingPunct="1"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b="0" i="0" kern="12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最大限度地减少系统故障和运营成本。</a:t>
            </a:r>
          </a:p>
          <a:p>
            <a:pPr marL="171450" marR="0" lvl="0" indent="-171450" defTabSz="457200" rtl="0" eaLnBrk="1" fontAlgn="auto" latinLnBrk="0" hangingPunct="1"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b="0" i="0" kern="12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深入了解业务和基础设施流程。</a:t>
            </a:r>
          </a:p>
          <a:p>
            <a:pPr marL="171450" marR="0" lvl="0" indent="-171450" defTabSz="457200" rtl="0" eaLnBrk="1" fontAlgn="auto" latinLnBrk="0" hangingPunct="1"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b="0" i="0" kern="12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提供最佳实践指导。</a:t>
            </a:r>
          </a:p>
          <a:p>
            <a:pPr marL="171450" marR="0" lvl="0" indent="-171450" defTabSz="457200" rtl="0" eaLnBrk="1" fontAlgn="auto" latinLnBrk="0" hangingPunct="1"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b="0" i="0" kern="12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交付云计算价值主张。</a:t>
            </a:r>
          </a:p>
          <a:p>
            <a:pPr rtl="0"/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lvl="0" defTabSz="457200" rtl="0">
              <a:defRPr/>
            </a:pPr>
            <a:r>
              <a:rPr lang="zh-cn" b="0" i="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有关相关实验的更多信息，请参阅“</a:t>
            </a:r>
            <a:r>
              <a:rPr lang="zh-cn" b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AWS Well-Architected Labs”</a:t>
            </a:r>
            <a:r>
              <a:rPr lang="zh-cn" b="0" i="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 </a:t>
            </a:r>
            <a:r>
              <a:rPr lang="zh-cn" dirty="0"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(</a:t>
            </a:r>
            <a:r>
              <a:rPr lang="zh-cn" dirty="0"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  <a:hlinkClick r:id="rId3"/>
              </a:rPr>
              <a:t>https://www.wellarchitectedlabs.com/</a:t>
            </a:r>
            <a:r>
              <a:rPr lang="zh-cn" dirty="0"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)。</a:t>
            </a:r>
          </a:p>
          <a:p>
            <a:pPr lvl="0" defTabSz="457200" rtl="0">
              <a:defRPr/>
            </a:pPr>
            <a:endParaRPr lang="en-US" b="0" i="0" kern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微软雅黑" panose="020B0503020204020204" pitchFamily="34" charset="-122"/>
              <a:cs typeface="+mn-cs"/>
              <a:sym typeface="Calibri" panose="020F0502020204030204" pitchFamily="34" charset="0"/>
            </a:endParaRPr>
          </a:p>
          <a:p>
            <a:pPr defTabSz="457200" rtl="0">
              <a:defRPr/>
            </a:pPr>
            <a:r>
              <a:rPr lang="zh-cn" b="0" i="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有关 AWS WA Tool 的更多信息，请参阅“</a:t>
            </a:r>
            <a:r>
              <a:rPr lang="zh-cn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AWS Well-Architected Tool”</a:t>
            </a:r>
            <a:r>
              <a:rPr lang="zh-cn" b="0" i="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 </a:t>
            </a:r>
            <a:r>
              <a:rPr lang="zh-cn" dirty="0"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(</a:t>
            </a:r>
            <a:r>
              <a:rPr lang="zh-cn" dirty="0"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  <a:hlinkClick r:id="rId4"/>
              </a:rPr>
              <a:t>https://aws.amazon.com/well-architected-tool/</a:t>
            </a:r>
            <a:r>
              <a:rPr lang="zh-cn" dirty="0"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)。</a:t>
            </a:r>
            <a:endParaRPr lang="en-US" b="0" i="0" kern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微软雅黑" panose="020B0503020204020204" pitchFamily="34" charset="-122"/>
              <a:cs typeface="+mn-cs"/>
              <a:sym typeface="Calibri" panose="020F0502020204030204" pitchFamily="34" charset="0"/>
            </a:endParaRPr>
          </a:p>
          <a:p>
            <a:pPr marL="0" marR="0" lvl="0" indent="0" defTabSz="457200" rtl="0" eaLnBrk="1" fontAlgn="auto" latinLnBrk="0" hangingPunct="1">
              <a:buClrTx/>
              <a:buSzTx/>
              <a:buFontTx/>
              <a:buNone/>
              <a:tabLst/>
              <a:defRPr/>
            </a:pPr>
            <a:endParaRPr lang="en-US" b="0" i="0" kern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微软雅黑" panose="020B0503020204020204" pitchFamily="34" charset="-122"/>
              <a:cs typeface="+mn-cs"/>
              <a:sym typeface="Calibri" panose="020F0502020204030204" pitchFamily="34" charset="0"/>
            </a:endParaRPr>
          </a:p>
          <a:p>
            <a:pPr lvl="0" defTabSz="457200" rtl="0">
              <a:spcAft>
                <a:spcPts val="600"/>
              </a:spcAft>
              <a:defRPr/>
            </a:pPr>
            <a:r>
              <a:rPr lang="zh-cn" b="0" i="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软雅黑" panose="020B0503020204020204" pitchFamily="34" charset="-122"/>
                <a:cs typeface="+mn-cs"/>
                <a:sym typeface="Calibri" panose="020F0502020204030204" pitchFamily="34" charset="0"/>
              </a:rPr>
              <a:t>有关控制台的更多信息，请参阅 </a:t>
            </a:r>
            <a:r>
              <a:rPr lang="zh-cn" b="0" i="1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AWS 管理控制台</a:t>
            </a:r>
            <a:r>
              <a:rPr lang="zh-cn" b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中的</a:t>
            </a:r>
            <a:r>
              <a:rPr lang="zh-CN" altLang="en-US" b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 </a:t>
            </a:r>
            <a:r>
              <a:rPr lang="zh-cn" dirty="0"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AWS Well-Architected Tool 有关控制台的更多信息，请参阅 </a:t>
            </a:r>
            <a:r>
              <a:rPr lang="zh-cn" altLang="zh-CN" b="0" i="1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AWS 管理控制台</a:t>
            </a:r>
            <a:r>
              <a:rPr lang="zh-cn" dirty="0"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中的 AWS Well-Architected Tool (</a:t>
            </a:r>
            <a:r>
              <a:rPr lang="zh-cn" dirty="0"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  <a:hlinkClick r:id="rId5"/>
              </a:rPr>
              <a:t>https://console.aws.amazon.com/wellarchitected/</a:t>
            </a:r>
            <a:r>
              <a:rPr lang="en-US" altLang="zh-CN" dirty="0"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)</a:t>
            </a:r>
            <a:r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。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00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71E89A-0531-148C-966E-1C5CDBBD7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CA6B466-E12E-2E6C-AB6C-262E778D7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DF89D2-FA2D-52A1-CFD5-4325189EB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7DB6-9EC6-43E0-A10F-6209D61F6E4A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85EDBC-2159-D718-E34F-8A45D2354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7EFB069-41A2-D2DE-172E-1383BEB1B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62F1-E795-4834-9CB1-1A58646F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5865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0071F7-0C3B-90A8-E830-EE64C8695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2B490BC-50D9-CB5A-EB41-11954489E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85A29E-6D3D-68F3-E4CE-27FD8E964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7DB6-9EC6-43E0-A10F-6209D61F6E4A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C0F1ED-6941-E568-70A4-19120C9A0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329259C-35E4-26B9-0C8E-5C6B74105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62F1-E795-4834-9CB1-1A58646F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679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49452D9-0B4F-978A-D5F0-F69B23B47F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689D335-091E-28D3-ACE3-ED97CF06C7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0C8327C-54F3-766C-C57E-08ACF9CA3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7DB6-9EC6-43E0-A10F-6209D61F6E4A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185FB6-D44B-F20F-AA60-B008576E8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0F957C-12C0-4934-ED0B-317A1B709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62F1-E795-4834-9CB1-1A58646F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133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E92762-2311-4B65-6A2A-3E2AB4A7F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BF2103-134B-27FB-70D9-BDE5D772A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E988DDF-4BC3-64F3-0C8C-6D2F10ED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7DB6-9EC6-43E0-A10F-6209D61F6E4A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4F0EBA-D790-8975-136C-B9F183CC6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BBF430-9361-D189-5E91-2A7FE7B5E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62F1-E795-4834-9CB1-1A58646F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479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DC5885-251E-A046-73DE-7AD69C462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B368F76-E64B-39D5-A2DF-B695C5F6F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D3E260-7CB8-CE4B-36F4-B183C6B3F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7DB6-9EC6-43E0-A10F-6209D61F6E4A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A39DB8B-40A3-521C-4E19-3E1CB4131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94AE9B3-CC36-75C5-36CA-305663C1A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62F1-E795-4834-9CB1-1A58646F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657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F1FBDA-FACF-3BB6-7072-C2BE6BFFA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031D6D-B24D-410B-9DCA-87950C308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16FBC85-DC6E-5562-A782-53ED0C6EE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864072C-3C10-B956-503E-3399D298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7DB6-9EC6-43E0-A10F-6209D61F6E4A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3194B6F-A2B2-3FD6-FF86-CD0B4A7F2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9D03DF7-3CDC-17F4-2E91-A705EC0E6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62F1-E795-4834-9CB1-1A58646F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176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413525-9DBB-2DC3-A899-A2130BFA4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186DC67-6295-1DA9-8AED-DF05FA3E1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62D4D85-CE5C-4BFD-A2D6-ED3878727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27C445A-D11E-8A49-EDA3-851DBB5FE2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3F73173-88FB-04A2-EDFD-C3EFC99DF0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C12E6C2-ED8F-D53C-F256-B2754F416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7DB6-9EC6-43E0-A10F-6209D61F6E4A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123E080-238D-DA9A-C6F4-676D772CF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96C537C-7381-4DE0-9846-C439DCEE4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62F1-E795-4834-9CB1-1A58646F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5734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2AE031-F416-F343-5291-4021F10FE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AFA83E4-5C25-42E8-BB57-D50443419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7DB6-9EC6-43E0-A10F-6209D61F6E4A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4AC16F2-FCF3-0FBA-FEC8-3591BDA0E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CA43D9-9465-ECA0-F451-3D32BFBA6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62F1-E795-4834-9CB1-1A58646F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787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BC87DB4-F4DE-CB1A-9DFB-E69289CAB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7DB6-9EC6-43E0-A10F-6209D61F6E4A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DA53832-BF12-B0D5-DC5D-5536ED05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7E14F5A-71CE-DBC1-C266-D74FB9EA3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62F1-E795-4834-9CB1-1A58646F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87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1F20F6-552D-6DFF-8F0A-75E179C82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9807AB-4E6C-2F29-44FE-D450B9E40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1785462-FCBB-D045-67B5-A6DA45FB1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5FA382F-19A0-FC7A-0F9E-ED8C001E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7DB6-9EC6-43E0-A10F-6209D61F6E4A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FCDE098-04FC-5C61-82AF-8491123BF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570CF92-FC3C-19C5-C881-9DFD9EF97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62F1-E795-4834-9CB1-1A58646F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892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366943-83E5-30BC-8CC2-507A8EA76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E1ECAB9-21AB-301A-D53F-B8B0E52072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C7DFB2A-4480-269A-C767-DB2D3A434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A75F01E-A546-406D-9766-9F5C6B6FE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7DB6-9EC6-43E0-A10F-6209D61F6E4A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85BB964-76DA-9271-F7C1-707A32BB2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63C58D0-2BD6-3FDB-7C7E-12972EEF8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62F1-E795-4834-9CB1-1A58646F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727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2C8BD7B-9099-8679-0C33-464CD1794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7D3F1CD-4C4F-9BAA-BD0C-675FBEDD7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07E1BE-085B-6830-B867-F871D19489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97DB6-9EC6-43E0-A10F-6209D61F6E4A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68176AD-F810-D506-588E-8877D25E4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0C65EA-01AB-0151-E094-897C941E62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B62F1-E795-4834-9CB1-1A58646F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1396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56D35E-0EEB-F94B-9F05-D919DCE1E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982" y="86830"/>
            <a:ext cx="10515600" cy="1325563"/>
          </a:xfrm>
        </p:spPr>
        <p:txBody>
          <a:bodyPr rtlCol="0"/>
          <a:lstStyle/>
          <a:p>
            <a:pPr rtl="0"/>
            <a:r>
              <a:rPr lang="en-US" altLang="zh-CN" dirty="0">
                <a:latin typeface="Amazon Ember Heavy" panose="020B0803020204020204" pitchFamily="34" charset="0"/>
                <a:ea typeface="微软雅黑 bold" panose="020B0703020204020201" pitchFamily="34" charset="-122"/>
                <a:sym typeface="Amazon Ember Heavy" panose="020B0803020204020204" pitchFamily="34" charset="0"/>
              </a:rPr>
              <a:t>AWS Well-Architected Framework 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sym typeface="Amazon Ember Heavy" panose="020B0803020204020204" pitchFamily="34" charset="0"/>
              </a:rPr>
              <a:t>支柱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9D0B23F0-241E-5BAE-4096-063CC208D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7534" y="1219139"/>
            <a:ext cx="5633119" cy="541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872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568</Words>
  <Application>Microsoft Office PowerPoint</Application>
  <PresentationFormat>宽屏</PresentationFormat>
  <Paragraphs>39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Amazon Ember Heavy</vt:lpstr>
      <vt:lpstr>等线</vt:lpstr>
      <vt:lpstr>等线 Light</vt:lpstr>
      <vt:lpstr>微软雅黑</vt:lpstr>
      <vt:lpstr>Arial</vt:lpstr>
      <vt:lpstr>Calibri</vt:lpstr>
      <vt:lpstr>Office 主题​​</vt:lpstr>
      <vt:lpstr>AWS Well-Architected Framework 支柱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AWS Well-Architected Framework 支柱</dc:title>
  <dc:creator>909546616@qq.com</dc:creator>
  <cp:lastModifiedBy>909546616@qq.com</cp:lastModifiedBy>
  <cp:revision>1</cp:revision>
  <dcterms:created xsi:type="dcterms:W3CDTF">2023-12-19T05:23:01Z</dcterms:created>
  <dcterms:modified xsi:type="dcterms:W3CDTF">2023-12-19T05:23:36Z</dcterms:modified>
</cp:coreProperties>
</file>