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348" r:id="rId2"/>
    <p:sldId id="394" r:id="rId3"/>
    <p:sldId id="431" r:id="rId4"/>
    <p:sldId id="424" r:id="rId5"/>
    <p:sldId id="426" r:id="rId6"/>
    <p:sldId id="432" r:id="rId7"/>
    <p:sldId id="437" r:id="rId8"/>
    <p:sldId id="438" r:id="rId9"/>
    <p:sldId id="429" r:id="rId10"/>
    <p:sldId id="436" r:id="rId11"/>
    <p:sldId id="435" r:id="rId12"/>
    <p:sldId id="434" r:id="rId13"/>
    <p:sldId id="392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4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C6AB4"/>
    <a:srgbClr val="9900FF"/>
    <a:srgbClr val="00CC00"/>
    <a:srgbClr val="FF9999"/>
    <a:srgbClr val="CC00CC"/>
    <a:srgbClr val="33CCCC"/>
    <a:srgbClr val="FFCC66"/>
    <a:srgbClr val="33CC33"/>
    <a:srgbClr val="FAB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1466" autoAdjust="0"/>
  </p:normalViewPr>
  <p:slideViewPr>
    <p:cSldViewPr snapToObjects="1">
      <p:cViewPr varScale="1">
        <p:scale>
          <a:sx n="63" d="100"/>
          <a:sy n="63" d="100"/>
        </p:scale>
        <p:origin x="1400" y="48"/>
      </p:cViewPr>
      <p:guideLst>
        <p:guide orient="horz" pos="2054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55" d="100"/>
          <a:sy n="55" d="100"/>
        </p:scale>
        <p:origin x="-259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ABB16-0264-4186-9773-91D274F48F05}" type="datetimeFigureOut">
              <a:rPr lang="zh-CN" altLang="en-US" smtClean="0"/>
              <a:pPr/>
              <a:t>2017-10-26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BCB37-BDCD-423E-A84C-06561996D9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26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BFE85-5050-4077-9CF8-F6DE930042EE}" type="datetimeFigureOut">
              <a:rPr lang="zh-CN" altLang="en-US" smtClean="0"/>
              <a:pPr/>
              <a:t>2017-10-26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BB597-E100-4E11-B630-667F954C61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26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17563" y="725488"/>
            <a:ext cx="5227637" cy="3919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lIns="91166" tIns="45583" rIns="91166" bIns="45583"/>
          <a:lstStyle/>
          <a:p>
            <a:endParaRPr lang="en-US" altLang="zh-CN" dirty="0" smtClean="0">
              <a:latin typeface="Tele-GroteskNor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19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8"/>
          <p:cNvSpPr txBox="1">
            <a:spLocks noGrp="1" noChangeArrowheads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4" rIns="91406" bIns="45704"/>
          <a:lstStyle/>
          <a:p>
            <a:pPr defTabSz="911482"/>
            <a:r>
              <a:rPr lang="en-US" altLang="en-US" sz="1000" dirty="0">
                <a:latin typeface="Calibri" pitchFamily="34" charset="0"/>
              </a:rPr>
              <a:t>IBM Global Business Services</a:t>
            </a:r>
          </a:p>
        </p:txBody>
      </p:sp>
      <p:sp>
        <p:nvSpPr>
          <p:cNvPr id="175107" name="Rectangle 9"/>
          <p:cNvSpPr txBox="1">
            <a:spLocks noGrp="1" noChangeArrowheads="1"/>
          </p:cNvSpPr>
          <p:nvPr/>
        </p:nvSpPr>
        <p:spPr bwMode="auto">
          <a:xfrm>
            <a:off x="0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4" rIns="91406" bIns="45704" anchor="b"/>
          <a:lstStyle/>
          <a:p>
            <a:pPr defTabSz="911482"/>
            <a:r>
              <a:rPr lang="en-US" altLang="en-US" sz="900" dirty="0">
                <a:latin typeface="Calibri" pitchFamily="34" charset="0"/>
              </a:rPr>
              <a:t>©Copyright IBM Corporation 2007</a:t>
            </a:r>
          </a:p>
        </p:txBody>
      </p:sp>
      <p:sp>
        <p:nvSpPr>
          <p:cNvPr id="175108" name="Rectangle 10"/>
          <p:cNvSpPr txBox="1">
            <a:spLocks noGrp="1" noChangeArrowheads="1"/>
          </p:cNvSpPr>
          <p:nvPr/>
        </p:nvSpPr>
        <p:spPr bwMode="auto">
          <a:xfrm>
            <a:off x="2708672" y="8752418"/>
            <a:ext cx="760512" cy="39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4" rIns="91406" bIns="45704" anchor="b"/>
          <a:lstStyle/>
          <a:p>
            <a:pPr algn="r" defTabSz="911482"/>
            <a:fld id="{DF0BE660-7068-45EA-95F1-972D0E8043DB}" type="slidenum">
              <a:rPr lang="en-US" altLang="en-US" sz="900">
                <a:latin typeface="Calibri" pitchFamily="34" charset="0"/>
              </a:rPr>
              <a:pPr algn="r" defTabSz="911482"/>
              <a:t>12</a:t>
            </a:fld>
            <a:endParaRPr lang="en-US" altLang="en-US" sz="900" dirty="0">
              <a:latin typeface="Calibri" pitchFamily="34" charset="0"/>
            </a:endParaRPr>
          </a:p>
        </p:txBody>
      </p:sp>
      <p:sp>
        <p:nvSpPr>
          <p:cNvPr id="175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5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06" tIns="45704" rIns="91406" bIns="45704"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4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3307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CEBAB-F321-4CA4-8D96-6F0C7CF6C72A}" type="slidenum">
              <a:rPr lang="en-US" altLang="zh-CN" smtClean="0">
                <a:solidFill>
                  <a:srgbClr val="FFFFFF"/>
                </a:solidFill>
                <a:latin typeface="Arial" pitchFamily="34" charset="0"/>
              </a:rPr>
              <a:pPr/>
              <a:t>3</a:t>
            </a:fld>
            <a:endParaRPr lang="en-US" altLang="zh-CN" dirty="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3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612" tIns="45307" rIns="90612" bIns="45307"/>
          <a:lstStyle/>
          <a:p>
            <a:pPr>
              <a:spcBef>
                <a:spcPct val="0"/>
              </a:spcBef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2927" y="8684381"/>
            <a:ext cx="2973586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47" tIns="45374" rIns="90747" bIns="45374" anchor="b"/>
          <a:lstStyle/>
          <a:p>
            <a:pPr algn="r" defTabSz="876944"/>
            <a:fld id="{E976896D-8D23-4993-80D9-5105FE07F1DB}" type="slidenum">
              <a:rPr lang="en-US" altLang="en-US" sz="120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pPr algn="r" defTabSz="876944"/>
              <a:t>4</a:t>
            </a:fld>
            <a:endParaRPr lang="en-US" altLang="en-US" sz="1200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8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779" algn="l"/>
                <a:tab pos="1447558" algn="l"/>
                <a:tab pos="2171337" algn="l"/>
                <a:tab pos="2895116" algn="l"/>
              </a:tabLst>
            </a:pPr>
            <a:fld id="{939DBE13-3BC4-42E9-95B8-6A038BF4886D}" type="slidenum">
              <a:rPr lang="en-US" altLang="en-US">
                <a:solidFill>
                  <a:srgbClr val="000000"/>
                </a:solidFill>
                <a:ea typeface="MS Gothic" pitchFamily="49" charset="-128"/>
              </a:rPr>
              <a:pPr>
                <a:tabLst>
                  <a:tab pos="723779" algn="l"/>
                  <a:tab pos="1447558" algn="l"/>
                  <a:tab pos="2171337" algn="l"/>
                  <a:tab pos="2895116" algn="l"/>
                </a:tabLst>
              </a:pPr>
              <a:t>5</a:t>
            </a:fld>
            <a:endParaRPr lang="en-US" altLang="en-US" dirty="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49"/>
              </a:spcBef>
              <a:tabLst>
                <a:tab pos="0" algn="l"/>
                <a:tab pos="456491" algn="l"/>
                <a:tab pos="912983" algn="l"/>
                <a:tab pos="1370976" algn="l"/>
                <a:tab pos="1827467" algn="l"/>
                <a:tab pos="2285460" algn="l"/>
                <a:tab pos="2741951" algn="l"/>
                <a:tab pos="3199945" algn="l"/>
                <a:tab pos="3656436" algn="l"/>
                <a:tab pos="4114429" algn="l"/>
                <a:tab pos="4570920" algn="l"/>
                <a:tab pos="5027411" algn="l"/>
                <a:tab pos="5485405" algn="l"/>
                <a:tab pos="5941896" algn="l"/>
                <a:tab pos="6399888" algn="l"/>
                <a:tab pos="6856380" algn="l"/>
                <a:tab pos="7314373" algn="l"/>
                <a:tab pos="7770865" algn="l"/>
                <a:tab pos="8228857" algn="l"/>
                <a:tab pos="8685348" algn="l"/>
                <a:tab pos="9141840" algn="l"/>
              </a:tabLst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3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89992" tIns="46796" rIns="89992" bIns="46796" anchor="b"/>
          <a:lstStyle/>
          <a:p>
            <a:pPr algn="r"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</a:pPr>
            <a:fld id="{9515B6E9-BC31-471F-B17D-7D65100EC962}" type="slidenum">
              <a:rPr lang="en-US" altLang="en-US" sz="1200">
                <a:solidFill>
                  <a:srgbClr val="000000"/>
                </a:solidFill>
                <a:ea typeface="MS Gothic" pitchFamily="49" charset="-128"/>
              </a:rPr>
              <a:pPr algn="r">
                <a:tabLst>
                  <a:tab pos="0" algn="l"/>
                  <a:tab pos="432465" algn="l"/>
                  <a:tab pos="864931" algn="l"/>
                  <a:tab pos="1297396" algn="l"/>
                  <a:tab pos="1729862" algn="l"/>
                  <a:tab pos="2162327" algn="l"/>
                  <a:tab pos="2594793" algn="l"/>
                  <a:tab pos="3027258" algn="l"/>
                  <a:tab pos="3459724" algn="l"/>
                  <a:tab pos="3892189" algn="l"/>
                  <a:tab pos="4324655" algn="l"/>
                  <a:tab pos="4757120" algn="l"/>
                  <a:tab pos="5189586" algn="l"/>
                  <a:tab pos="5622051" algn="l"/>
                  <a:tab pos="6054517" algn="l"/>
                  <a:tab pos="6486982" algn="l"/>
                  <a:tab pos="6919448" algn="l"/>
                  <a:tab pos="7351913" algn="l"/>
                  <a:tab pos="7784379" algn="l"/>
                  <a:tab pos="8216844" algn="l"/>
                  <a:tab pos="8649310" algn="l"/>
                </a:tabLst>
              </a:pPr>
              <a:t>5</a:t>
            </a:fld>
            <a:endParaRPr lang="en-US" altLang="en-US" sz="1200" dirty="0">
              <a:solidFill>
                <a:srgbClr val="000000"/>
              </a:solidFill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40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1554D8-0CF5-46E1-ADED-CEB789F5185F}" type="slidenum">
              <a:rPr lang="ja-JP" altLang="en-US" smtClean="0">
                <a:latin typeface="Times"/>
                <a:cs typeface="Arial" pitchFamily="34" charset="0"/>
              </a:rPr>
              <a:pPr>
                <a:defRPr/>
              </a:pPr>
              <a:t>6</a:t>
            </a:fld>
            <a:endParaRPr lang="en-US" altLang="ja-JP" dirty="0" smtClean="0">
              <a:latin typeface="Times"/>
              <a:cs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67237" cy="3425825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8"/>
            <a:ext cx="5487013" cy="4114587"/>
          </a:xfrm>
          <a:noFill/>
          <a:ln/>
        </p:spPr>
        <p:txBody>
          <a:bodyPr/>
          <a:lstStyle/>
          <a:p>
            <a:endParaRPr lang="en-GB" altLang="zh-CN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6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zh-CN" altLang="en-US" dirty="0" smtClean="0"/>
              <a:t>帐户锁是针对当前登录帐户的二级密码保护，新建帐户锁时可以创建一个密码（不可与登录青云账号密码相同），创建完之后可以选择“锁定”或“解锁”账户锁，“锁定”状态下所有资源都是只读的，不可创建和修改（可以同时锁定控制台端和</a:t>
            </a:r>
            <a:r>
              <a:rPr lang="en-US" altLang="zh-CN" dirty="0" smtClean="0"/>
              <a:t>API</a:t>
            </a:r>
            <a:r>
              <a:rPr lang="zh-CN" altLang="en-US" dirty="0" smtClean="0"/>
              <a:t>端，或者其中之一），如果要“解锁”就需要输入新建账户锁时的密码，简单说是为了加强青云账号的安全性，以保护用户资源。</a:t>
            </a:r>
            <a:endParaRPr lang="en-US" altLang="zh-CN" dirty="0" smtClean="0"/>
          </a:p>
          <a:p>
            <a:pPr marL="228600" indent="-228600">
              <a:buFont typeface="+mj-lt"/>
              <a:buAutoNum type="arabicPeriod"/>
            </a:pPr>
            <a:r>
              <a:rPr lang="zh-CN" altLang="en-US" dirty="0" smtClean="0"/>
              <a:t>数据可靠性的计算周期是按照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个月作为周期的。</a:t>
            </a:r>
            <a:endParaRPr lang="en-US" altLang="zh-CN" dirty="0" smtClean="0"/>
          </a:p>
          <a:p>
            <a:pPr marL="228600" indent="-228600">
              <a:buFont typeface="+mj-lt"/>
              <a:buAutoNum type="arabicPeriod"/>
            </a:pPr>
            <a:r>
              <a:rPr lang="zh-CN" altLang="en-US" dirty="0" smtClean="0"/>
              <a:t>用户业务可用性</a:t>
            </a:r>
            <a:r>
              <a:rPr lang="en-US" altLang="zh-CN" dirty="0" smtClean="0"/>
              <a:t>99.97%</a:t>
            </a:r>
            <a:r>
              <a:rPr lang="zh-CN" altLang="en-US" dirty="0" smtClean="0"/>
              <a:t>更改为云平台服务可用性</a:t>
            </a:r>
            <a:r>
              <a:rPr lang="en-US" altLang="zh-CN" dirty="0" smtClean="0"/>
              <a:t>99.97%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dirty="0" smtClean="0"/>
              <a:t>对于数据加密的需求，目前在云平台服务层面不提供该项功能。但用户可自行在应用层面实现，例如</a:t>
            </a:r>
            <a:r>
              <a:rPr lang="en-US" altLang="zh-CN" dirty="0" smtClean="0"/>
              <a:t>Windows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EFS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BitLocker</a:t>
            </a:r>
            <a:r>
              <a:rPr lang="zh-CN" altLang="en-US" dirty="0" smtClean="0"/>
              <a:t>等软件。</a:t>
            </a:r>
            <a:endParaRPr lang="en-US" altLang="zh-CN" dirty="0" smtClean="0"/>
          </a:p>
          <a:p>
            <a:pPr marL="228600" indent="-228600">
              <a:buFont typeface="+mj-lt"/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B597-E100-4E11-B630-667F954C61A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732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系统管理软件包括防病毒服务、备份重删软件、</a:t>
            </a:r>
            <a:r>
              <a:rPr lang="en-US" altLang="zh-CN" dirty="0" smtClean="0"/>
              <a:t>NTP</a:t>
            </a:r>
            <a:r>
              <a:rPr lang="zh-CN" altLang="en-US" dirty="0" smtClean="0"/>
              <a:t>软件、</a:t>
            </a:r>
            <a:r>
              <a:rPr lang="en-US" altLang="zh-CN" dirty="0" smtClean="0"/>
              <a:t>Linux/Windows</a:t>
            </a:r>
            <a:r>
              <a:rPr lang="zh-CN" altLang="en-US" dirty="0" smtClean="0"/>
              <a:t>补丁服务、</a:t>
            </a:r>
            <a:r>
              <a:rPr lang="en-US" altLang="zh-CN" dirty="0" smtClean="0"/>
              <a:t>NTP</a:t>
            </a:r>
            <a:r>
              <a:rPr lang="zh-CN" altLang="en-US" dirty="0" smtClean="0"/>
              <a:t>时间同步服务、系统日志服务、系统和网络监控管理软件等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B597-E100-4E11-B630-667F954C61A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73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系统管理软件包括防病毒服务、备份重删软件、</a:t>
            </a:r>
            <a:r>
              <a:rPr lang="en-US" altLang="zh-CN" dirty="0" smtClean="0"/>
              <a:t>NTP</a:t>
            </a:r>
            <a:r>
              <a:rPr lang="zh-CN" altLang="en-US" dirty="0" smtClean="0"/>
              <a:t>软件、</a:t>
            </a:r>
            <a:r>
              <a:rPr lang="en-US" altLang="zh-CN" dirty="0" smtClean="0"/>
              <a:t>Linux/Windows</a:t>
            </a:r>
            <a:r>
              <a:rPr lang="zh-CN" altLang="en-US" dirty="0" smtClean="0"/>
              <a:t>补丁服务、</a:t>
            </a:r>
            <a:r>
              <a:rPr lang="en-US" altLang="zh-CN" dirty="0" smtClean="0"/>
              <a:t>NTP</a:t>
            </a:r>
            <a:r>
              <a:rPr lang="zh-CN" altLang="en-US" dirty="0" smtClean="0"/>
              <a:t>时间同步服务、系统日志服务、系统和网络监控管理软件等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B597-E100-4E11-B630-667F954C61A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099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8"/>
          <p:cNvSpPr txBox="1">
            <a:spLocks noGrp="1" noChangeArrowheads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4" rIns="91406" bIns="45704"/>
          <a:lstStyle/>
          <a:p>
            <a:pPr defTabSz="911482"/>
            <a:r>
              <a:rPr lang="en-US" altLang="en-US" sz="1000" dirty="0">
                <a:latin typeface="Calibri" pitchFamily="34" charset="0"/>
              </a:rPr>
              <a:t>IBM Global Business Services</a:t>
            </a:r>
          </a:p>
        </p:txBody>
      </p:sp>
      <p:sp>
        <p:nvSpPr>
          <p:cNvPr id="175107" name="Rectangle 9"/>
          <p:cNvSpPr txBox="1">
            <a:spLocks noGrp="1" noChangeArrowheads="1"/>
          </p:cNvSpPr>
          <p:nvPr/>
        </p:nvSpPr>
        <p:spPr bwMode="auto">
          <a:xfrm>
            <a:off x="0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4" rIns="91406" bIns="45704" anchor="b"/>
          <a:lstStyle/>
          <a:p>
            <a:pPr defTabSz="911482"/>
            <a:r>
              <a:rPr lang="en-US" altLang="en-US" sz="900" dirty="0">
                <a:latin typeface="Calibri" pitchFamily="34" charset="0"/>
              </a:rPr>
              <a:t>©Copyright IBM Corporation 2007</a:t>
            </a:r>
          </a:p>
        </p:txBody>
      </p:sp>
      <p:sp>
        <p:nvSpPr>
          <p:cNvPr id="175108" name="Rectangle 10"/>
          <p:cNvSpPr txBox="1">
            <a:spLocks noGrp="1" noChangeArrowheads="1"/>
          </p:cNvSpPr>
          <p:nvPr/>
        </p:nvSpPr>
        <p:spPr bwMode="auto">
          <a:xfrm>
            <a:off x="2708672" y="8752418"/>
            <a:ext cx="760512" cy="39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4" rIns="91406" bIns="45704" anchor="b"/>
          <a:lstStyle/>
          <a:p>
            <a:pPr algn="r" defTabSz="911482"/>
            <a:fld id="{DF0BE660-7068-45EA-95F1-972D0E8043DB}" type="slidenum">
              <a:rPr lang="en-US" altLang="en-US" sz="900">
                <a:latin typeface="Calibri" pitchFamily="34" charset="0"/>
              </a:rPr>
              <a:pPr algn="r" defTabSz="911482"/>
              <a:t>11</a:t>
            </a:fld>
            <a:endParaRPr lang="en-US" altLang="en-US" sz="900" dirty="0">
              <a:latin typeface="Calibri" pitchFamily="34" charset="0"/>
            </a:endParaRPr>
          </a:p>
        </p:txBody>
      </p:sp>
      <p:sp>
        <p:nvSpPr>
          <p:cNvPr id="175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5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06" tIns="45704" rIns="91406" bIns="45704"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1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7ACCA-BE67-4FE0-8787-ACFDCFE5729C}" type="datetime1">
              <a:rPr lang="zh-CN" altLang="en-US"/>
              <a:pPr/>
              <a:t>2017-10-26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4DD17-628F-4FC5-835D-49206C7A55B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7ACCA-BE67-4FE0-8787-ACFDCFE5729C}" type="datetime1">
              <a:rPr lang="zh-CN" altLang="en-US"/>
              <a:pPr/>
              <a:t>2017-10-26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29088-6F0E-468A-B002-0CED4A57F65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7ACCA-BE67-4FE0-8787-ACFDCFE5729C}" type="datetime1">
              <a:rPr lang="zh-CN" altLang="en-US"/>
              <a:pPr/>
              <a:t>2017-10-26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44D6E-132F-4B5C-BB4F-9C6AC824FF1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7ACCA-BE67-4FE0-8787-ACFDCFE5729C}" type="datetime1">
              <a:rPr lang="zh-CN" altLang="en-US"/>
              <a:pPr/>
              <a:t>2017-10-26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E1452-A508-4861-90A9-B2BA1B9A260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ACCA-BE67-4FE0-8787-ACFDCFE5729C}" type="datetime1">
              <a:rPr lang="zh-CN" altLang="en-US" smtClean="0"/>
              <a:pPr/>
              <a:t>2017-10-26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F3089F-F07E-4139-B960-905BA4D9778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7ACCA-BE67-4FE0-8787-ACFDCFE5729C}" type="datetime1">
              <a:rPr lang="zh-CN" altLang="en-US"/>
              <a:pPr/>
              <a:t>2017-10-26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26DCB-8AF6-4188-9E0C-AF8A5DDDB47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7ACCA-BE67-4FE0-8787-ACFDCFE5729C}" type="datetime1">
              <a:rPr lang="zh-CN" altLang="en-US"/>
              <a:pPr/>
              <a:t>2017-10-26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DB8E0-C591-4B22-8A25-08B7D910AE4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7ACCA-BE67-4FE0-8787-ACFDCFE5729C}" type="datetime1">
              <a:rPr lang="zh-CN" altLang="en-US"/>
              <a:pPr/>
              <a:t>2017-10-26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D52FB-1C9C-4A4B-B799-E1B74C4A472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7ACCA-BE67-4FE0-8787-ACFDCFE5729C}" type="datetime1">
              <a:rPr lang="zh-CN" altLang="en-US"/>
              <a:pPr/>
              <a:t>2017-10-26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EB6A0-D3BB-4FE8-91A9-13842F74D9D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7ACCA-BE67-4FE0-8787-ACFDCFE5729C}" type="datetime1">
              <a:rPr lang="zh-CN" altLang="en-US"/>
              <a:pPr/>
              <a:t>2017-10-26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FAA10-D4FA-4A9A-9CA5-0560B355AE4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7ACCA-BE67-4FE0-8787-ACFDCFE5729C}" type="datetime1">
              <a:rPr lang="zh-CN" altLang="en-US"/>
              <a:pPr/>
              <a:t>2017-10-26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CE0CE-25AC-401C-8E71-3495AE12DC7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205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1D7ACCA-BE67-4FE0-8787-ACFDCFE5729C}" type="datetime1">
              <a:rPr lang="zh-CN" altLang="en-US"/>
              <a:pPr/>
              <a:t>2017-10-26</a:t>
            </a:fld>
            <a:endParaRPr lang="zh-CN" altLang="en-US"/>
          </a:p>
        </p:txBody>
      </p:sp>
      <p:sp>
        <p:nvSpPr>
          <p:cNvPr id="205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205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0F3089F-F07E-4139-B960-905BA4D97781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-177800"/>
            <a:ext cx="3095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055" name="Text Box 5"/>
          <p:cNvSpPr>
            <a:spLocks noChangeArrowheads="1"/>
          </p:cNvSpPr>
          <p:nvPr/>
        </p:nvSpPr>
        <p:spPr bwMode="auto">
          <a:xfrm>
            <a:off x="3119438" y="6672263"/>
            <a:ext cx="353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confidential</a:t>
            </a:r>
            <a:endParaRPr lang="zh-CN" altLang="en-US"/>
          </a:p>
        </p:txBody>
      </p:sp>
      <p:pic>
        <p:nvPicPr>
          <p:cNvPr id="2056" name="Picture 3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913" y="6021388"/>
            <a:ext cx="59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734175"/>
            <a:ext cx="9148763" cy="15081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</p:pic>
      <p:sp>
        <p:nvSpPr>
          <p:cNvPr id="2059" name="Text Box 5"/>
          <p:cNvSpPr>
            <a:spLocks noChangeArrowheads="1"/>
          </p:cNvSpPr>
          <p:nvPr/>
        </p:nvSpPr>
        <p:spPr bwMode="auto">
          <a:xfrm>
            <a:off x="3119438" y="6672263"/>
            <a:ext cx="353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Confidential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split/>
  </p:transition>
  <p:hf sldNum="0" hdr="0" ftr="0"/>
  <p:txStyles>
    <p:titleStyle>
      <a:lvl1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i2.com/i2international/index.cf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img.archiexpo.com/images_ae/photo-g/power-socket-20808.jpg&amp;imgrefurl=http://www.archiexpo.com/prod/lutron-electronics/power-socket-4326-20808.html&amp;usg=__33BJ3I0VFtJ-Twly7GeyV1NmcDs=&amp;h=481&amp;w=481&amp;sz=22&amp;hl=ko&amp;start=9&amp;um=1&amp;tbnid=ICOjlO-QXd4w-M:&amp;tbnh=129&amp;tbnw=129&amp;prev=/images?q=power+socket&amp;hl=ko&amp;lr=&amp;um=1" TargetMode="External"/><Relationship Id="rId13" Type="http://schemas.openxmlformats.org/officeDocument/2006/relationships/image" Target="../media/image10.jpeg"/><Relationship Id="rId18" Type="http://schemas.openxmlformats.org/officeDocument/2006/relationships/hyperlink" Target="http://images.google.com/imgres?imgurl=http://farm1.static.flickr.com/65/164451891_8aa3d78f88.jpg&amp;imgrefurl=http://www.flickr.com/photos/wallyg/164451891/&amp;usg=__IBcq0t-kNb-YCjudol_fCFpjmZY=&amp;h=500&amp;w=333&amp;sz=102&amp;hl=ko&amp;start=31&amp;um=1&amp;tbnid=YnjAXM_x3Tix7M:&amp;tbnh=130&amp;tbnw=87&amp;prev=/images?q=company+building&amp;ndsp=18&amp;hl=ko&amp;lr=&amp;sa=N&amp;start=18&amp;um=1" TargetMode="Externa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5.png"/><Relationship Id="rId7" Type="http://schemas.openxmlformats.org/officeDocument/2006/relationships/image" Target="../media/image7.jpeg"/><Relationship Id="rId12" Type="http://schemas.openxmlformats.org/officeDocument/2006/relationships/hyperlink" Target="http://images.google.com/imgres?imgurl=http://img.etnews.co.kr/photonews/0902/090204062044_482425627_b.jpg&amp;imgrefurl=http://www.etnews.co.kr/photonews/view.html?serial=56762&amp;usg=__VCivQoyCmOCm0xcUFx3cuyTF2Ow=&amp;h=280&amp;w=400&amp;sz=39&amp;hl=ko&amp;start=47&amp;um=1&amp;tbnid=Km4bxc4emK1mGM:&amp;tbnh=87&amp;tbnw=124&amp;prev=/images?q=IDC&amp;ndsp=18&amp;hl=ko&amp;lr=&amp;sa=N&amp;start=36&amp;um=1" TargetMode="External"/><Relationship Id="rId17" Type="http://schemas.openxmlformats.org/officeDocument/2006/relationships/image" Target="../media/image12.jpeg"/><Relationship Id="rId2" Type="http://schemas.openxmlformats.org/officeDocument/2006/relationships/tags" Target="../tags/tag1.xml"/><Relationship Id="rId16" Type="http://schemas.openxmlformats.org/officeDocument/2006/relationships/hyperlink" Target="http://images.google.com/imgres?imgurl=http://4.bp.blogspot.com/_iRlXuzVuaSk/RpzIY1TC6KI/AAAAAAAAAcw/rt2snmMxeNU/s400/Phoenix+Building.JPG&amp;imgrefurl=http://historicbuildingsct.blogspot.com/2007_07_01_archive.html&amp;usg=__lxleSqkn7zUIQY2WDEeObx4lVvE=&amp;h=300&amp;w=400&amp;sz=31&amp;hl=ko&amp;start=3&amp;um=1&amp;tbnid=QF68DXSlD5CGZM:&amp;tbnh=93&amp;tbnw=124&amp;prev=/images?q=company+building&amp;hl=ko&amp;lr=&amp;um=1" TargetMode="External"/><Relationship Id="rId20" Type="http://schemas.openxmlformats.org/officeDocument/2006/relationships/image" Target="../media/image14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24" Type="http://schemas.openxmlformats.org/officeDocument/2006/relationships/image" Target="../media/image18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1.jpeg"/><Relationship Id="rId23" Type="http://schemas.openxmlformats.org/officeDocument/2006/relationships/image" Target="../media/image17.jpeg"/><Relationship Id="rId10" Type="http://schemas.openxmlformats.org/officeDocument/2006/relationships/hyperlink" Target="http://images.google.com/imgres?imgurl=http://upload.wikimedia.org/wikipedia/commons/6/6d/Datacenter-telecom_edit.jpg&amp;imgrefurl=http://commons.wikimedia.org/wiki/File:Datacenter-telecom_edit.jpg&amp;usg=__9SSf1_YXw5VfohL9pIoV2Xw9u8o=&amp;h=641&amp;w=811&amp;sz=256&amp;hl=ko&amp;start=29&amp;um=1&amp;tbnid=QnpO-SWyFOc81M:&amp;tbnh=114&amp;tbnw=144&amp;prev=/images?q=data+center&amp;ndsp=18&amp;hl=ko&amp;lr=&amp;sa=N&amp;start=18&amp;um=1" TargetMode="External"/><Relationship Id="rId19" Type="http://schemas.openxmlformats.org/officeDocument/2006/relationships/image" Target="../media/image13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jpeg"/><Relationship Id="rId14" Type="http://schemas.openxmlformats.org/officeDocument/2006/relationships/hyperlink" Target="http://images.google.com/imgres?imgurl=http://www.burnsupport.org.nz/images/cartoons/chimneys.gif&amp;imgrefurl=http://www.burnsupport.org.nz/pages/checklst.htm&amp;usg=__dB1_6e62vvy9lpSIJU3k3UckAa0=&amp;h=364&amp;w=465&amp;sz=6&amp;hl=ko&amp;start=155&amp;um=1&amp;tbnid=6I7bxwqG27fjeM:&amp;tbnh=100&amp;tbnw=128&amp;prev=/images?q=company+chimny+cartoon&amp;ndsp=18&amp;hl=ko&amp;lr=&amp;sa=N&amp;start=144&amp;um=1" TargetMode="External"/><Relationship Id="rId2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2413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副标题 2"/>
          <p:cNvSpPr>
            <a:spLocks noChangeArrowheads="1"/>
          </p:cNvSpPr>
          <p:nvPr/>
        </p:nvSpPr>
        <p:spPr bwMode="auto">
          <a:xfrm>
            <a:off x="0" y="1500174"/>
            <a:ext cx="91424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4000" b="1" dirty="0" smtClean="0"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基础设施虚拟化集成方案建议书</a:t>
            </a:r>
            <a:endParaRPr lang="en-US" altLang="zh-CN" sz="4000" b="1" dirty="0"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altLang="zh-CN" sz="4000" b="1" dirty="0" smtClean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2015-03</a:t>
            </a:r>
          </a:p>
          <a:p>
            <a:pPr marL="342900" indent="-342900" algn="ctr">
              <a:spcBef>
                <a:spcPct val="20000"/>
              </a:spcBef>
            </a:pPr>
            <a:endParaRPr lang="en-US" altLang="zh-CN" sz="3200" b="1" dirty="0" smtClean="0"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59125" y="551815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zh-CN"/>
          </a:p>
        </p:txBody>
      </p:sp>
      <p:pic>
        <p:nvPicPr>
          <p:cNvPr id="9217" name="Picture 1" descr="E:\Marketing\清明上河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9144000" cy="307181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512" y="3427638"/>
            <a:ext cx="3571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报告人：刘通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 txBox="1">
            <a:spLocks/>
          </p:cNvSpPr>
          <p:nvPr/>
        </p:nvSpPr>
        <p:spPr>
          <a:xfrm>
            <a:off x="12668" y="125760"/>
            <a:ext cx="8229600" cy="1143000"/>
          </a:xfrm>
          <a:prstGeom prst="rect">
            <a:avLst/>
          </a:prstGeom>
        </p:spPr>
        <p:txBody>
          <a:bodyPr/>
          <a:lstStyle/>
          <a:p>
            <a:pPr marL="914400" lvl="0" indent="-914400">
              <a:defRPr/>
            </a:pPr>
            <a:r>
              <a:rPr lang="zh-CN" altLang="en-US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虚拟化集成项目的投资</a:t>
            </a:r>
            <a:r>
              <a:rPr lang="zh-CN" altLang="en-US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决策方案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  <a:sym typeface="Calibri" pitchFamily="34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821273"/>
              </p:ext>
            </p:extLst>
          </p:nvPr>
        </p:nvGraphicFramePr>
        <p:xfrm>
          <a:off x="118618" y="836712"/>
          <a:ext cx="8917878" cy="5801351"/>
        </p:xfrm>
        <a:graphic>
          <a:graphicData uri="http://schemas.openxmlformats.org/drawingml/2006/table">
            <a:tbl>
              <a:tblPr/>
              <a:tblGrid>
                <a:gridCol w="884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40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以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100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台服务器的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IDC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机房为例，项目投入为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215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，以下是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年的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ROI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计算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按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：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～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整合比例作为参照标准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节省成本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964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成本科目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（人民币计算）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传统数据机房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虚拟化云计算数据中心（青云）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281">
                <a:tc gridSpan="2"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单价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总价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单价（每月）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总价（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年）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可节约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157">
                <a:tc rowSpan="5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硬件成本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服务器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100(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虚拟机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核、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8G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内存）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605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36.3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163.7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89">
                <a:tc vMerge="1"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HBA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卡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200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0.2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40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89">
                <a:tc vMerge="1"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存储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50TB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23040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138.24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61.76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89">
                <a:tc vMerge="1"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光纤交换设备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89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ISDN/DDN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专线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10M/s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smtClean="0">
                          <a:latin typeface="微软雅黑" pitchFamily="34" charset="-122"/>
                          <a:ea typeface="微软雅黑" pitchFamily="34" charset="-122"/>
                        </a:rPr>
                        <a:t>10M/s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0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8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软件成本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高可用软件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89"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OS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软件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0.5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189"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零售软件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0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189"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系统管理软件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0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0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1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电力成本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1.5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150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189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人力成本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以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个人支持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台服务器及门店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300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5000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150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189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虚拟化集成项目实施人力成本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40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-40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18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TCO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节省</a:t>
                      </a:r>
                      <a:r>
                        <a:rPr lang="en-US" altLang="zh-CN" sz="1400" b="0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%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58.6%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五年总成本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1009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418</a:t>
                      </a:r>
                      <a:r>
                        <a:rPr lang="zh-CN" altLang="en-US" sz="1400" b="0" i="0" u="none" strike="noStrike" kern="120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591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>
            <a:spLocks/>
          </p:cNvSpPr>
          <p:nvPr/>
        </p:nvSpPr>
        <p:spPr>
          <a:xfrm>
            <a:off x="12668" y="125760"/>
            <a:ext cx="8229600" cy="1143000"/>
          </a:xfrm>
          <a:prstGeom prst="rect">
            <a:avLst/>
          </a:prstGeom>
        </p:spPr>
        <p:txBody>
          <a:bodyPr/>
          <a:lstStyle/>
          <a:p>
            <a:pPr marL="914400" lvl="0" indent="-914400">
              <a:defRPr/>
            </a:pPr>
            <a:r>
              <a:rPr lang="zh-CN" altLang="en-US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迁移到虚拟化环境的应用选择原则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  <a:sym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gray">
          <a:xfrm>
            <a:off x="733747" y="3190347"/>
            <a:ext cx="1005403" cy="33855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场景选择</a:t>
            </a:r>
            <a:endParaRPr lang="en-US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647" y="4866747"/>
            <a:ext cx="904875" cy="59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 rot="-5400000">
            <a:off x="-51531" y="4697486"/>
            <a:ext cx="1005403" cy="2893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架构视角</a:t>
            </a:r>
            <a:endParaRPr lang="en-US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>
            <a:off x="654372" y="4233334"/>
            <a:ext cx="139700" cy="1228725"/>
          </a:xfrm>
          <a:prstGeom prst="leftBrace">
            <a:avLst>
              <a:gd name="adj1" fmla="val 73295"/>
              <a:gd name="adj2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5" name="Group 155"/>
          <p:cNvGraphicFramePr>
            <a:graphicFrameLocks noGrp="1"/>
          </p:cNvGraphicFramePr>
          <p:nvPr/>
        </p:nvGraphicFramePr>
        <p:xfrm>
          <a:off x="2140272" y="3090334"/>
          <a:ext cx="6680200" cy="292713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977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选择可行的应用迁移到云平台上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集团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业务单元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业务单元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业务单元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业务单元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3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 Box 94"/>
          <p:cNvSpPr txBox="1">
            <a:spLocks noChangeArrowheads="1"/>
          </p:cNvSpPr>
          <p:nvPr/>
        </p:nvSpPr>
        <p:spPr bwMode="auto">
          <a:xfrm>
            <a:off x="2213297" y="3774547"/>
            <a:ext cx="6532563" cy="44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主数据系统</a:t>
            </a:r>
            <a:r>
              <a:rPr lang="en-US" altLang="en-US" sz="1400" b="1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17" name="Text Box 95"/>
          <p:cNvSpPr txBox="1">
            <a:spLocks noChangeArrowheads="1"/>
          </p:cNvSpPr>
          <p:nvPr/>
        </p:nvSpPr>
        <p:spPr bwMode="auto">
          <a:xfrm>
            <a:off x="2213297" y="4282547"/>
            <a:ext cx="1096963" cy="1025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百货系统</a:t>
            </a:r>
            <a:endParaRPr lang="en-US" altLang="en-US" sz="1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 Box 97"/>
          <p:cNvSpPr txBox="1">
            <a:spLocks noChangeArrowheads="1"/>
          </p:cNvSpPr>
          <p:nvPr/>
        </p:nvSpPr>
        <p:spPr bwMode="auto">
          <a:xfrm>
            <a:off x="3361050" y="4282547"/>
            <a:ext cx="1109661" cy="1025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1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超市系统</a:t>
            </a:r>
            <a:r>
              <a:rPr lang="en-US" altLang="en-US" sz="1400" b="1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20" name="Text Box 98"/>
          <p:cNvSpPr txBox="1">
            <a:spLocks noChangeArrowheads="1"/>
          </p:cNvSpPr>
          <p:nvPr/>
        </p:nvSpPr>
        <p:spPr bwMode="auto">
          <a:xfrm>
            <a:off x="4516758" y="4280959"/>
            <a:ext cx="1096963" cy="1025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 供应链系统</a:t>
            </a:r>
            <a:endParaRPr lang="en-US" altLang="en-US" sz="1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 Box 104"/>
          <p:cNvSpPr txBox="1">
            <a:spLocks noChangeArrowheads="1"/>
          </p:cNvSpPr>
          <p:nvPr/>
        </p:nvSpPr>
        <p:spPr bwMode="auto">
          <a:xfrm>
            <a:off x="2213297" y="5374747"/>
            <a:ext cx="6532563" cy="611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虚拟化及云计算平台（搭建动态的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基础架构）</a:t>
            </a:r>
            <a:endParaRPr lang="en-US" altLang="en-US" sz="1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AutoShape 107"/>
          <p:cNvSpPr>
            <a:spLocks noChangeArrowheads="1"/>
          </p:cNvSpPr>
          <p:nvPr/>
        </p:nvSpPr>
        <p:spPr bwMode="auto">
          <a:xfrm>
            <a:off x="1835472" y="3788834"/>
            <a:ext cx="203200" cy="2197100"/>
          </a:xfrm>
          <a:prstGeom prst="homePlate">
            <a:avLst>
              <a:gd name="adj" fmla="val 100000"/>
            </a:avLst>
          </a:prstGeom>
          <a:solidFill>
            <a:srgbClr val="0000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Picture 1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772" y="4280959"/>
            <a:ext cx="936625" cy="495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24" name="SMARTPenAnnotation2461"/>
          <p:cNvSpPr>
            <a:spLocks/>
          </p:cNvSpPr>
          <p:nvPr/>
        </p:nvSpPr>
        <p:spPr bwMode="auto">
          <a:xfrm>
            <a:off x="3562672" y="6154192"/>
            <a:ext cx="11113" cy="11112"/>
          </a:xfrm>
          <a:custGeom>
            <a:avLst/>
            <a:gdLst>
              <a:gd name="T0" fmla="*/ 0 w 7"/>
              <a:gd name="T1" fmla="*/ 0 h 7"/>
              <a:gd name="T2" fmla="*/ 2147483647 w 7"/>
              <a:gd name="T3" fmla="*/ 2147483647 h 7"/>
              <a:gd name="T4" fmla="*/ 0 60000 65536"/>
              <a:gd name="T5" fmla="*/ 0 60000 65536"/>
              <a:gd name="T6" fmla="*/ 0 w 7"/>
              <a:gd name="T7" fmla="*/ 0 h 7"/>
              <a:gd name="T8" fmla="*/ 7 w 7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" h="7">
                <a:moveTo>
                  <a:pt x="0" y="0"/>
                </a:moveTo>
                <a:lnTo>
                  <a:pt x="6" y="6"/>
                </a:lnTo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5" name="Line 157"/>
          <p:cNvSpPr>
            <a:spLocks noChangeShapeType="1"/>
          </p:cNvSpPr>
          <p:nvPr/>
        </p:nvSpPr>
        <p:spPr bwMode="auto">
          <a:xfrm flipH="1">
            <a:off x="336872" y="6011334"/>
            <a:ext cx="14732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 Box 98"/>
          <p:cNvSpPr txBox="1">
            <a:spLocks noChangeArrowheads="1"/>
          </p:cNvSpPr>
          <p:nvPr/>
        </p:nvSpPr>
        <p:spPr bwMode="auto">
          <a:xfrm>
            <a:off x="5659766" y="4280954"/>
            <a:ext cx="811211" cy="1025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 电商系统</a:t>
            </a:r>
            <a:endParaRPr lang="en-US" altLang="en-US" sz="1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 Box 98"/>
          <p:cNvSpPr txBox="1">
            <a:spLocks noChangeArrowheads="1"/>
          </p:cNvSpPr>
          <p:nvPr/>
        </p:nvSpPr>
        <p:spPr bwMode="auto">
          <a:xfrm>
            <a:off x="6517022" y="4282547"/>
            <a:ext cx="995370" cy="1025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CRM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系统</a:t>
            </a:r>
            <a:endParaRPr lang="en-US" altLang="en-US" sz="1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 Box 98"/>
          <p:cNvSpPr txBox="1">
            <a:spLocks noChangeArrowheads="1"/>
          </p:cNvSpPr>
          <p:nvPr/>
        </p:nvSpPr>
        <p:spPr bwMode="auto">
          <a:xfrm>
            <a:off x="7563192" y="4280954"/>
            <a:ext cx="1182675" cy="1025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 数据分析系统</a:t>
            </a:r>
            <a:endParaRPr lang="en-US" altLang="en-US" sz="1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内容占位符 2"/>
          <p:cNvSpPr txBox="1">
            <a:spLocks/>
          </p:cNvSpPr>
          <p:nvPr/>
        </p:nvSpPr>
        <p:spPr>
          <a:xfrm>
            <a:off x="304800" y="1089045"/>
            <a:ext cx="8388669" cy="32527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400" kern="0" noProof="0" dirty="0" smtClean="0"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选择应用的原则如下：</a:t>
            </a:r>
            <a:endParaRPr lang="en-US" altLang="zh-CN" sz="2400" kern="0" noProof="0" dirty="0" smtClean="0">
              <a:latin typeface="微软雅黑" pitchFamily="34" charset="-122"/>
              <a:ea typeface="微软雅黑" pitchFamily="34" charset="-122"/>
              <a:cs typeface="仿宋_GB2312"/>
              <a:sym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1600" kern="0" dirty="0" smtClean="0"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业务量在全年销售周期波动比较大的应用</a:t>
            </a:r>
            <a:endParaRPr lang="en-US" altLang="zh-CN" sz="1600" kern="0" dirty="0" smtClean="0">
              <a:latin typeface="微软雅黑" pitchFamily="34" charset="-122"/>
              <a:ea typeface="微软雅黑" pitchFamily="34" charset="-122"/>
              <a:cs typeface="仿宋_GB2312"/>
              <a:sym typeface="Calibri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系统可用性</a:t>
            </a:r>
            <a:r>
              <a:rPr lang="zh-CN" altLang="en-US" sz="1600" kern="0" dirty="0" smtClean="0"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要求非常高的应用，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比如全年需要达到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99.99%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交付周期要求非常短的应用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仿宋_GB2312"/>
              <a:sym typeface="Calibri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1600" kern="0" dirty="0" smtClean="0"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有按使用量多少计费的应用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仿宋_GB2312"/>
              <a:sym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仿宋_GB2312"/>
              <a:sym typeface="Calibri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764" name="Group 260"/>
          <p:cNvGraphicFramePr>
            <a:graphicFrameLocks noGrp="1"/>
          </p:cNvGraphicFramePr>
          <p:nvPr/>
        </p:nvGraphicFramePr>
        <p:xfrm>
          <a:off x="574703" y="1089073"/>
          <a:ext cx="7959722" cy="5148239"/>
        </p:xfrm>
        <a:graphic>
          <a:graphicData uri="http://schemas.openxmlformats.org/drawingml/2006/table">
            <a:tbl>
              <a:tblPr/>
              <a:tblGrid>
                <a:gridCol w="139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0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4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0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20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3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20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20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项目阶段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任务步骤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周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周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周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周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周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5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周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周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7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周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8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周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9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周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10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客户需求分析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 –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收集当前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IT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环境信息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 –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撰写需求规格说明书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 –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需求确认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方案架构设计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4–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撰写虚拟化集成设计方案 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5–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集成方案的架构评审 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集成实施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6–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虚拟化系统安装配置和调试检测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0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7–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应用迁移和调试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0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8–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数据迁移和验证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0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上线验收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9-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员工操作培训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0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10-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虚拟化集成项目验收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2" name="Group 273"/>
          <p:cNvGrpSpPr>
            <a:grpSpLocks/>
          </p:cNvGrpSpPr>
          <p:nvPr/>
        </p:nvGrpSpPr>
        <p:grpSpPr bwMode="auto">
          <a:xfrm>
            <a:off x="3768724" y="6201219"/>
            <a:ext cx="1660531" cy="296270"/>
            <a:chOff x="2198" y="4087"/>
            <a:chExt cx="869" cy="187"/>
          </a:xfrm>
        </p:grpSpPr>
        <p:sp>
          <p:nvSpPr>
            <p:cNvPr id="101601" name="Rectangle 892"/>
            <p:cNvSpPr>
              <a:spLocks noChangeArrowheads="1"/>
            </p:cNvSpPr>
            <p:nvPr/>
          </p:nvSpPr>
          <p:spPr bwMode="auto">
            <a:xfrm>
              <a:off x="2198" y="4087"/>
              <a:ext cx="869" cy="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dirty="0"/>
            </a:p>
          </p:txBody>
        </p:sp>
        <p:sp>
          <p:nvSpPr>
            <p:cNvPr id="101602" name="Isosceles Triangle 39"/>
            <p:cNvSpPr>
              <a:spLocks noChangeArrowheads="1"/>
            </p:cNvSpPr>
            <p:nvPr/>
          </p:nvSpPr>
          <p:spPr bwMode="auto">
            <a:xfrm>
              <a:off x="2244" y="4124"/>
              <a:ext cx="81" cy="75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117475" indent="-117475">
                <a:buClr>
                  <a:schemeClr val="tx1"/>
                </a:buClr>
                <a:buFont typeface="Wingdings" pitchFamily="2" charset="2"/>
                <a:buChar char="§"/>
              </a:pP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1603" name="Text Box 890"/>
            <p:cNvSpPr txBox="1">
              <a:spLocks noChangeArrowheads="1"/>
            </p:cNvSpPr>
            <p:nvPr/>
          </p:nvSpPr>
          <p:spPr bwMode="auto">
            <a:xfrm>
              <a:off x="2310" y="4099"/>
              <a:ext cx="55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200" b="1" dirty="0">
                  <a:latin typeface="微软雅黑" pitchFamily="34" charset="-122"/>
                  <a:ea typeface="微软雅黑" pitchFamily="34" charset="-122"/>
                </a:rPr>
                <a:t>- </a:t>
              </a:r>
              <a:r>
                <a:rPr lang="zh-CN" altLang="en-US" sz="1200" b="1" dirty="0" smtClean="0">
                  <a:latin typeface="微软雅黑" pitchFamily="34" charset="-122"/>
                  <a:ea typeface="微软雅黑" pitchFamily="34" charset="-122"/>
                </a:rPr>
                <a:t>执行里程碑</a:t>
              </a:r>
              <a:endParaRPr lang="en-US" altLang="en-US" sz="1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1594" name="Isosceles Triangle 39"/>
          <p:cNvSpPr>
            <a:spLocks noChangeAspect="1" noChangeArrowheads="1"/>
          </p:cNvSpPr>
          <p:nvPr/>
        </p:nvSpPr>
        <p:spPr bwMode="auto">
          <a:xfrm>
            <a:off x="5601568" y="3591173"/>
            <a:ext cx="165100" cy="141288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117475" indent="-117475">
              <a:buClr>
                <a:schemeClr val="tx1"/>
              </a:buClr>
              <a:buFont typeface="Wingdings" pitchFamily="2" charset="2"/>
              <a:buChar char="§"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1598" name="Isosceles Triangle 39"/>
          <p:cNvSpPr>
            <a:spLocks noChangeAspect="1" noChangeArrowheads="1"/>
          </p:cNvSpPr>
          <p:nvPr/>
        </p:nvSpPr>
        <p:spPr bwMode="auto">
          <a:xfrm>
            <a:off x="6528916" y="4908526"/>
            <a:ext cx="165100" cy="141287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117475" indent="-117475">
              <a:buClr>
                <a:schemeClr val="tx1"/>
              </a:buClr>
              <a:buFont typeface="Wingdings" pitchFamily="2" charset="2"/>
              <a:buChar char="§"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1599" name="Isosceles Triangle 39"/>
          <p:cNvSpPr>
            <a:spLocks noChangeAspect="1" noChangeArrowheads="1"/>
          </p:cNvSpPr>
          <p:nvPr/>
        </p:nvSpPr>
        <p:spPr bwMode="auto">
          <a:xfrm>
            <a:off x="5135364" y="2688977"/>
            <a:ext cx="165100" cy="141288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117475" indent="-117475">
              <a:buClr>
                <a:schemeClr val="tx1"/>
              </a:buClr>
              <a:buFont typeface="Wingdings" pitchFamily="2" charset="2"/>
              <a:buChar char="§"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2668" y="125760"/>
            <a:ext cx="8229600" cy="1143000"/>
          </a:xfrm>
          <a:prstGeom prst="rect">
            <a:avLst/>
          </a:prstGeom>
        </p:spPr>
        <p:txBody>
          <a:bodyPr/>
          <a:lstStyle/>
          <a:p>
            <a:pPr marL="914400" lvl="0" indent="-914400">
              <a:defRPr/>
            </a:pPr>
            <a:r>
              <a:rPr lang="zh-CN" altLang="en-US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虚拟化集成项目的计划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  <a:sym typeface="Calibri" pitchFamily="34" charset="0"/>
            </a:endParaRPr>
          </a:p>
        </p:txBody>
      </p:sp>
      <p:sp>
        <p:nvSpPr>
          <p:cNvPr id="11" name="Isosceles Triangle 39"/>
          <p:cNvSpPr>
            <a:spLocks noChangeAspect="1" noChangeArrowheads="1"/>
          </p:cNvSpPr>
          <p:nvPr/>
        </p:nvSpPr>
        <p:spPr bwMode="auto">
          <a:xfrm>
            <a:off x="7981776" y="5735985"/>
            <a:ext cx="165100" cy="141287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117475" indent="-117475">
              <a:buClr>
                <a:schemeClr val="tx1"/>
              </a:buClr>
              <a:buFont typeface="Wingdings" pitchFamily="2" charset="2"/>
              <a:buChar char="§"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"/>
          <p:cNvSpPr>
            <a:spLocks noChangeShapeType="1"/>
          </p:cNvSpPr>
          <p:nvPr/>
        </p:nvSpPr>
        <p:spPr bwMode="auto">
          <a:xfrm>
            <a:off x="3318933" y="3805238"/>
            <a:ext cx="58250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699" name="Picture 6" descr="Find i2 office locations worldwi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056" y="4581526"/>
            <a:ext cx="3357033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990" y="1484314"/>
            <a:ext cx="1984022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6323" y="3973513"/>
            <a:ext cx="26909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14"/>
          <p:cNvSpPr txBox="1">
            <a:spLocks noChangeArrowheads="1"/>
          </p:cNvSpPr>
          <p:nvPr/>
        </p:nvSpPr>
        <p:spPr bwMode="auto">
          <a:xfrm>
            <a:off x="5659967" y="4724400"/>
            <a:ext cx="3008489" cy="94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302" tIns="41651" rIns="83302" bIns="41651">
            <a:spAutoFit/>
          </a:bodyPr>
          <a:lstStyle/>
          <a:p>
            <a:pPr defTabSz="833438"/>
            <a:r>
              <a:rPr lang="en-US" altLang="zh-CN" sz="1400" b="1" dirty="0">
                <a:latin typeface="Tahoma" pitchFamily="34" charset="0"/>
                <a:ea typeface="华文中宋" pitchFamily="2" charset="-122"/>
              </a:rPr>
              <a:t> </a:t>
            </a:r>
          </a:p>
          <a:p>
            <a:pPr defTabSz="833438"/>
            <a:r>
              <a:rPr lang="zh-CN" altLang="en-US" sz="1400" b="1" dirty="0">
                <a:solidFill>
                  <a:srgbClr val="FF3300"/>
                </a:solidFill>
                <a:latin typeface="Tahoma" pitchFamily="34" charset="0"/>
                <a:ea typeface="华文中宋" pitchFamily="2" charset="-122"/>
              </a:rPr>
              <a:t>财富根基  融通四海</a:t>
            </a:r>
          </a:p>
          <a:p>
            <a:pPr defTabSz="833438"/>
            <a:r>
              <a:rPr lang="en-US" altLang="zh-CN" sz="1400" b="1" dirty="0" err="1">
                <a:solidFill>
                  <a:srgbClr val="FF3300"/>
                </a:solidFill>
                <a:latin typeface="Tahoma" pitchFamily="34" charset="0"/>
              </a:rPr>
              <a:t>e</a:t>
            </a:r>
            <a:r>
              <a:rPr lang="en-US" altLang="zh-CN" sz="1400" b="1" dirty="0" err="1">
                <a:latin typeface="Tahoma" pitchFamily="34" charset="0"/>
              </a:rPr>
              <a:t>Future,The</a:t>
            </a:r>
            <a:r>
              <a:rPr lang="en-US" altLang="zh-CN" sz="1400" b="1" dirty="0">
                <a:latin typeface="Tahoma" pitchFamily="34" charset="0"/>
              </a:rPr>
              <a:t> pedestal of fortune</a:t>
            </a:r>
          </a:p>
        </p:txBody>
      </p:sp>
      <p:pic>
        <p:nvPicPr>
          <p:cNvPr id="2970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3912" y="4005264"/>
            <a:ext cx="157338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16"/>
          <p:cNvSpPr txBox="1">
            <a:spLocks noChangeArrowheads="1"/>
          </p:cNvSpPr>
          <p:nvPr/>
        </p:nvSpPr>
        <p:spPr bwMode="auto">
          <a:xfrm>
            <a:off x="6172200" y="1773238"/>
            <a:ext cx="192052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/>
              <a:t>谢谢！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标题 1"/>
          <p:cNvSpPr txBox="1">
            <a:spLocks/>
          </p:cNvSpPr>
          <p:nvPr/>
        </p:nvSpPr>
        <p:spPr>
          <a:xfrm>
            <a:off x="-32" y="125760"/>
            <a:ext cx="8229600" cy="1143000"/>
          </a:xfrm>
          <a:prstGeom prst="rect">
            <a:avLst/>
          </a:prstGeom>
        </p:spPr>
        <p:txBody>
          <a:bodyPr/>
          <a:lstStyle/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IT</a:t>
            </a:r>
            <a:r>
              <a:rPr lang="zh-CN" altLang="en-US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基础设施虚拟化和云计算的理想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  <a:sym typeface="Calibri" pitchFamily="34" charset="0"/>
            </a:endParaRPr>
          </a:p>
        </p:txBody>
      </p:sp>
      <p:sp>
        <p:nvSpPr>
          <p:cNvPr id="4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新宋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宋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宋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宋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宋体" pitchFamily="49" charset="-122"/>
              </a:defRPr>
            </a:lvl9pPr>
          </a:lstStyle>
          <a:p>
            <a:pPr>
              <a:defRPr/>
            </a:pPr>
            <a:fld id="{A3B2A3BB-F9AD-476E-8A9E-47DB12B2B235}" type="slidenum">
              <a:rPr kumimoji="0" lang="en-US" altLang="zh-CN" sz="140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2</a:t>
            </a:fld>
            <a:endParaRPr kumimoji="0" lang="zh-CN" altLang="zh-CN" sz="1400" dirty="0" smtClean="0">
              <a:solidFill>
                <a:srgbClr val="7F7F7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7" name="Picture 2" descr="http://www.ge.com/innovation/timeline/images/innovation/1879_in_dynamo_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3" y="1614766"/>
            <a:ext cx="1143008" cy="883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" name="Picture 4" descr="http://www.ge.com/innovation/timeline/images/innovation/1882_in_central-power_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632240"/>
            <a:ext cx="1217879" cy="911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57187" y="2786047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ko-KR" sz="1200" dirty="0">
                <a:latin typeface="Arial Narrow" pitchFamily="34" charset="0"/>
                <a:ea typeface="仿宋_GB2312"/>
                <a:cs typeface="仿宋_GB2312"/>
              </a:rPr>
              <a:t>1879, The dynamo</a:t>
            </a:r>
            <a:endParaRPr lang="ko-KR" altLang="en-US" sz="1200">
              <a:latin typeface="Arial Narrow" pitchFamily="34" charset="0"/>
              <a:ea typeface="仿宋_GB2312"/>
              <a:cs typeface="仿宋_GB2312"/>
            </a:endParaRPr>
          </a:p>
        </p:txBody>
      </p:sp>
      <p:pic>
        <p:nvPicPr>
          <p:cNvPr id="50" name="Picture 8" descr="http://tbn3.google.com/images?q=tbn:ICOjlO-QXd4w-M:http://img.archiexpo.com/images_ae/photo-g/power-socket-20808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687" y="2328847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0" descr="http://tbn2.google.com/images?q=tbn:QnpO-SWyFOc81M:http://upload.wikimedia.org/wikipedia/commons/6/6d/Datacenter-telecom_edi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42942" y="4973631"/>
            <a:ext cx="1143008" cy="904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" name="Picture 14" descr="http://tbn3.google.com/images?q=tbn:Km4bxc4emK1mGM:http://img.etnews.co.kr/photonews/0902/090204062044_482425627_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43306" y="5116507"/>
            <a:ext cx="1181100" cy="82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" name="Picture 16" descr="http://tbn3.google.com/images?q=tbn:6I7bxwqG27fjeM:http://www.burnsupport.org.nz/images/cartoons/chimneys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7187" y="1257284"/>
            <a:ext cx="854075" cy="6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Picture 16" descr="http://tbn3.google.com/images?q=tbn:6I7bxwqG27fjeM:http://www.burnsupport.org.nz/images/cartoons/chimneys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86187" y="1142984"/>
            <a:ext cx="571500" cy="446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Picture 16" descr="http://tbn3.google.com/images?q=tbn:6I7bxwqG27fjeM:http://www.burnsupport.org.nz/images/cartoons/chimneys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1999" y="1328722"/>
            <a:ext cx="549275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17" descr="http://tbn3.google.com/images?q=tbn:6I7bxwqG27fjeM:http://www.burnsupport.org.nz/images/cartoons/chimneys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1999" y="2043097"/>
            <a:ext cx="627063" cy="49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16" descr="http://tbn3.google.com/images?q=tbn:6I7bxwqG27fjeM:http://www.burnsupport.org.nz/images/cartoons/chimneys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14687" y="1176322"/>
            <a:ext cx="500062" cy="39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18" descr="http://tbn0.google.com/images?q=tbn:QF68DXSlD5CGZM:http://4.bp.blogspot.com/_iRlXuzVuaSk/RpzIY1TC6KI/AAAAAAAAAcw/rt2snmMxeNU/s400/Phoenix%2BBuilding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7158" y="4616441"/>
            <a:ext cx="1085849" cy="814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" name="Picture 20" descr="http://tbn0.google.com/images?q=tbn:YnjAXM_x3Tix7M:http://farm1.static.flickr.com/65/164451891_8aa3d78f88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43438" y="4616441"/>
            <a:ext cx="637441" cy="952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" name="Picture 18" descr="http://tbn0.google.com/images?q=tbn:QF68DXSlD5CGZM:http://4.bp.blogspot.com/_iRlXuzVuaSk/RpzIY1TC6KI/AAAAAAAAAcw/rt2snmMxeNU/s400/Phoenix%2BBuilding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43240" y="4902193"/>
            <a:ext cx="714380" cy="535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" name="Rectangle 22"/>
          <p:cNvSpPr>
            <a:spLocks noChangeArrowheads="1"/>
          </p:cNvSpPr>
          <p:nvPr/>
        </p:nvSpPr>
        <p:spPr bwMode="auto">
          <a:xfrm>
            <a:off x="790574" y="5902309"/>
            <a:ext cx="998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ko-KR" sz="1200" dirty="0">
                <a:latin typeface="Arial Narrow" pitchFamily="34" charset="0"/>
                <a:ea typeface="仿宋_GB2312"/>
                <a:cs typeface="仿宋_GB2312"/>
              </a:rPr>
              <a:t>Corporate DC</a:t>
            </a:r>
            <a:endParaRPr lang="ko-KR" altLang="en-US" sz="1200">
              <a:latin typeface="Arial Narrow" pitchFamily="34" charset="0"/>
              <a:ea typeface="仿宋_GB2312"/>
              <a:cs typeface="仿宋_GB2312"/>
            </a:endParaRPr>
          </a:p>
        </p:txBody>
      </p:sp>
      <p:sp>
        <p:nvSpPr>
          <p:cNvPr id="62" name="Rectangle 23"/>
          <p:cNvSpPr>
            <a:spLocks noChangeArrowheads="1"/>
          </p:cNvSpPr>
          <p:nvPr/>
        </p:nvSpPr>
        <p:spPr bwMode="auto">
          <a:xfrm>
            <a:off x="3986212" y="5973747"/>
            <a:ext cx="400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ko-KR" sz="1200" dirty="0">
                <a:latin typeface="Arial Narrow" pitchFamily="34" charset="0"/>
                <a:ea typeface="仿宋_GB2312"/>
                <a:cs typeface="仿宋_GB2312"/>
              </a:rPr>
              <a:t>IDC</a:t>
            </a:r>
            <a:endParaRPr lang="ko-KR" altLang="en-US" sz="1200">
              <a:latin typeface="Arial Narrow" pitchFamily="34" charset="0"/>
              <a:ea typeface="仿宋_GB2312"/>
              <a:cs typeface="仿宋_GB2312"/>
            </a:endParaRPr>
          </a:p>
        </p:txBody>
      </p:sp>
      <p:pic>
        <p:nvPicPr>
          <p:cNvPr id="63" name="Picture 24" descr="http://axiscreativegrp.com/blog/wp-content/uploads/2008/08/cloud-computing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40462" y="4586272"/>
            <a:ext cx="18288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6" descr="http://solar-photon.com/images/dark-korea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15074" y="1211549"/>
            <a:ext cx="1473281" cy="1617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" name="Picture 28" descr="http://helpdesk.ohiodominican.edu/IS/Help%20Docs/safe/Images/rj45jack.jpg"/>
          <p:cNvPicPr>
            <a:picLocks noChangeAspect="1" noChangeArrowheads="1"/>
          </p:cNvPicPr>
          <p:nvPr/>
        </p:nvPicPr>
        <p:blipFill>
          <a:blip r:embed="rId22" cstate="print"/>
          <a:srcRect l="6250" t="6000" r="12497" b="7858"/>
          <a:stretch>
            <a:fillRect/>
          </a:stretch>
        </p:blipFill>
        <p:spPr bwMode="auto">
          <a:xfrm>
            <a:off x="8143900" y="5353045"/>
            <a:ext cx="635422" cy="60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2786062" y="2786047"/>
            <a:ext cx="2928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ko-KR" sz="1200" dirty="0">
                <a:solidFill>
                  <a:srgbClr val="000000"/>
                </a:solidFill>
                <a:latin typeface="Arial Narrow" pitchFamily="34" charset="0"/>
                <a:ea typeface="仿宋_GB2312"/>
                <a:cs typeface="仿宋_GB2312"/>
              </a:rPr>
              <a:t>1882, Central power station</a:t>
            </a:r>
            <a:endParaRPr lang="ko-KR" altLang="en-US" sz="1200">
              <a:solidFill>
                <a:srgbClr val="000000"/>
              </a:solidFill>
              <a:latin typeface="Arial Narrow" pitchFamily="34" charset="0"/>
              <a:ea typeface="仿宋_GB2312"/>
              <a:cs typeface="仿宋_GB2312"/>
            </a:endParaRPr>
          </a:p>
        </p:txBody>
      </p:sp>
      <p:pic>
        <p:nvPicPr>
          <p:cNvPr id="67" name="Picture 30" descr="단상2선식 계량기"/>
          <p:cNvPicPr>
            <a:picLocks noChangeAspect="1" noChangeArrowheads="1"/>
          </p:cNvPicPr>
          <p:nvPr/>
        </p:nvPicPr>
        <p:blipFill>
          <a:blip r:embed="rId23" cstate="print"/>
          <a:srcRect l="23370" t="15962" r="21388" b="14319"/>
          <a:stretch>
            <a:fillRect/>
          </a:stretch>
        </p:blipFill>
        <p:spPr bwMode="auto">
          <a:xfrm>
            <a:off x="7715249" y="1204897"/>
            <a:ext cx="857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2" descr="http://www.idcc.net/aolimages/UsageMeter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072437" y="4495784"/>
            <a:ext cx="8064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Striped Right Arrow 32"/>
          <p:cNvSpPr/>
          <p:nvPr/>
        </p:nvSpPr>
        <p:spPr bwMode="auto">
          <a:xfrm>
            <a:off x="2285999" y="1828784"/>
            <a:ext cx="857250" cy="714375"/>
          </a:xfrm>
          <a:prstGeom prst="stripedRightArrow">
            <a:avLst/>
          </a:prstGeom>
          <a:solidFill>
            <a:srgbClr val="BFBF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ko-KR" altLang="en-US" sz="1600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0" name="Striped Right Arrow 33"/>
          <p:cNvSpPr/>
          <p:nvPr/>
        </p:nvSpPr>
        <p:spPr bwMode="auto">
          <a:xfrm>
            <a:off x="5286374" y="1757347"/>
            <a:ext cx="857250" cy="714375"/>
          </a:xfrm>
          <a:prstGeom prst="stripedRightArrow">
            <a:avLst/>
          </a:prstGeom>
          <a:solidFill>
            <a:srgbClr val="BFBF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ko-KR" altLang="en-US" sz="1600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1" name="Striped Right Arrow 34"/>
          <p:cNvSpPr/>
          <p:nvPr/>
        </p:nvSpPr>
        <p:spPr bwMode="auto">
          <a:xfrm>
            <a:off x="2214562" y="4973622"/>
            <a:ext cx="857250" cy="714375"/>
          </a:xfrm>
          <a:prstGeom prst="stripedRightArrow">
            <a:avLst/>
          </a:prstGeom>
          <a:solidFill>
            <a:srgbClr val="BFBF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ko-KR" altLang="en-US" sz="1600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2" name="Striped Right Arrow 35"/>
          <p:cNvSpPr/>
          <p:nvPr/>
        </p:nvSpPr>
        <p:spPr bwMode="auto">
          <a:xfrm>
            <a:off x="5357812" y="4902184"/>
            <a:ext cx="857250" cy="714375"/>
          </a:xfrm>
          <a:prstGeom prst="stripedRightArrow">
            <a:avLst/>
          </a:prstGeom>
          <a:solidFill>
            <a:srgbClr val="BFBF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ko-KR" altLang="en-US" sz="1600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3" name="Rectangle 3"/>
          <p:cNvSpPr txBox="1">
            <a:spLocks/>
          </p:cNvSpPr>
          <p:nvPr/>
        </p:nvSpPr>
        <p:spPr bwMode="auto">
          <a:xfrm>
            <a:off x="542924" y="3143234"/>
            <a:ext cx="77962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zh-CN" altLang="en-US" sz="3000" kern="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虚拟化及云</a:t>
            </a:r>
            <a:r>
              <a:rPr lang="zh-CN" altLang="en-US" sz="3000" kern="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计算所倡导的是一种新的基于网络的</a:t>
            </a:r>
            <a:r>
              <a:rPr lang="en-US" altLang="zh-CN" sz="3000" kern="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3000" kern="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服务的供给、消费、交付模式！</a:t>
            </a:r>
            <a:endParaRPr lang="en-US" altLang="ja-JP" sz="3000" kern="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Box 32"/>
          <p:cNvSpPr txBox="1">
            <a:spLocks noChangeArrowheads="1"/>
          </p:cNvSpPr>
          <p:nvPr/>
        </p:nvSpPr>
        <p:spPr bwMode="auto">
          <a:xfrm>
            <a:off x="539750" y="2108200"/>
            <a:ext cx="10795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66">
                <a:gamma/>
                <a:shade val="60000"/>
                <a:invGamma/>
              </a:srgbClr>
            </a:prstShdw>
          </a:effectLst>
        </p:spPr>
        <p:txBody>
          <a:bodyPr lIns="91393" tIns="45696" rIns="91393" bIns="45696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rgbClr val="0099CC"/>
                </a:solidFill>
                <a:latin typeface="微软雅黑" pitchFamily="34" charset="-122"/>
                <a:ea typeface="微软雅黑" pitchFamily="34" charset="-122"/>
              </a:rPr>
              <a:t>商业视角</a:t>
            </a:r>
            <a:endParaRPr lang="en-US" altLang="zh-CN" sz="1600" kern="0" dirty="0">
              <a:solidFill>
                <a:srgbClr val="0099CC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信息电厂</a:t>
            </a:r>
            <a:endParaRPr lang="en-US" altLang="zh-CN" sz="16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按需获取</a:t>
            </a:r>
          </a:p>
        </p:txBody>
      </p:sp>
      <p:grpSp>
        <p:nvGrpSpPr>
          <p:cNvPr id="2" name="组合 19"/>
          <p:cNvGrpSpPr>
            <a:grpSpLocks/>
          </p:cNvGrpSpPr>
          <p:nvPr/>
        </p:nvGrpSpPr>
        <p:grpSpPr bwMode="auto">
          <a:xfrm>
            <a:off x="5064125" y="2343150"/>
            <a:ext cx="631825" cy="2624138"/>
            <a:chOff x="6613223" y="1674161"/>
            <a:chExt cx="1629992" cy="4023110"/>
          </a:xfrm>
        </p:grpSpPr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6613223" y="1674161"/>
              <a:ext cx="1629992" cy="2066316"/>
            </a:xfrm>
            <a:custGeom>
              <a:avLst/>
              <a:gdLst>
                <a:gd name="T0" fmla="*/ 0 w 282"/>
                <a:gd name="T1" fmla="*/ 330 h 448"/>
                <a:gd name="T2" fmla="*/ 282 w 282"/>
                <a:gd name="T3" fmla="*/ 0 h 448"/>
                <a:gd name="T4" fmla="*/ 282 w 282"/>
                <a:gd name="T5" fmla="*/ 316 h 448"/>
                <a:gd name="T6" fmla="*/ 0 w 282"/>
                <a:gd name="T7" fmla="*/ 448 h 448"/>
                <a:gd name="T8" fmla="*/ 0 w 282"/>
                <a:gd name="T9" fmla="*/ 33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448">
                  <a:moveTo>
                    <a:pt x="0" y="330"/>
                  </a:moveTo>
                  <a:cubicBezTo>
                    <a:pt x="0" y="330"/>
                    <a:pt x="183" y="232"/>
                    <a:pt x="282" y="0"/>
                  </a:cubicBezTo>
                  <a:cubicBezTo>
                    <a:pt x="282" y="316"/>
                    <a:pt x="282" y="316"/>
                    <a:pt x="282" y="316"/>
                  </a:cubicBezTo>
                  <a:cubicBezTo>
                    <a:pt x="282" y="316"/>
                    <a:pt x="156" y="422"/>
                    <a:pt x="0" y="448"/>
                  </a:cubicBezTo>
                  <a:lnTo>
                    <a:pt x="0" y="33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alpha val="0"/>
                  </a:schemeClr>
                </a:gs>
                <a:gs pos="99583">
                  <a:schemeClr val="bg1">
                    <a:alpha val="0"/>
                  </a:schemeClr>
                </a:gs>
                <a:gs pos="50000">
                  <a:srgbClr val="AFEAFF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6613223" y="3630955"/>
              <a:ext cx="1629992" cy="2066316"/>
            </a:xfrm>
            <a:custGeom>
              <a:avLst/>
              <a:gdLst>
                <a:gd name="T0" fmla="*/ 0 w 282"/>
                <a:gd name="T1" fmla="*/ 118 h 448"/>
                <a:gd name="T2" fmla="*/ 282 w 282"/>
                <a:gd name="T3" fmla="*/ 448 h 448"/>
                <a:gd name="T4" fmla="*/ 282 w 282"/>
                <a:gd name="T5" fmla="*/ 132 h 448"/>
                <a:gd name="T6" fmla="*/ 0 w 282"/>
                <a:gd name="T7" fmla="*/ 0 h 448"/>
                <a:gd name="T8" fmla="*/ 0 w 282"/>
                <a:gd name="T9" fmla="*/ 11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448">
                  <a:moveTo>
                    <a:pt x="0" y="118"/>
                  </a:moveTo>
                  <a:cubicBezTo>
                    <a:pt x="0" y="118"/>
                    <a:pt x="183" y="216"/>
                    <a:pt x="282" y="448"/>
                  </a:cubicBezTo>
                  <a:cubicBezTo>
                    <a:pt x="282" y="132"/>
                    <a:pt x="282" y="132"/>
                    <a:pt x="282" y="132"/>
                  </a:cubicBezTo>
                  <a:cubicBezTo>
                    <a:pt x="282" y="132"/>
                    <a:pt x="156" y="26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alpha val="0"/>
                  </a:schemeClr>
                </a:gs>
                <a:gs pos="99583">
                  <a:schemeClr val="bg1">
                    <a:alpha val="0"/>
                  </a:schemeClr>
                </a:gs>
                <a:gs pos="50000">
                  <a:srgbClr val="AFEAFF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18"/>
          <p:cNvGrpSpPr>
            <a:grpSpLocks/>
          </p:cNvGrpSpPr>
          <p:nvPr/>
        </p:nvGrpSpPr>
        <p:grpSpPr bwMode="auto">
          <a:xfrm>
            <a:off x="3471863" y="2343150"/>
            <a:ext cx="631825" cy="2624138"/>
            <a:chOff x="3707897" y="1674161"/>
            <a:chExt cx="1629992" cy="4023110"/>
          </a:xfrm>
        </p:grpSpPr>
        <p:sp>
          <p:nvSpPr>
            <p:cNvPr id="20" name="Freeform 12"/>
            <p:cNvSpPr>
              <a:spLocks/>
            </p:cNvSpPr>
            <p:nvPr/>
          </p:nvSpPr>
          <p:spPr bwMode="auto">
            <a:xfrm flipH="1">
              <a:off x="3707897" y="1674161"/>
              <a:ext cx="1629992" cy="2066316"/>
            </a:xfrm>
            <a:custGeom>
              <a:avLst/>
              <a:gdLst>
                <a:gd name="T0" fmla="*/ 0 w 282"/>
                <a:gd name="T1" fmla="*/ 330 h 448"/>
                <a:gd name="T2" fmla="*/ 282 w 282"/>
                <a:gd name="T3" fmla="*/ 0 h 448"/>
                <a:gd name="T4" fmla="*/ 282 w 282"/>
                <a:gd name="T5" fmla="*/ 316 h 448"/>
                <a:gd name="T6" fmla="*/ 0 w 282"/>
                <a:gd name="T7" fmla="*/ 448 h 448"/>
                <a:gd name="T8" fmla="*/ 0 w 282"/>
                <a:gd name="T9" fmla="*/ 33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448">
                  <a:moveTo>
                    <a:pt x="0" y="330"/>
                  </a:moveTo>
                  <a:cubicBezTo>
                    <a:pt x="0" y="330"/>
                    <a:pt x="183" y="232"/>
                    <a:pt x="282" y="0"/>
                  </a:cubicBezTo>
                  <a:cubicBezTo>
                    <a:pt x="282" y="316"/>
                    <a:pt x="282" y="316"/>
                    <a:pt x="282" y="316"/>
                  </a:cubicBezTo>
                  <a:cubicBezTo>
                    <a:pt x="282" y="316"/>
                    <a:pt x="156" y="422"/>
                    <a:pt x="0" y="448"/>
                  </a:cubicBezTo>
                  <a:lnTo>
                    <a:pt x="0" y="33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alpha val="0"/>
                  </a:schemeClr>
                </a:gs>
                <a:gs pos="99583">
                  <a:schemeClr val="bg1">
                    <a:alpha val="0"/>
                  </a:schemeClr>
                </a:gs>
                <a:gs pos="50000">
                  <a:srgbClr val="AFEAFF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 flipH="1">
              <a:off x="3707897" y="3630955"/>
              <a:ext cx="1629992" cy="2066316"/>
            </a:xfrm>
            <a:custGeom>
              <a:avLst/>
              <a:gdLst>
                <a:gd name="T0" fmla="*/ 0 w 282"/>
                <a:gd name="T1" fmla="*/ 118 h 448"/>
                <a:gd name="T2" fmla="*/ 282 w 282"/>
                <a:gd name="T3" fmla="*/ 448 h 448"/>
                <a:gd name="T4" fmla="*/ 282 w 282"/>
                <a:gd name="T5" fmla="*/ 132 h 448"/>
                <a:gd name="T6" fmla="*/ 0 w 282"/>
                <a:gd name="T7" fmla="*/ 0 h 448"/>
                <a:gd name="T8" fmla="*/ 0 w 282"/>
                <a:gd name="T9" fmla="*/ 11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448">
                  <a:moveTo>
                    <a:pt x="0" y="118"/>
                  </a:moveTo>
                  <a:cubicBezTo>
                    <a:pt x="0" y="118"/>
                    <a:pt x="183" y="216"/>
                    <a:pt x="282" y="448"/>
                  </a:cubicBezTo>
                  <a:cubicBezTo>
                    <a:pt x="282" y="132"/>
                    <a:pt x="282" y="132"/>
                    <a:pt x="282" y="132"/>
                  </a:cubicBezTo>
                  <a:cubicBezTo>
                    <a:pt x="282" y="132"/>
                    <a:pt x="156" y="26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alpha val="0"/>
                  </a:schemeClr>
                </a:gs>
                <a:gs pos="99583">
                  <a:schemeClr val="bg1">
                    <a:alpha val="0"/>
                  </a:schemeClr>
                </a:gs>
                <a:gs pos="50000">
                  <a:srgbClr val="AFEAFF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308230" name="Picture 20" descr="cloudcomputing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2206625"/>
            <a:ext cx="15398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 descr="C:\Documents and Settings\Administrator\桌面\cloud comput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64171"/>
            <a:ext cx="1564556" cy="1455459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7" name="Picture 5" descr="IMG_3798_nEO_IM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7692" y="4027418"/>
            <a:ext cx="1622620" cy="1344168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4" y="4225727"/>
            <a:ext cx="1660531" cy="1254145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539750" y="4340225"/>
            <a:ext cx="16954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66">
                <a:gamma/>
                <a:shade val="60000"/>
                <a:invGamma/>
              </a:srgbClr>
            </a:prstShdw>
          </a:effectLst>
        </p:spPr>
        <p:txBody>
          <a:bodyPr lIns="91393" tIns="45696" rIns="91393" bIns="45696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rgbClr val="0099CC"/>
                </a:solidFill>
                <a:latin typeface="微软雅黑" pitchFamily="34" charset="-122"/>
                <a:ea typeface="微软雅黑" pitchFamily="34" charset="-122"/>
              </a:rPr>
              <a:t>技术视角</a:t>
            </a:r>
            <a:endParaRPr lang="en-US" altLang="zh-CN" sz="1600" kern="0" dirty="0">
              <a:solidFill>
                <a:srgbClr val="0099CC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分布式计算和</a:t>
            </a:r>
            <a:endParaRPr lang="en-US" altLang="zh-CN" sz="16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分布式存储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377113" y="2405063"/>
            <a:ext cx="173196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66">
                <a:gamma/>
                <a:shade val="60000"/>
                <a:invGamma/>
              </a:srgbClr>
            </a:prstShdw>
          </a:effectLst>
        </p:spPr>
        <p:txBody>
          <a:bodyPr lIns="91393" tIns="45696" rIns="91393" bIns="45696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rgbClr val="0099CC"/>
                </a:solidFill>
                <a:latin typeface="微软雅黑" pitchFamily="34" charset="-122"/>
                <a:ea typeface="微软雅黑" pitchFamily="34" charset="-122"/>
              </a:rPr>
              <a:t>应用视角</a:t>
            </a:r>
            <a:endParaRPr lang="en-US" altLang="zh-CN" sz="1600" kern="0" dirty="0">
              <a:solidFill>
                <a:srgbClr val="0099CC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行业应用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7485063" y="4398963"/>
            <a:ext cx="1695450" cy="11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66">
                <a:gamma/>
                <a:shade val="60000"/>
                <a:invGamma/>
              </a:srgbClr>
            </a:prstShdw>
          </a:effectLst>
        </p:spPr>
        <p:txBody>
          <a:bodyPr lIns="91393" tIns="45696" rIns="91393" bIns="45696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rgbClr val="0099CC"/>
                </a:solidFill>
                <a:latin typeface="微软雅黑" pitchFamily="34" charset="-122"/>
                <a:ea typeface="微软雅黑" pitchFamily="34" charset="-122"/>
              </a:rPr>
              <a:t>产品方案</a:t>
            </a:r>
            <a:endParaRPr lang="en-US" altLang="zh-CN" sz="1600" kern="0" dirty="0">
              <a:solidFill>
                <a:srgbClr val="0099CC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sz="16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en-US" altLang="zh-CN" sz="1600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数据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中心</a:t>
            </a:r>
          </a:p>
        </p:txBody>
      </p:sp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5661165" y="1863725"/>
            <a:ext cx="1633378" cy="1343025"/>
            <a:chOff x="7565831" y="2117557"/>
            <a:chExt cx="1899014" cy="1343443"/>
          </a:xfrm>
        </p:grpSpPr>
        <p:pic>
          <p:nvPicPr>
            <p:cNvPr id="89" name="Picture 2" descr="D:\图标&amp;模板\Pic\图库\机械\创意商务 (1380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00000">
              <a:off x="7698976" y="2117557"/>
              <a:ext cx="1765869" cy="1343443"/>
            </a:xfrm>
            <a:prstGeom prst="roundRect">
              <a:avLst/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8" name="TextBox 97"/>
            <p:cNvSpPr txBox="1"/>
            <p:nvPr/>
          </p:nvSpPr>
          <p:spPr>
            <a:xfrm>
              <a:off x="7565831" y="2509792"/>
              <a:ext cx="1059267" cy="408750"/>
            </a:xfrm>
            <a:prstGeom prst="round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 smtClean="0">
                  <a:solidFill>
                    <a:srgbClr val="969696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阿里云</a:t>
              </a:r>
              <a:endParaRPr lang="en-US" kern="0" dirty="0">
                <a:solidFill>
                  <a:srgbClr val="96969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126765" y="3019538"/>
              <a:ext cx="1296797" cy="408750"/>
            </a:xfrm>
            <a:prstGeom prst="round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 smtClean="0">
                  <a:solidFill>
                    <a:srgbClr val="969696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   电信云</a:t>
              </a:r>
              <a:endParaRPr lang="en-US" kern="0" dirty="0">
                <a:solidFill>
                  <a:srgbClr val="96969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392502" y="2120733"/>
              <a:ext cx="795047" cy="408750"/>
            </a:xfrm>
            <a:prstGeom prst="round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 smtClean="0">
                  <a:solidFill>
                    <a:srgbClr val="969696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青云</a:t>
              </a:r>
              <a:endParaRPr lang="en-US" kern="0" dirty="0">
                <a:solidFill>
                  <a:srgbClr val="96969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65670" y="2538376"/>
              <a:ext cx="694861" cy="408750"/>
            </a:xfrm>
            <a:prstGeom prst="round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……</a:t>
              </a:r>
            </a:p>
          </p:txBody>
        </p:sp>
      </p:grpSp>
      <p:sp>
        <p:nvSpPr>
          <p:cNvPr id="308238" name="日期占位符 1"/>
          <p:cNvSpPr txBox="1">
            <a:spLocks noGrp="1"/>
          </p:cNvSpPr>
          <p:nvPr/>
        </p:nvSpPr>
        <p:spPr bwMode="auto">
          <a:xfrm>
            <a:off x="6361113" y="6489700"/>
            <a:ext cx="20970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798513" eaLnBrk="0" hangingPunct="0">
              <a:lnSpc>
                <a:spcPct val="85000"/>
              </a:lnSpc>
            </a:pPr>
            <a:r>
              <a:rPr lang="de-DE" altLang="zh-CN" sz="12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Page </a:t>
            </a:r>
            <a:fld id="{33E11DE5-B892-483F-BC10-1041C7109D1F}" type="slidenum">
              <a:rPr lang="de-DE" altLang="zh-CN" sz="12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pPr defTabSz="798513" eaLnBrk="0" hangingPunct="0">
                <a:lnSpc>
                  <a:spcPct val="85000"/>
                </a:lnSpc>
              </a:pPr>
              <a:t>3</a:t>
            </a:fld>
            <a:endParaRPr lang="en-GB" altLang="zh-CN" sz="12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云形 28"/>
          <p:cNvSpPr/>
          <p:nvPr/>
        </p:nvSpPr>
        <p:spPr>
          <a:xfrm>
            <a:off x="1643063" y="5511800"/>
            <a:ext cx="6429375" cy="703263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 lIns="91299" tIns="45649" rIns="91299" bIns="45649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云计算 </a:t>
            </a:r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= 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云平台 </a:t>
            </a:r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+ 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云应用</a:t>
            </a:r>
          </a:p>
        </p:txBody>
      </p:sp>
      <p:sp>
        <p:nvSpPr>
          <p:cNvPr id="28" name="标题 1"/>
          <p:cNvSpPr txBox="1">
            <a:spLocks/>
          </p:cNvSpPr>
          <p:nvPr/>
        </p:nvSpPr>
        <p:spPr>
          <a:xfrm>
            <a:off x="-32" y="125760"/>
            <a:ext cx="8229600" cy="1143000"/>
          </a:xfrm>
          <a:prstGeom prst="rect">
            <a:avLst/>
          </a:prstGeom>
        </p:spPr>
        <p:txBody>
          <a:bodyPr/>
          <a:lstStyle/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IT</a:t>
            </a:r>
            <a:r>
              <a:rPr lang="zh-CN" altLang="en-US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基础设施虚拟化和云计算的理想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  <a:sym typeface="Calibri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12668" y="125760"/>
            <a:ext cx="8229600" cy="1143000"/>
          </a:xfrm>
          <a:prstGeom prst="rect">
            <a:avLst/>
          </a:prstGeom>
        </p:spPr>
        <p:txBody>
          <a:bodyPr/>
          <a:lstStyle/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传统</a:t>
            </a:r>
            <a:r>
              <a:rPr lang="en-US" altLang="zh-CN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IT</a:t>
            </a:r>
            <a:r>
              <a:rPr lang="zh-CN" altLang="en-US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与虚拟化</a:t>
            </a:r>
            <a:r>
              <a:rPr lang="en-US" altLang="zh-CN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/</a:t>
            </a:r>
            <a:r>
              <a:rPr lang="zh-CN" altLang="en-US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云计算模式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  <a:sym typeface="Calibri" pitchFamily="34" charset="0"/>
            </a:endParaRPr>
          </a:p>
        </p:txBody>
      </p:sp>
      <p:sp>
        <p:nvSpPr>
          <p:cNvPr id="33" name="内容占位符 2"/>
          <p:cNvSpPr txBox="1">
            <a:spLocks/>
          </p:cNvSpPr>
          <p:nvPr/>
        </p:nvSpPr>
        <p:spPr>
          <a:xfrm>
            <a:off x="304800" y="1524000"/>
            <a:ext cx="3317875" cy="32527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烟囱式的系统建设，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IT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成本居高不下（硬件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/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能耗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/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管理）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仿宋_GB2312"/>
              <a:sym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按峰值规模建设，资源平均利用率低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仿宋_GB2312"/>
              <a:sym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缺乏弹性的系统设计，应对业务突发情况差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仿宋_GB2312"/>
              <a:sym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建设周期漫长，无法快速提供与部署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仿宋_GB2312"/>
              <a:sym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仿宋_GB2312"/>
                <a:sym typeface="Calibri" pitchFamily="34" charset="0"/>
              </a:rPr>
              <a:t>业务需求的快速增长，设备更替快，不利投资保护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仿宋_GB2312"/>
              <a:sym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仿宋_GB2312"/>
              <a:sym typeface="Calibri" pitchFamily="34" charset="0"/>
            </a:endParaRPr>
          </a:p>
        </p:txBody>
      </p:sp>
      <p:sp>
        <p:nvSpPr>
          <p:cNvPr id="34" name="椭圆​​ 4"/>
          <p:cNvSpPr/>
          <p:nvPr/>
        </p:nvSpPr>
        <p:spPr bwMode="auto">
          <a:xfrm>
            <a:off x="3849688" y="1587500"/>
            <a:ext cx="2286000" cy="3794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集中资源池的共享</a:t>
            </a:r>
          </a:p>
        </p:txBody>
      </p:sp>
      <p:sp>
        <p:nvSpPr>
          <p:cNvPr id="35" name="椭圆​​ 5"/>
          <p:cNvSpPr/>
          <p:nvPr/>
        </p:nvSpPr>
        <p:spPr bwMode="auto">
          <a:xfrm>
            <a:off x="3849688" y="2251075"/>
            <a:ext cx="2286000" cy="377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虚拟化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、分时交付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椭圆​​ 6"/>
          <p:cNvSpPr/>
          <p:nvPr/>
        </p:nvSpPr>
        <p:spPr bwMode="auto">
          <a:xfrm>
            <a:off x="3849688" y="2932113"/>
            <a:ext cx="2286000" cy="3794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动态调配、弹性伸缩</a:t>
            </a:r>
          </a:p>
        </p:txBody>
      </p:sp>
      <p:sp>
        <p:nvSpPr>
          <p:cNvPr id="37" name="椭圆​​ 7"/>
          <p:cNvSpPr/>
          <p:nvPr/>
        </p:nvSpPr>
        <p:spPr bwMode="auto">
          <a:xfrm>
            <a:off x="3849688" y="3673475"/>
            <a:ext cx="2286000" cy="3794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自动化、自服务</a:t>
            </a:r>
          </a:p>
        </p:txBody>
      </p:sp>
      <p:sp>
        <p:nvSpPr>
          <p:cNvPr id="38" name="椭圆​​ 8"/>
          <p:cNvSpPr/>
          <p:nvPr/>
        </p:nvSpPr>
        <p:spPr bwMode="auto">
          <a:xfrm>
            <a:off x="3849688" y="4365625"/>
            <a:ext cx="2286000" cy="3794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低成本、标准化硬件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3419872" y="995363"/>
            <a:ext cx="34924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zh-CN" altLang="en-US" sz="28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仿宋_GB2312"/>
              </a:rPr>
              <a:t>虚拟化</a:t>
            </a:r>
            <a:r>
              <a:rPr lang="en-US" altLang="zh-CN" sz="28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仿宋_GB2312"/>
              </a:rPr>
              <a:t>/</a:t>
            </a:r>
            <a:r>
              <a:rPr lang="zh-CN" altLang="en-US" sz="28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仿宋_GB2312"/>
              </a:rPr>
              <a:t>云计算模式</a:t>
            </a:r>
            <a:endParaRPr lang="zh-CN" altLang="en-US" sz="28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仿宋_GB2312"/>
            </a:endParaRPr>
          </a:p>
        </p:txBody>
      </p:sp>
      <p:sp>
        <p:nvSpPr>
          <p:cNvPr id="40" name="等腰三角形​​ 10"/>
          <p:cNvSpPr/>
          <p:nvPr/>
        </p:nvSpPr>
        <p:spPr bwMode="auto">
          <a:xfrm rot="5400000">
            <a:off x="4911726" y="3022600"/>
            <a:ext cx="2779712" cy="287337"/>
          </a:xfrm>
          <a:prstGeom prst="triangle">
            <a:avLst>
              <a:gd name="adj" fmla="val 5038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250" y="2266950"/>
            <a:ext cx="231933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67"/>
          <p:cNvSpPr txBox="1">
            <a:spLocks noChangeArrowheads="1"/>
          </p:cNvSpPr>
          <p:nvPr/>
        </p:nvSpPr>
        <p:spPr bwMode="auto">
          <a:xfrm>
            <a:off x="6705600" y="3641725"/>
            <a:ext cx="1914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仿宋_GB2312"/>
              </a:rPr>
              <a:t>下一代云数据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仿宋_GB2312"/>
              </a:rPr>
              <a:t>中心</a:t>
            </a:r>
          </a:p>
        </p:txBody>
      </p:sp>
      <p:sp>
        <p:nvSpPr>
          <p:cNvPr id="45" name="TextBox 68"/>
          <p:cNvSpPr txBox="1">
            <a:spLocks noChangeArrowheads="1"/>
          </p:cNvSpPr>
          <p:nvPr/>
        </p:nvSpPr>
        <p:spPr bwMode="auto">
          <a:xfrm>
            <a:off x="6557963" y="4038600"/>
            <a:ext cx="2662237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仿宋_GB2312"/>
              </a:rPr>
              <a:t>资源虚拟化</a:t>
            </a:r>
            <a:endParaRPr lang="en-US" altLang="zh-CN" sz="24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仿宋_GB2312"/>
            </a:endParaRPr>
          </a:p>
          <a:p>
            <a:pPr marL="342900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仿宋_GB2312"/>
              </a:rPr>
              <a:t>交付快速化</a:t>
            </a:r>
            <a:endParaRPr lang="en-US" altLang="zh-CN" sz="24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仿宋_GB2312"/>
            </a:endParaRPr>
          </a:p>
          <a:p>
            <a:pPr marL="342900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仿宋_GB2312"/>
              </a:rPr>
              <a:t>管理自动化</a:t>
            </a:r>
            <a:endParaRPr lang="en-US" altLang="zh-CN" sz="2400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仿宋_GB2312"/>
            </a:endParaRPr>
          </a:p>
          <a:p>
            <a:pPr marL="342900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仿宋_GB2312"/>
              </a:rPr>
              <a:t>服务可视化</a:t>
            </a:r>
            <a:endParaRPr lang="en-US" altLang="zh-CN" sz="2400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仿宋_GB2312"/>
            </a:endParaRPr>
          </a:p>
        </p:txBody>
      </p:sp>
      <p:pic>
        <p:nvPicPr>
          <p:cNvPr id="46" name="Content Placeholder 5" descr="cloud 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325" y="4838700"/>
            <a:ext cx="3273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Content Placeholder 4" descr="cloud b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6950" y="4838700"/>
            <a:ext cx="3092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14"/>
          <p:cNvSpPr txBox="1">
            <a:spLocks noChangeArrowheads="1"/>
          </p:cNvSpPr>
          <p:nvPr/>
        </p:nvSpPr>
        <p:spPr bwMode="auto">
          <a:xfrm>
            <a:off x="949325" y="990600"/>
            <a:ext cx="2063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zh-CN" altLang="en-US" sz="28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仿宋_GB2312"/>
              </a:rPr>
              <a:t>传统</a:t>
            </a:r>
            <a:r>
              <a:rPr lang="en-US" altLang="zh-CN" sz="28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仿宋_GB2312"/>
              </a:rPr>
              <a:t>IT</a:t>
            </a:r>
            <a:r>
              <a:rPr lang="zh-CN" altLang="en-US" sz="28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仿宋_GB2312"/>
              </a:rPr>
              <a:t>模式</a:t>
            </a:r>
            <a:endParaRPr lang="zh-CN" altLang="en-US" sz="28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仿宋_GB2312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Group 88"/>
          <p:cNvGraphicFramePr>
            <a:graphicFrameLocks noGrp="1"/>
          </p:cNvGraphicFramePr>
          <p:nvPr/>
        </p:nvGraphicFramePr>
        <p:xfrm>
          <a:off x="446114" y="1889125"/>
          <a:ext cx="2954338" cy="3844131"/>
        </p:xfrm>
        <a:graphic>
          <a:graphicData uri="http://schemas.openxmlformats.org/drawingml/2006/table">
            <a:tbl>
              <a:tblPr/>
              <a:tblGrid>
                <a:gridCol w="166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服务器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存储     使用率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5-15%</a:t>
                      </a: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自服务门户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无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测试环境提供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数周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变更管理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数天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发布管理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数周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计费模式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固定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成本模型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18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新服务投资回报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70%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无价值的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IT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运维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" name="Group 86"/>
          <p:cNvGraphicFramePr>
            <a:graphicFrameLocks noGrp="1"/>
          </p:cNvGraphicFramePr>
          <p:nvPr/>
        </p:nvGraphicFramePr>
        <p:xfrm>
          <a:off x="7059639" y="1889125"/>
          <a:ext cx="1616817" cy="4166616"/>
        </p:xfrm>
        <a:graphic>
          <a:graphicData uri="http://schemas.openxmlformats.org/drawingml/2006/table">
            <a:tbl>
              <a:tblPr/>
              <a:tblGrid>
                <a:gridCol w="161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60-80%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（服务器整合比      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8-10:1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）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提供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数分钟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数秒钟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数分钟</a:t>
                      </a:r>
                      <a:endParaRPr kumimoji="0" lang="en-GB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阶梯计价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按需收费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降低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40%-60%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运营成本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降低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30%-50%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TCO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9" name="Group 47"/>
          <p:cNvGrpSpPr>
            <a:grpSpLocks/>
          </p:cNvGrpSpPr>
          <p:nvPr/>
        </p:nvGrpSpPr>
        <p:grpSpPr bwMode="auto">
          <a:xfrm>
            <a:off x="3630639" y="1889125"/>
            <a:ext cx="3198813" cy="3656013"/>
            <a:chOff x="2352" y="1190"/>
            <a:chExt cx="2015" cy="2303"/>
          </a:xfrm>
        </p:grpSpPr>
        <p:sp>
          <p:nvSpPr>
            <p:cNvPr id="40" name="AutoShape 48"/>
            <p:cNvSpPr>
              <a:spLocks noChangeArrowheads="1"/>
            </p:cNvSpPr>
            <p:nvPr/>
          </p:nvSpPr>
          <p:spPr bwMode="auto">
            <a:xfrm flipH="1">
              <a:off x="2352" y="1190"/>
              <a:ext cx="2016" cy="2304"/>
            </a:xfrm>
            <a:prstGeom prst="rtTriangle">
              <a:avLst/>
            </a:prstGeom>
            <a:gradFill rotWithShape="0">
              <a:gsLst>
                <a:gs pos="0">
                  <a:srgbClr val="003399">
                    <a:alpha val="84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 w="12600">
              <a:solidFill>
                <a:srgbClr val="80808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AutoShape 49"/>
            <p:cNvSpPr>
              <a:spLocks noChangeArrowheads="1"/>
            </p:cNvSpPr>
            <p:nvPr/>
          </p:nvSpPr>
          <p:spPr bwMode="auto">
            <a:xfrm rot="10800000" flipH="1">
              <a:off x="2352" y="1191"/>
              <a:ext cx="2016" cy="2304"/>
            </a:xfrm>
            <a:prstGeom prst="rtTriangl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2" name="Line 51"/>
          <p:cNvSpPr>
            <a:spLocks noChangeShapeType="1"/>
          </p:cNvSpPr>
          <p:nvPr/>
        </p:nvSpPr>
        <p:spPr bwMode="auto">
          <a:xfrm>
            <a:off x="3630639" y="5699125"/>
            <a:ext cx="3200400" cy="1588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506439" y="1568302"/>
            <a:ext cx="1524000" cy="217624"/>
          </a:xfrm>
          <a:prstGeom prst="rect">
            <a:avLst/>
          </a:prstGeom>
          <a:solidFill>
            <a:srgbClr val="3C6AB4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49263">
              <a:lnSpc>
                <a:spcPct val="101000"/>
              </a:lnSpc>
              <a:spcBef>
                <a:spcPts val="875"/>
              </a:spcBef>
              <a:buClr>
                <a:srgbClr val="2DB6B3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1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评测指标</a:t>
            </a:r>
            <a:endParaRPr lang="en-GB" sz="1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4" name="Text Box 54"/>
          <p:cNvSpPr txBox="1">
            <a:spLocks noChangeArrowheads="1"/>
          </p:cNvSpPr>
          <p:nvPr/>
        </p:nvSpPr>
        <p:spPr bwMode="auto">
          <a:xfrm>
            <a:off x="2182839" y="1568302"/>
            <a:ext cx="1143000" cy="217624"/>
          </a:xfrm>
          <a:prstGeom prst="rect">
            <a:avLst/>
          </a:prstGeom>
          <a:solidFill>
            <a:srgbClr val="3C6AB4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49263">
              <a:lnSpc>
                <a:spcPct val="101000"/>
              </a:lnSpc>
              <a:spcBef>
                <a:spcPts val="875"/>
              </a:spcBef>
              <a:buClr>
                <a:srgbClr val="2DB6B3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1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传统</a:t>
            </a:r>
            <a:r>
              <a:rPr lang="en-US" altLang="zh-CN" sz="1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IT</a:t>
            </a:r>
            <a:endParaRPr lang="en-GB" sz="1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5" name="Text Box 55"/>
          <p:cNvSpPr txBox="1">
            <a:spLocks noChangeArrowheads="1"/>
          </p:cNvSpPr>
          <p:nvPr/>
        </p:nvSpPr>
        <p:spPr bwMode="auto">
          <a:xfrm>
            <a:off x="7135839" y="1568302"/>
            <a:ext cx="1219200" cy="217624"/>
          </a:xfrm>
          <a:prstGeom prst="rect">
            <a:avLst/>
          </a:prstGeom>
          <a:solidFill>
            <a:srgbClr val="3C6AB4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49263">
              <a:lnSpc>
                <a:spcPct val="101000"/>
              </a:lnSpc>
              <a:spcBef>
                <a:spcPts val="875"/>
              </a:spcBef>
              <a:buClr>
                <a:srgbClr val="2DB6B3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1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虚拟化</a:t>
            </a:r>
            <a:r>
              <a:rPr lang="en-US" altLang="zh-CN" sz="1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1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云计算</a:t>
            </a:r>
            <a:endParaRPr lang="en-GB" sz="1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6" name="Freeform 56"/>
          <p:cNvSpPr>
            <a:spLocks noChangeArrowheads="1"/>
          </p:cNvSpPr>
          <p:nvPr/>
        </p:nvSpPr>
        <p:spPr bwMode="auto">
          <a:xfrm>
            <a:off x="5197502" y="4121150"/>
            <a:ext cx="1223962" cy="631825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gradFill rotWithShape="0">
            <a:gsLst>
              <a:gs pos="0">
                <a:srgbClr val="EAEAEA"/>
              </a:gs>
              <a:gs pos="100000">
                <a:srgbClr val="BABABA"/>
              </a:gs>
            </a:gsLst>
            <a:lin ang="5400000" scaled="1"/>
          </a:gradFill>
          <a:ln w="76320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AutoShape 87"/>
          <p:cNvSpPr>
            <a:spLocks noChangeArrowheads="1"/>
          </p:cNvSpPr>
          <p:nvPr/>
        </p:nvSpPr>
        <p:spPr bwMode="auto">
          <a:xfrm>
            <a:off x="3737002" y="1600200"/>
            <a:ext cx="3108325" cy="182563"/>
          </a:xfrm>
          <a:prstGeom prst="rightArrow">
            <a:avLst>
              <a:gd name="adj1" fmla="val 50000"/>
              <a:gd name="adj2" fmla="val 425651"/>
            </a:avLst>
          </a:prstGeom>
          <a:solidFill>
            <a:srgbClr val="3C6AB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12668" y="125760"/>
            <a:ext cx="8229600" cy="1143000"/>
          </a:xfrm>
          <a:prstGeom prst="rect">
            <a:avLst/>
          </a:prstGeom>
        </p:spPr>
        <p:txBody>
          <a:bodyPr/>
          <a:lstStyle/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传统</a:t>
            </a:r>
            <a:r>
              <a:rPr lang="en-US" altLang="zh-CN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IT</a:t>
            </a:r>
            <a:r>
              <a:rPr lang="zh-CN" altLang="en-US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与虚拟化</a:t>
            </a:r>
            <a:r>
              <a:rPr lang="en-US" altLang="zh-CN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/</a:t>
            </a:r>
            <a:r>
              <a:rPr lang="zh-CN" altLang="en-US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云计算模式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  <a:sym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209550" y="3557588"/>
            <a:ext cx="8734425" cy="2362200"/>
          </a:xfrm>
          <a:prstGeom prst="roundRect">
            <a:avLst>
              <a:gd name="adj" fmla="val 10282"/>
            </a:avLst>
          </a:prstGeom>
          <a:gradFill rotWithShape="1">
            <a:gsLst>
              <a:gs pos="0">
                <a:schemeClr val="bg1"/>
              </a:gs>
              <a:gs pos="100000">
                <a:srgbClr val="D1D1D1"/>
              </a:gs>
            </a:gsLst>
            <a:lin ang="5400000" scaled="1"/>
          </a:gradFill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7892" name="Picture 4" descr="VirtualServer_emptyPl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975" y="4598988"/>
            <a:ext cx="11112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4950" y="3943350"/>
            <a:ext cx="3825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46" name="Picture 6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875" y="4138613"/>
            <a:ext cx="3825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47" name="Picture 7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1213" y="4333875"/>
            <a:ext cx="3825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VirtualServer_emptyPl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4494213"/>
            <a:ext cx="11112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49" name="Picture 9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1463" y="3852863"/>
            <a:ext cx="3825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50" name="Picture 10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0388" y="4048125"/>
            <a:ext cx="3825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51" name="Picture 11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7725" y="4243388"/>
            <a:ext cx="3825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2" descr="VirtualServer_emptyPl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65638"/>
            <a:ext cx="11112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53" name="Picture 13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0" y="3824288"/>
            <a:ext cx="382588" cy="514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699854" name="Picture 14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675" y="4019550"/>
            <a:ext cx="382588" cy="514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699855" name="AutoShape 15"/>
          <p:cNvSpPr>
            <a:spLocks noChangeArrowheads="1"/>
          </p:cNvSpPr>
          <p:nvPr/>
        </p:nvSpPr>
        <p:spPr bwMode="auto">
          <a:xfrm>
            <a:off x="909638" y="4154488"/>
            <a:ext cx="400050" cy="549275"/>
          </a:xfrm>
          <a:prstGeom prst="flowChartAlternateProcess">
            <a:avLst/>
          </a:prstGeom>
          <a:solidFill>
            <a:srgbClr val="FF33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7000"/>
              </a:lnSpc>
              <a:buClr>
                <a:schemeClr val="tx2"/>
              </a:buClr>
              <a:buSzPct val="80000"/>
            </a:pPr>
            <a:endParaRPr lang="en-GB" altLang="zh-CN" dirty="0">
              <a:solidFill>
                <a:schemeClr val="bg1"/>
              </a:solidFill>
            </a:endParaRPr>
          </a:p>
        </p:txBody>
      </p:sp>
      <p:pic>
        <p:nvPicPr>
          <p:cNvPr id="1699856" name="Picture 16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575" y="4186238"/>
            <a:ext cx="382588" cy="514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7905" name="Picture 17" descr="VirtualServer_emptyPl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45013"/>
            <a:ext cx="11176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18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750" y="3903663"/>
            <a:ext cx="3857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59" name="Picture 19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4675" y="4098925"/>
            <a:ext cx="3857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60" name="Picture 20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2013" y="4294188"/>
            <a:ext cx="3857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9" name="Picture 21" descr="VirtualServer_emptyPl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8113" y="4592638"/>
            <a:ext cx="11176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62" name="Picture 22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2263" y="3951288"/>
            <a:ext cx="385762" cy="5207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699863" name="Picture 23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1188" y="4146550"/>
            <a:ext cx="385762" cy="5207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99864" name="Picture 24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525" y="4341813"/>
            <a:ext cx="385763" cy="520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7913" name="Picture 25" descr="VirtualServer_emptyPl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5575" y="4575175"/>
            <a:ext cx="11176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4" name="Picture 26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6863" y="4019550"/>
            <a:ext cx="3857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67" name="Picture 27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788" y="4129088"/>
            <a:ext cx="3857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68" name="Picture 28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3125" y="4324350"/>
            <a:ext cx="3857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69" name="Text Box 29"/>
          <p:cNvSpPr txBox="1">
            <a:spLocks noChangeArrowheads="1"/>
          </p:cNvSpPr>
          <p:nvPr/>
        </p:nvSpPr>
        <p:spPr bwMode="auto">
          <a:xfrm>
            <a:off x="4191000" y="4478338"/>
            <a:ext cx="6111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3" tIns="46032" rIns="92063" bIns="46032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altLang="zh-CN" sz="10600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699870" name="Picture 30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3600" y="4276725"/>
            <a:ext cx="385763" cy="5207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699871" name="Picture 31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2038" y="4383088"/>
            <a:ext cx="385762" cy="5207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99872" name="Picture 32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356100"/>
            <a:ext cx="385762" cy="520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699873" name="Picture 33" descr="VirtualServer_emptyPl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425" y="4605338"/>
            <a:ext cx="11176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4" name="Picture 34" descr="small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343400"/>
            <a:ext cx="385763" cy="520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04788" y="1363663"/>
            <a:ext cx="2847975" cy="1760537"/>
            <a:chOff x="129" y="864"/>
            <a:chExt cx="1794" cy="1109"/>
          </a:xfrm>
          <a:noFill/>
        </p:grpSpPr>
        <p:sp>
          <p:nvSpPr>
            <p:cNvPr id="37936" name="AutoShape 36"/>
            <p:cNvSpPr>
              <a:spLocks noChangeArrowheads="1"/>
            </p:cNvSpPr>
            <p:nvPr/>
          </p:nvSpPr>
          <p:spPr bwMode="auto">
            <a:xfrm>
              <a:off x="129" y="864"/>
              <a:ext cx="1794" cy="1109"/>
            </a:xfrm>
            <a:prstGeom prst="roundRect">
              <a:avLst>
                <a:gd name="adj" fmla="val 21986"/>
              </a:avLst>
            </a:prstGeom>
            <a:grpFill/>
            <a:ln w="381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pPr algn="ctr" eaLnBrk="0" hangingPunct="0"/>
              <a:endParaRPr lang="en-GB" altLang="zh-CN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99877" name="AutoShape 37"/>
            <p:cNvSpPr>
              <a:spLocks noChangeArrowheads="1"/>
            </p:cNvSpPr>
            <p:nvPr/>
          </p:nvSpPr>
          <p:spPr bwMode="auto">
            <a:xfrm>
              <a:off x="151" y="981"/>
              <a:ext cx="1750" cy="875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rgbClr val="AAAA8C"/>
              </a:solidFill>
              <a:round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algn="ctr" eaLnBrk="0" hangingPunct="0">
                <a:buFontTx/>
                <a:buChar char="•"/>
                <a:defRPr/>
              </a:pPr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  <a:p>
              <a:pPr algn="ctr" eaLnBrk="0" hangingPunct="0">
                <a:defRPr/>
              </a:pPr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 </a:t>
              </a:r>
            </a:p>
          </p:txBody>
        </p:sp>
        <p:sp>
          <p:nvSpPr>
            <p:cNvPr id="37938" name="Rectangle 38"/>
            <p:cNvSpPr>
              <a:spLocks noChangeArrowheads="1"/>
            </p:cNvSpPr>
            <p:nvPr/>
          </p:nvSpPr>
          <p:spPr bwMode="auto">
            <a:xfrm>
              <a:off x="288" y="1008"/>
              <a:ext cx="1566" cy="205"/>
            </a:xfrm>
            <a:prstGeom prst="rect">
              <a:avLst/>
            </a:prstGeom>
            <a:grpFill/>
            <a:ln w="28575" algn="ctr">
              <a:noFill/>
              <a:miter lim="800000"/>
              <a:headEnd/>
              <a:tailEnd/>
            </a:ln>
          </p:spPr>
          <p:txBody>
            <a:bodyPr lIns="45720" rIns="45720" anchorCtr="1">
              <a:spAutoFit/>
            </a:bodyPr>
            <a:lstStyle/>
            <a:p>
              <a:pPr marL="280988" indent="-280988" eaLnBrk="0" hangingPunct="0">
                <a:lnSpc>
                  <a:spcPct val="85000"/>
                </a:lnSpc>
                <a:buSzPct val="70000"/>
              </a:pPr>
              <a:r>
                <a:rPr lang="zh-CN" altLang="en-US" b="1" u="sng" dirty="0">
                  <a:latin typeface="微软雅黑" pitchFamily="34" charset="-122"/>
                  <a:ea typeface="微软雅黑" pitchFamily="34" charset="-122"/>
                </a:rPr>
                <a:t>自动资源保证</a:t>
              </a:r>
            </a:p>
          </p:txBody>
        </p:sp>
        <p:sp>
          <p:nvSpPr>
            <p:cNvPr id="37939" name="Rectangle 39"/>
            <p:cNvSpPr>
              <a:spLocks noChangeArrowheads="1"/>
            </p:cNvSpPr>
            <p:nvPr/>
          </p:nvSpPr>
          <p:spPr bwMode="auto">
            <a:xfrm>
              <a:off x="524" y="1440"/>
              <a:ext cx="1116" cy="355"/>
            </a:xfrm>
            <a:prstGeom prst="rect">
              <a:avLst/>
            </a:prstGeom>
            <a:grpFill/>
            <a:ln w="28575" algn="ctr">
              <a:noFill/>
              <a:miter lim="800000"/>
              <a:headEnd/>
              <a:tailEnd/>
            </a:ln>
          </p:spPr>
          <p:txBody>
            <a:bodyPr wrap="none" lIns="45720" rIns="45720" anchorCtr="1">
              <a:spAutoFit/>
            </a:bodyPr>
            <a:lstStyle/>
            <a:p>
              <a:pPr marL="280988" indent="-280988" eaLnBrk="0" hangingPunct="0">
                <a:lnSpc>
                  <a:spcPct val="85000"/>
                </a:lnSpc>
                <a:buSzPct val="70000"/>
                <a:buFontTx/>
                <a:buBlip>
                  <a:blip r:embed="rId5"/>
                </a:buBlip>
              </a:pPr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动态负载均衡</a:t>
              </a:r>
            </a:p>
            <a:p>
              <a:pPr marL="280988" indent="-280988" eaLnBrk="0" hangingPunct="0">
                <a:lnSpc>
                  <a:spcPct val="85000"/>
                </a:lnSpc>
                <a:buSzPct val="70000"/>
                <a:buFontTx/>
                <a:buBlip>
                  <a:blip r:embed="rId5"/>
                </a:buBlip>
              </a:pPr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持续负载优化</a:t>
              </a: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148013" y="1363663"/>
            <a:ext cx="2847975" cy="1760537"/>
            <a:chOff x="1983" y="864"/>
            <a:chExt cx="1794" cy="1109"/>
          </a:xfrm>
          <a:noFill/>
        </p:grpSpPr>
        <p:sp>
          <p:nvSpPr>
            <p:cNvPr id="37932" name="AutoShape 41"/>
            <p:cNvSpPr>
              <a:spLocks noChangeArrowheads="1"/>
            </p:cNvSpPr>
            <p:nvPr/>
          </p:nvSpPr>
          <p:spPr bwMode="auto">
            <a:xfrm>
              <a:off x="1983" y="864"/>
              <a:ext cx="1794" cy="1109"/>
            </a:xfrm>
            <a:prstGeom prst="roundRect">
              <a:avLst>
                <a:gd name="adj" fmla="val 21986"/>
              </a:avLst>
            </a:prstGeom>
            <a:grpFill/>
            <a:ln w="381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pPr algn="ctr" eaLnBrk="0" hangingPunct="0"/>
              <a:endParaRPr lang="en-GB" altLang="zh-CN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99882" name="AutoShape 42"/>
            <p:cNvSpPr>
              <a:spLocks noChangeArrowheads="1"/>
            </p:cNvSpPr>
            <p:nvPr/>
          </p:nvSpPr>
          <p:spPr bwMode="auto">
            <a:xfrm>
              <a:off x="2005" y="981"/>
              <a:ext cx="1750" cy="875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rgbClr val="AAAA8C"/>
              </a:solidFill>
              <a:round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algn="ctr" eaLnBrk="0" hangingPunct="0">
                <a:buFontTx/>
                <a:buChar char="•"/>
                <a:defRPr/>
              </a:pPr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  <a:p>
              <a:pPr algn="ctr" eaLnBrk="0" hangingPunct="0">
                <a:defRPr/>
              </a:pPr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 </a:t>
              </a:r>
            </a:p>
          </p:txBody>
        </p:sp>
        <p:sp>
          <p:nvSpPr>
            <p:cNvPr id="37934" name="Rectangle 43"/>
            <p:cNvSpPr>
              <a:spLocks noChangeArrowheads="1"/>
            </p:cNvSpPr>
            <p:nvPr/>
          </p:nvSpPr>
          <p:spPr bwMode="auto">
            <a:xfrm>
              <a:off x="2112" y="1043"/>
              <a:ext cx="1536" cy="205"/>
            </a:xfrm>
            <a:prstGeom prst="rect">
              <a:avLst/>
            </a:prstGeom>
            <a:grpFill/>
            <a:ln w="28575" algn="ctr">
              <a:noFill/>
              <a:miter lim="800000"/>
              <a:headEnd/>
              <a:tailEnd/>
            </a:ln>
          </p:spPr>
          <p:txBody>
            <a:bodyPr lIns="45720" rIns="45720" anchorCtr="1">
              <a:spAutoFit/>
            </a:bodyPr>
            <a:lstStyle/>
            <a:p>
              <a:pPr marL="280988" indent="-280988" eaLnBrk="0" hangingPunct="0">
                <a:lnSpc>
                  <a:spcPct val="85000"/>
                </a:lnSpc>
                <a:buSzPct val="70000"/>
              </a:pPr>
              <a:r>
                <a:rPr lang="zh-CN" altLang="en-US" b="1" u="sng">
                  <a:latin typeface="微软雅黑" pitchFamily="34" charset="-122"/>
                  <a:ea typeface="微软雅黑" pitchFamily="34" charset="-122"/>
                </a:rPr>
                <a:t>增加可用性</a:t>
              </a:r>
            </a:p>
          </p:txBody>
        </p:sp>
        <p:sp>
          <p:nvSpPr>
            <p:cNvPr id="37935" name="Rectangle 44"/>
            <p:cNvSpPr>
              <a:spLocks noChangeArrowheads="1"/>
            </p:cNvSpPr>
            <p:nvPr/>
          </p:nvSpPr>
          <p:spPr bwMode="auto">
            <a:xfrm>
              <a:off x="2064" y="1408"/>
              <a:ext cx="1584" cy="503"/>
            </a:xfrm>
            <a:prstGeom prst="rect">
              <a:avLst/>
            </a:prstGeom>
            <a:grpFill/>
            <a:ln w="28575" algn="ctr">
              <a:noFill/>
              <a:miter lim="800000"/>
              <a:headEnd/>
              <a:tailEnd/>
            </a:ln>
          </p:spPr>
          <p:txBody>
            <a:bodyPr lIns="45720" rIns="45720" anchorCtr="1">
              <a:spAutoFit/>
            </a:bodyPr>
            <a:lstStyle/>
            <a:p>
              <a:pPr marL="280988" indent="-280988" eaLnBrk="0" hangingPunct="0">
                <a:lnSpc>
                  <a:spcPct val="85000"/>
                </a:lnSpc>
                <a:buSzPct val="70000"/>
                <a:buFontTx/>
                <a:buBlip>
                  <a:blip r:embed="rId5"/>
                </a:buBlip>
              </a:pPr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自动化</a:t>
              </a:r>
            </a:p>
            <a:p>
              <a:pPr marL="280988" indent="-280988" eaLnBrk="0" hangingPunct="0">
                <a:lnSpc>
                  <a:spcPct val="85000"/>
                </a:lnSpc>
                <a:buSzPct val="70000"/>
                <a:buFontTx/>
                <a:buBlip>
                  <a:blip r:embed="rId5"/>
                </a:buBlip>
              </a:pPr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支持所有应用</a:t>
              </a:r>
            </a:p>
            <a:p>
              <a:pPr marL="280988" indent="-280988" eaLnBrk="0" hangingPunct="0">
                <a:lnSpc>
                  <a:spcPct val="85000"/>
                </a:lnSpc>
                <a:buSzPct val="70000"/>
                <a:buFontTx/>
                <a:buBlip>
                  <a:blip r:embed="rId5"/>
                </a:buBlip>
              </a:pP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6094413" y="1371600"/>
            <a:ext cx="2847975" cy="1760538"/>
            <a:chOff x="3828" y="864"/>
            <a:chExt cx="1794" cy="1109"/>
          </a:xfrm>
          <a:noFill/>
        </p:grpSpPr>
        <p:sp>
          <p:nvSpPr>
            <p:cNvPr id="37928" name="AutoShape 46"/>
            <p:cNvSpPr>
              <a:spLocks noChangeArrowheads="1"/>
            </p:cNvSpPr>
            <p:nvPr/>
          </p:nvSpPr>
          <p:spPr bwMode="auto">
            <a:xfrm>
              <a:off x="3828" y="864"/>
              <a:ext cx="1794" cy="1109"/>
            </a:xfrm>
            <a:prstGeom prst="roundRect">
              <a:avLst>
                <a:gd name="adj" fmla="val 21986"/>
              </a:avLst>
            </a:prstGeom>
            <a:grpFill/>
            <a:ln w="381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pPr algn="ctr" eaLnBrk="0" hangingPunct="0"/>
              <a:endParaRPr lang="en-GB" altLang="zh-CN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99887" name="AutoShape 47"/>
            <p:cNvSpPr>
              <a:spLocks noChangeArrowheads="1"/>
            </p:cNvSpPr>
            <p:nvPr/>
          </p:nvSpPr>
          <p:spPr bwMode="auto">
            <a:xfrm>
              <a:off x="3850" y="981"/>
              <a:ext cx="1750" cy="875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rgbClr val="AAAA8C"/>
              </a:solidFill>
              <a:round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algn="ctr" eaLnBrk="0" hangingPunct="0">
                <a:buFontTx/>
                <a:buChar char="•"/>
                <a:defRPr/>
              </a:pPr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  <a:p>
              <a:pPr algn="ctr" eaLnBrk="0" hangingPunct="0">
                <a:defRPr/>
              </a:pPr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 </a:t>
              </a:r>
            </a:p>
          </p:txBody>
        </p:sp>
        <p:sp>
          <p:nvSpPr>
            <p:cNvPr id="37930" name="Rectangle 48"/>
            <p:cNvSpPr>
              <a:spLocks noChangeArrowheads="1"/>
            </p:cNvSpPr>
            <p:nvPr/>
          </p:nvSpPr>
          <p:spPr bwMode="auto">
            <a:xfrm>
              <a:off x="3957" y="1056"/>
              <a:ext cx="1563" cy="205"/>
            </a:xfrm>
            <a:prstGeom prst="rect">
              <a:avLst/>
            </a:prstGeom>
            <a:grpFill/>
            <a:ln w="28575" algn="ctr">
              <a:noFill/>
              <a:miter lim="800000"/>
              <a:headEnd/>
              <a:tailEnd/>
            </a:ln>
          </p:spPr>
          <p:txBody>
            <a:bodyPr lIns="45720" rIns="45720" anchorCtr="1">
              <a:spAutoFit/>
            </a:bodyPr>
            <a:lstStyle/>
            <a:p>
              <a:pPr marL="280988" indent="-280988" eaLnBrk="0" hangingPunct="0">
                <a:lnSpc>
                  <a:spcPct val="85000"/>
                </a:lnSpc>
                <a:buSzPct val="70000"/>
              </a:pPr>
              <a:r>
                <a:rPr lang="zh-CN" altLang="en-US" b="1" u="sng">
                  <a:latin typeface="微软雅黑" pitchFamily="34" charset="-122"/>
                  <a:ea typeface="微软雅黑" pitchFamily="34" charset="-122"/>
                </a:rPr>
                <a:t> 容量按需分配</a:t>
              </a:r>
            </a:p>
          </p:txBody>
        </p:sp>
        <p:sp>
          <p:nvSpPr>
            <p:cNvPr id="37931" name="Rectangle 49"/>
            <p:cNvSpPr>
              <a:spLocks noChangeArrowheads="1"/>
            </p:cNvSpPr>
            <p:nvPr/>
          </p:nvSpPr>
          <p:spPr bwMode="auto">
            <a:xfrm>
              <a:off x="3932" y="1392"/>
              <a:ext cx="1498" cy="355"/>
            </a:xfrm>
            <a:prstGeom prst="rect">
              <a:avLst/>
            </a:prstGeom>
            <a:grpFill/>
            <a:ln w="28575" algn="ctr">
              <a:noFill/>
              <a:miter lim="800000"/>
              <a:headEnd/>
              <a:tailEnd/>
            </a:ln>
          </p:spPr>
          <p:txBody>
            <a:bodyPr wrap="none" lIns="45720" rIns="45720" anchorCtr="1">
              <a:spAutoFit/>
            </a:bodyPr>
            <a:lstStyle/>
            <a:p>
              <a:pPr lvl="1" eaLnBrk="0" hangingPunct="0">
                <a:lnSpc>
                  <a:spcPct val="85000"/>
                </a:lnSpc>
                <a:buSzPct val="70000"/>
                <a:buFontTx/>
                <a:buBlip>
                  <a:blip r:embed="rId5"/>
                </a:buBlip>
              </a:pP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不中断扩展</a:t>
              </a:r>
            </a:p>
            <a:p>
              <a:pPr lvl="1" eaLnBrk="0" hangingPunct="0">
                <a:lnSpc>
                  <a:spcPct val="85000"/>
                </a:lnSpc>
                <a:buSzPct val="70000"/>
                <a:buFontTx/>
                <a:buBlip>
                  <a:blip r:embed="rId5"/>
                </a:buBlip>
              </a:pPr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 弹性，重新配置</a:t>
              </a:r>
            </a:p>
          </p:txBody>
        </p:sp>
      </p:grpSp>
      <p:sp>
        <p:nvSpPr>
          <p:cNvPr id="1699890" name="Text Box 50"/>
          <p:cNvSpPr txBox="1">
            <a:spLocks noChangeArrowheads="1"/>
          </p:cNvSpPr>
          <p:nvPr/>
        </p:nvSpPr>
        <p:spPr bwMode="auto">
          <a:xfrm>
            <a:off x="5715000" y="1706563"/>
            <a:ext cx="457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latin typeface="微软雅黑" pitchFamily="34" charset="-122"/>
                <a:ea typeface="微软雅黑" pitchFamily="34" charset="-122"/>
              </a:rPr>
              <a:t>+</a:t>
            </a:r>
          </a:p>
        </p:txBody>
      </p:sp>
      <p:sp>
        <p:nvSpPr>
          <p:cNvPr id="1699891" name="Text Box 51"/>
          <p:cNvSpPr txBox="1">
            <a:spLocks noChangeArrowheads="1"/>
          </p:cNvSpPr>
          <p:nvPr/>
        </p:nvSpPr>
        <p:spPr bwMode="auto">
          <a:xfrm>
            <a:off x="2743200" y="1592263"/>
            <a:ext cx="457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latin typeface="微软雅黑" pitchFamily="34" charset="-122"/>
                <a:ea typeface="微软雅黑" pitchFamily="34" charset="-122"/>
              </a:rPr>
              <a:t>+</a:t>
            </a:r>
          </a:p>
        </p:txBody>
      </p:sp>
      <p:sp>
        <p:nvSpPr>
          <p:cNvPr id="54" name="标题 1"/>
          <p:cNvSpPr txBox="1">
            <a:spLocks/>
          </p:cNvSpPr>
          <p:nvPr/>
        </p:nvSpPr>
        <p:spPr>
          <a:xfrm>
            <a:off x="-32" y="125760"/>
            <a:ext cx="8229600" cy="1143000"/>
          </a:xfrm>
          <a:prstGeom prst="rect">
            <a:avLst/>
          </a:prstGeom>
        </p:spPr>
        <p:txBody>
          <a:bodyPr/>
          <a:lstStyle/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虚拟化平台的优良特性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998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998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21806 0.075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99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3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1943 L 0.31337 0.065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99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2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292 -0.00972 " pathEditMode="relative" ptsTypes="AA">
                                      <p:cBhvr>
                                        <p:cTn id="20" dur="2000" fill="hold"/>
                                        <p:tgtEl>
                                          <p:spTgt spid="1699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2.96296E-6 L -0.00365 -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99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6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0118 -0.018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99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2.96296E-6 L -0.00365 -0.011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99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6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0118 -0.018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99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9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99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99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699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9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9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9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00834 -0.01435 " pathEditMode="relative" ptsTypes="AA">
                                      <p:cBhvr>
                                        <p:cTn id="62" dur="1000" fill="hold"/>
                                        <p:tgtEl>
                                          <p:spTgt spid="1699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0118 -0.01898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699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9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158 -0.015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699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8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02743 -0.02523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699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-13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9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-0.02613 L 0.25035 0.0006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99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13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5 0.01711 L 0.72639 0.03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699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55" grpId="0" animBg="1"/>
      <p:bldP spid="1699855" grpId="1" animBg="1"/>
      <p:bldP spid="1699869" grpId="0"/>
      <p:bldP spid="1699890" grpId="0"/>
      <p:bldP spid="16998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6" y="128062"/>
            <a:ext cx="8229600" cy="1143000"/>
          </a:xfrm>
        </p:spPr>
        <p:txBody>
          <a:bodyPr/>
          <a:lstStyle/>
          <a:p>
            <a:pPr lvl="0" algn="l"/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虚拟化平台的优良特性</a:t>
            </a:r>
            <a:b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信息技术安全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数据安全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提供多重实时数据副本，保证在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X86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体系下数据的灾难恢复；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基于块设备级别的备份和恢复技术，极大提升业务数据的备份和恢复速度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应用安全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利用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vMotion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迁移技术，减少计划内迁移和计划外故障恢复的停机时间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通过资源回收站功能，在资源被误删除的情况下可以找回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业务安全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利用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Load Balance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负载均衡技术，将业务负载到不同应用后端，最大限度保证业务可用性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网络安全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利用软件定义网络（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SDN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）技术构建二层完全隔离的网络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利用防火墙技术和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SSH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密钥登录技术防护非授权访问与攻击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利用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IPSEC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隧道技术和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OPEN VPN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技术构建安全的跨地域网络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990491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6" y="128062"/>
            <a:ext cx="8229600" cy="1143000"/>
          </a:xfrm>
        </p:spPr>
        <p:txBody>
          <a:bodyPr/>
          <a:lstStyle/>
          <a:p>
            <a:pPr lvl="0" algn="l"/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虚拟化平台的优良特性</a:t>
            </a:r>
            <a:b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商业信息安全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子账户功能，保证企业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内部不同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账户之间的资源隔离与共享</a:t>
            </a:r>
          </a:p>
          <a:p>
            <a:pPr lvl="1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账户锁功能，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提供针对当前用资源的“锁定”或“解锁”设置，确保用户资源更安全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操作日志功能，用于企业审核操作记录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全年用户数据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的可靠性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99.99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%</a:t>
            </a:r>
          </a:p>
          <a:p>
            <a:pPr lvl="1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虚拟化云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平台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服务的可用性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99.97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%</a:t>
            </a:r>
          </a:p>
          <a:p>
            <a:pPr lvl="1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全程加密的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WEB UI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API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，保证用户与云端交互的安全性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数据存储的加密可以通过应用层面实现，例如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Windows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EFS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BitLocker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等软件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861943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 txBox="1">
            <a:spLocks/>
          </p:cNvSpPr>
          <p:nvPr/>
        </p:nvSpPr>
        <p:spPr>
          <a:xfrm>
            <a:off x="12668" y="125760"/>
            <a:ext cx="8229600" cy="1143000"/>
          </a:xfrm>
          <a:prstGeom prst="rect">
            <a:avLst/>
          </a:prstGeom>
        </p:spPr>
        <p:txBody>
          <a:bodyPr/>
          <a:lstStyle/>
          <a:p>
            <a:pPr marL="914400" lvl="0" indent="-914400">
              <a:defRPr/>
            </a:pPr>
            <a:r>
              <a:rPr lang="zh-CN" altLang="en-US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  <a:sym typeface="Calibri" pitchFamily="34" charset="0"/>
              </a:rPr>
              <a:t>虚拟化集成项目的投资</a:t>
            </a:r>
            <a:r>
              <a:rPr lang="zh-CN" altLang="en-US" sz="36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决策方案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  <a:sym typeface="Calibri" pitchFamily="34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50827"/>
              </p:ext>
            </p:extLst>
          </p:nvPr>
        </p:nvGraphicFramePr>
        <p:xfrm>
          <a:off x="118618" y="836712"/>
          <a:ext cx="8917878" cy="5823419"/>
        </p:xfrm>
        <a:graphic>
          <a:graphicData uri="http://schemas.openxmlformats.org/drawingml/2006/table">
            <a:tbl>
              <a:tblPr/>
              <a:tblGrid>
                <a:gridCol w="884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40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以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台服务器的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IDC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机房为例，项目投入为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27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，以下是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年的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ROI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计算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按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：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～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整合比例作为参照标准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节省成本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成本科目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（人民币计算）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传统数据机房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虚拟化云计算数据中心（青云）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281">
                <a:tc gridSpan="2"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单价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总价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单价（每月）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总价（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年）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可节约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157">
                <a:tc rowSpan="5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硬件成本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服务器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10(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虚拟机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核、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8G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内存）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605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36300</a:t>
                      </a:r>
                      <a:endParaRPr lang="en-US" altLang="zh-CN" sz="1400" b="0" i="0" u="none" strike="noStrike" kern="120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16.37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89">
                <a:tc vMerge="1"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HBA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卡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0.2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89">
                <a:tc vMerge="1"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存储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5TB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2304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138240</a:t>
                      </a:r>
                      <a:endParaRPr lang="en-US" altLang="zh-CN" sz="1400" b="0" i="0" u="none" strike="noStrike" kern="120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6.18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89">
                <a:tc vMerge="1"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光纤交换设备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89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ISDN/DDN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专线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4M/s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2.5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4M/s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2.5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0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8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软件成本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高可用软件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89"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OS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软件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0.5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189"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零售软件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0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189"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系统管理软件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0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0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1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电力成本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1.5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15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189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人力成本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以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个人支持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台服务器及门店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0.5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5000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15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189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虚拟化集成项目实施人力成本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-10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18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TCO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节省</a:t>
                      </a:r>
                      <a:r>
                        <a:rPr lang="en-US" altLang="zh-CN" sz="1400" b="0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%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41.6%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五年总成本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162.5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95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67.55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万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9900"/>
        </a:solidFill>
        <a:ln w="9525" algn="ctr">
          <a:noFill/>
          <a:miter lim="800000"/>
          <a:headEnd/>
          <a:tailEnd/>
        </a:ln>
        <a:effectLst/>
      </a:spPr>
      <a:bodyPr wrap="none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18246</TotalTime>
  <Pages>0</Pages>
  <Words>1545</Words>
  <Characters>0</Characters>
  <Application>Microsoft Office PowerPoint</Application>
  <DocSecurity>0</DocSecurity>
  <PresentationFormat>全屏显示(4:3)</PresentationFormat>
  <Lines>0</Lines>
  <Paragraphs>382</Paragraphs>
  <Slides>13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MS Gothic</vt:lpstr>
      <vt:lpstr>MS PGothic</vt:lpstr>
      <vt:lpstr>Tele-GroteskNor</vt:lpstr>
      <vt:lpstr>仿宋_GB2312</vt:lpstr>
      <vt:lpstr>华文中宋</vt:lpstr>
      <vt:lpstr>宋体</vt:lpstr>
      <vt:lpstr>微软雅黑</vt:lpstr>
      <vt:lpstr>Arial</vt:lpstr>
      <vt:lpstr>Arial Narrow</vt:lpstr>
      <vt:lpstr>Calibri</vt:lpstr>
      <vt:lpstr>Tahoma</vt:lpstr>
      <vt:lpstr>Times</vt:lpstr>
      <vt:lpstr>Times New Roman</vt:lpstr>
      <vt:lpstr>Wingdings</vt:lpstr>
      <vt:lpstr>Office 主题</vt:lpstr>
      <vt:lpstr>think-cell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虚拟化平台的优良特性 </vt:lpstr>
      <vt:lpstr>虚拟化平台的优良特性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john</dc:creator>
  <cp:lastModifiedBy>Tong Liu</cp:lastModifiedBy>
  <cp:revision>1491</cp:revision>
  <dcterms:created xsi:type="dcterms:W3CDTF">2012-10-10T05:55:38Z</dcterms:created>
  <dcterms:modified xsi:type="dcterms:W3CDTF">2017-10-26T05:03:11Z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2052-8.1.0.3260</vt:lpwstr>
  </property>
</Properties>
</file>