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"/>
  </p:notesMasterIdLst>
  <p:sldIdLst>
    <p:sldId id="344" r:id="rId2"/>
    <p:sldId id="410" r:id="rId3"/>
    <p:sldId id="411" r:id="rId4"/>
    <p:sldId id="412" r:id="rId5"/>
    <p:sldId id="347" r:id="rId6"/>
    <p:sldId id="400" r:id="rId7"/>
    <p:sldId id="401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深色样式 1 - 强调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深色样式 1 - 强调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533" autoAdjust="0"/>
  </p:normalViewPr>
  <p:slideViewPr>
    <p:cSldViewPr>
      <p:cViewPr varScale="1">
        <p:scale>
          <a:sx n="57" d="100"/>
          <a:sy n="57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749CAF3-C4B8-45E0-8991-0A895EC2E453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174D36D-384C-4C8D-A417-94C5C71224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37333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9C7B79-9598-4A94-A5F3-BE645FB9BAFB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3ACC86-C201-4BF1-B6F8-9947F4C782EB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8" tIns="45708" rIns="91418" bIns="45708" anchor="b"/>
          <a:lstStyle/>
          <a:p>
            <a:pPr algn="r" defTabSz="912813"/>
            <a:fld id="{3F3FC172-4802-4564-96AF-38DDA590B612}" type="slidenum">
              <a:rPr lang="en-US" altLang="zh-CN" sz="1200">
                <a:cs typeface="Arial" charset="0"/>
              </a:rPr>
              <a:pPr algn="r" defTabSz="912813"/>
              <a:t>2</a:t>
            </a:fld>
            <a:endParaRPr lang="en-US" altLang="zh-CN" sz="1200">
              <a:cs typeface="Arial" charset="0"/>
            </a:endParaRPr>
          </a:p>
        </p:txBody>
      </p:sp>
      <p:sp>
        <p:nvSpPr>
          <p:cNvPr id="614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18" tIns="45708" rIns="91418" bIns="45708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04000"/>
              </a:lnSpc>
              <a:spcBef>
                <a:spcPct val="20000"/>
              </a:spcBef>
              <a:buClr>
                <a:srgbClr val="F49610"/>
              </a:buClr>
              <a:buFont typeface="Wingdings" pitchFamily="2" charset="2"/>
              <a:buChar char="§"/>
            </a:pPr>
            <a:endParaRPr lang="en-US" altLang="zh-CN" sz="1900" dirty="0" smtClean="0">
              <a:solidFill>
                <a:srgbClr val="241E70"/>
              </a:solidFill>
              <a:latin typeface="Verdan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FBFC2A-4B46-41CE-AAE3-E0E3B5D2E731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Global_cover_0109.jpg"/>
          <p:cNvPicPr>
            <a:picLocks/>
          </p:cNvPicPr>
          <p:nvPr/>
        </p:nvPicPr>
        <p:blipFill>
          <a:blip r:embed="rId2" cstate="print"/>
          <a:srcRect b="410"/>
          <a:stretch>
            <a:fillRect/>
          </a:stretch>
        </p:blipFill>
        <p:spPr bwMode="auto">
          <a:xfrm>
            <a:off x="273050" y="3667125"/>
            <a:ext cx="8593138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90"/>
          <p:cNvSpPr>
            <a:spLocks noChangeShapeType="1"/>
          </p:cNvSpPr>
          <p:nvPr/>
        </p:nvSpPr>
        <p:spPr bwMode="auto">
          <a:xfrm flipV="1">
            <a:off x="274638" y="1050925"/>
            <a:ext cx="8594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274638" y="3663950"/>
            <a:ext cx="8594725" cy="2233613"/>
            <a:chOff x="160" y="2308"/>
            <a:chExt cx="5437" cy="1399"/>
          </a:xfrm>
        </p:grpSpPr>
        <p:sp>
          <p:nvSpPr>
            <p:cNvPr id="7" name="Rectangle 113"/>
            <p:cNvSpPr>
              <a:spLocks noChangeArrowheads="1"/>
            </p:cNvSpPr>
            <p:nvPr/>
          </p:nvSpPr>
          <p:spPr bwMode="auto">
            <a:xfrm>
              <a:off x="160" y="2308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8" name="Rectangle 114"/>
            <p:cNvSpPr>
              <a:spLocks noChangeArrowheads="1"/>
            </p:cNvSpPr>
            <p:nvPr/>
          </p:nvSpPr>
          <p:spPr bwMode="auto">
            <a:xfrm>
              <a:off x="160" y="2862"/>
              <a:ext cx="858" cy="289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9" name="Rectangle 115"/>
            <p:cNvSpPr>
              <a:spLocks noChangeArrowheads="1"/>
            </p:cNvSpPr>
            <p:nvPr/>
          </p:nvSpPr>
          <p:spPr bwMode="auto">
            <a:xfrm>
              <a:off x="160" y="3419"/>
              <a:ext cx="269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" name="Rectangle 116"/>
            <p:cNvSpPr>
              <a:spLocks noChangeArrowheads="1"/>
            </p:cNvSpPr>
            <p:nvPr/>
          </p:nvSpPr>
          <p:spPr bwMode="auto">
            <a:xfrm>
              <a:off x="4739" y="2308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1" name="Rectangle 117"/>
            <p:cNvSpPr>
              <a:spLocks noChangeArrowheads="1"/>
            </p:cNvSpPr>
            <p:nvPr/>
          </p:nvSpPr>
          <p:spPr bwMode="auto">
            <a:xfrm>
              <a:off x="4739" y="2862"/>
              <a:ext cx="858" cy="289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2" name="Rectangle 118"/>
            <p:cNvSpPr>
              <a:spLocks noChangeArrowheads="1"/>
            </p:cNvSpPr>
            <p:nvPr/>
          </p:nvSpPr>
          <p:spPr bwMode="auto">
            <a:xfrm>
              <a:off x="5328" y="3419"/>
              <a:ext cx="269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3" name="Freeform 119"/>
            <p:cNvSpPr>
              <a:spLocks/>
            </p:cNvSpPr>
            <p:nvPr/>
          </p:nvSpPr>
          <p:spPr bwMode="auto">
            <a:xfrm>
              <a:off x="1305" y="2308"/>
              <a:ext cx="286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2880" y="288"/>
                </a:cxn>
                <a:cxn ang="0">
                  <a:pos x="2838" y="256"/>
                </a:cxn>
                <a:cxn ang="0">
                  <a:pos x="2660" y="134"/>
                </a:cxn>
                <a:cxn ang="0">
                  <a:pos x="2430" y="46"/>
                </a:cxn>
                <a:cxn ang="0">
                  <a:pos x="2230" y="10"/>
                </a:cxn>
                <a:cxn ang="0">
                  <a:pos x="2112" y="0"/>
                </a:cxn>
                <a:cxn ang="0">
                  <a:pos x="0" y="0"/>
                </a:cxn>
              </a:cxnLst>
              <a:rect l="0" t="0" r="r" b="b"/>
              <a:pathLst>
                <a:path w="2880" h="288">
                  <a:moveTo>
                    <a:pt x="0" y="0"/>
                  </a:moveTo>
                  <a:lnTo>
                    <a:pt x="0" y="288"/>
                  </a:lnTo>
                  <a:lnTo>
                    <a:pt x="2880" y="288"/>
                  </a:lnTo>
                  <a:lnTo>
                    <a:pt x="2838" y="256"/>
                  </a:lnTo>
                  <a:cubicBezTo>
                    <a:pt x="2838" y="256"/>
                    <a:pt x="2728" y="169"/>
                    <a:pt x="2660" y="134"/>
                  </a:cubicBezTo>
                  <a:cubicBezTo>
                    <a:pt x="2592" y="99"/>
                    <a:pt x="2502" y="67"/>
                    <a:pt x="2430" y="46"/>
                  </a:cubicBezTo>
                  <a:cubicBezTo>
                    <a:pt x="2358" y="25"/>
                    <a:pt x="2283" y="18"/>
                    <a:pt x="2230" y="10"/>
                  </a:cubicBezTo>
                  <a:lnTo>
                    <a:pt x="21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4" name="Freeform 120"/>
            <p:cNvSpPr>
              <a:spLocks/>
            </p:cNvSpPr>
            <p:nvPr/>
          </p:nvSpPr>
          <p:spPr bwMode="auto">
            <a:xfrm>
              <a:off x="1305" y="2862"/>
              <a:ext cx="3174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88"/>
                </a:cxn>
                <a:cxn ang="0">
                  <a:pos x="3194" y="290"/>
                </a:cxn>
                <a:cxn ang="0">
                  <a:pos x="3188" y="256"/>
                </a:cxn>
                <a:cxn ang="0">
                  <a:pos x="3160" y="146"/>
                </a:cxn>
                <a:cxn ang="0">
                  <a:pos x="3118" y="34"/>
                </a:cxn>
                <a:cxn ang="0">
                  <a:pos x="3102" y="2"/>
                </a:cxn>
                <a:cxn ang="0">
                  <a:pos x="0" y="0"/>
                </a:cxn>
              </a:cxnLst>
              <a:rect l="0" t="0" r="r" b="b"/>
              <a:pathLst>
                <a:path w="3194" h="290">
                  <a:moveTo>
                    <a:pt x="0" y="0"/>
                  </a:moveTo>
                  <a:lnTo>
                    <a:pt x="0" y="288"/>
                  </a:lnTo>
                  <a:lnTo>
                    <a:pt x="3194" y="290"/>
                  </a:lnTo>
                  <a:lnTo>
                    <a:pt x="3188" y="256"/>
                  </a:lnTo>
                  <a:cubicBezTo>
                    <a:pt x="3182" y="232"/>
                    <a:pt x="3172" y="183"/>
                    <a:pt x="3160" y="146"/>
                  </a:cubicBezTo>
                  <a:cubicBezTo>
                    <a:pt x="3146" y="103"/>
                    <a:pt x="3128" y="58"/>
                    <a:pt x="3118" y="34"/>
                  </a:cubicBezTo>
                  <a:lnTo>
                    <a:pt x="310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5" name="Freeform 121"/>
            <p:cNvSpPr>
              <a:spLocks/>
            </p:cNvSpPr>
            <p:nvPr/>
          </p:nvSpPr>
          <p:spPr bwMode="auto">
            <a:xfrm>
              <a:off x="3595" y="3417"/>
              <a:ext cx="927" cy="290"/>
            </a:xfrm>
            <a:custGeom>
              <a:avLst/>
              <a:gdLst/>
              <a:ahLst/>
              <a:cxnLst>
                <a:cxn ang="0">
                  <a:pos x="0" y="290"/>
                </a:cxn>
                <a:cxn ang="0">
                  <a:pos x="0" y="2"/>
                </a:cxn>
                <a:cxn ang="0">
                  <a:pos x="3194" y="0"/>
                </a:cxn>
                <a:cxn ang="0">
                  <a:pos x="3176" y="156"/>
                </a:cxn>
                <a:cxn ang="0">
                  <a:pos x="3150" y="254"/>
                </a:cxn>
                <a:cxn ang="0">
                  <a:pos x="3140" y="290"/>
                </a:cxn>
                <a:cxn ang="0">
                  <a:pos x="0" y="290"/>
                </a:cxn>
              </a:cxnLst>
              <a:rect l="0" t="0" r="r" b="b"/>
              <a:pathLst>
                <a:path w="3194" h="290">
                  <a:moveTo>
                    <a:pt x="0" y="290"/>
                  </a:moveTo>
                  <a:lnTo>
                    <a:pt x="0" y="2"/>
                  </a:lnTo>
                  <a:lnTo>
                    <a:pt x="3194" y="0"/>
                  </a:lnTo>
                  <a:lnTo>
                    <a:pt x="3176" y="156"/>
                  </a:lnTo>
                  <a:cubicBezTo>
                    <a:pt x="3169" y="198"/>
                    <a:pt x="3162" y="232"/>
                    <a:pt x="3150" y="254"/>
                  </a:cubicBezTo>
                  <a:lnTo>
                    <a:pt x="3140" y="290"/>
                  </a:lnTo>
                  <a:lnTo>
                    <a:pt x="0" y="290"/>
                  </a:lnTo>
                  <a:close/>
                </a:path>
              </a:pathLst>
            </a:custGeom>
            <a:solidFill>
              <a:schemeClr val="bg1">
                <a:alpha val="49001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+mn-lt"/>
                <a:ea typeface="+mn-ea"/>
              </a:endParaRPr>
            </a:p>
          </p:txBody>
        </p:sp>
        <p:sp>
          <p:nvSpPr>
            <p:cNvPr id="16" name="Rectangle 122"/>
            <p:cNvSpPr>
              <a:spLocks noChangeArrowheads="1"/>
            </p:cNvSpPr>
            <p:nvPr/>
          </p:nvSpPr>
          <p:spPr bwMode="auto">
            <a:xfrm>
              <a:off x="1877" y="3419"/>
              <a:ext cx="858" cy="288"/>
            </a:xfrm>
            <a:prstGeom prst="rect">
              <a:avLst/>
            </a:prstGeom>
            <a:solidFill>
              <a:schemeClr val="bg1">
                <a:alpha val="49001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>
                <a:ea typeface="宋体" pitchFamily="2" charset="-122"/>
              </a:endParaRPr>
            </a:p>
          </p:txBody>
        </p:sp>
      </p:grpSp>
      <p:sp>
        <p:nvSpPr>
          <p:cNvPr id="17" name="Rectangle 6"/>
          <p:cNvSpPr>
            <a:spLocks noChangeArrowheads="1"/>
          </p:cNvSpPr>
          <p:nvPr/>
        </p:nvSpPr>
        <p:spPr bwMode="black">
          <a:xfrm>
            <a:off x="7589838" y="6537325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dirty="0">
                <a:latin typeface="+mn-lt"/>
                <a:ea typeface="宋体" pitchFamily="2" charset="-122"/>
              </a:rPr>
              <a:t>© 2011 IBM Corporation</a:t>
            </a:r>
            <a:endParaRPr lang="en-US" altLang="zh-CN" dirty="0">
              <a:latin typeface="+mn-lt"/>
              <a:ea typeface="宋体" pitchFamily="2" charset="-122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913" y="188913"/>
            <a:ext cx="609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49" name="Rectangle 77"/>
          <p:cNvSpPr>
            <a:spLocks noGrp="1" noChangeArrowheads="1"/>
          </p:cNvSpPr>
          <p:nvPr>
            <p:ph type="ctrTitle"/>
          </p:nvPr>
        </p:nvSpPr>
        <p:spPr>
          <a:xfrm>
            <a:off x="139700" y="1417638"/>
            <a:ext cx="8729663" cy="2011362"/>
          </a:xfrm>
        </p:spPr>
        <p:txBody>
          <a:bodyPr anchor="b"/>
          <a:lstStyle>
            <a:lvl1pPr>
              <a:defRPr sz="35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altLang="zh-CN"/>
          </a:p>
        </p:txBody>
      </p:sp>
      <p:sp>
        <p:nvSpPr>
          <p:cNvPr id="3150" name="Rectangle 78"/>
          <p:cNvSpPr>
            <a:spLocks noGrp="1" noChangeArrowheads="1"/>
          </p:cNvSpPr>
          <p:nvPr>
            <p:ph type="subTitle" idx="1"/>
          </p:nvPr>
        </p:nvSpPr>
        <p:spPr>
          <a:xfrm>
            <a:off x="182563" y="228600"/>
            <a:ext cx="4389437" cy="822325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1300"/>
            </a:lvl1pPr>
          </a:lstStyle>
          <a:p>
            <a:r>
              <a:rPr lang="zh-CN" altLang="en-US" smtClean="0"/>
              <a:t>单击此处编辑母版副标题样式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083F0-88DC-40F6-8064-CC8DEE8A9EE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051AD-044A-4E60-A8B7-C9EE7F8F898D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97663" y="593725"/>
            <a:ext cx="2171700" cy="57610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82563" y="593725"/>
            <a:ext cx="6362700" cy="57610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4BD37-75A6-4631-A809-3918B4D3597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2DC60-0625-42BA-B695-C6344DB72FFC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153988" y="871538"/>
            <a:ext cx="8307387" cy="48069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555A8-33C0-4E09-AEA7-C8A63DC42E1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17550-CFBF-4C4E-A836-5C1D495AE71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C8168-C23A-44BA-849B-7F1A90B914CB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007C4-309D-4143-A624-CE642F905CD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523A1-9125-4C8B-A387-7BB91DCBBC4D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82563" y="1874838"/>
            <a:ext cx="4267200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02163" y="1874838"/>
            <a:ext cx="4267200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1111F-1A2C-47A7-934E-9854B9601C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3804A-EC47-4187-AD35-2075688A8B9D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61D13-2F43-4573-BBFE-36ED2FB1D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FB7FF-DF30-4DF9-98BA-3AE20FF60413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536C33-010E-4F7D-83F7-3EA12936C1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62A00-2BDE-48C8-91DA-A2A1FCC9CB60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D18C6-62D3-4D03-81A1-F4EFC371C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D058D-F6AE-4BC1-8AA4-9825C0B6617B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B4B67-4B07-4169-9A6D-2C994029DE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3A9D6-F60A-4825-9CE6-BD5162ADE1C6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640EE-F50C-4FB8-94C9-D8E7A138F97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6" name="Rectangle 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3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ED13-3E1D-467B-9302-D7242557F0B5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593725"/>
            <a:ext cx="86868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563" y="1874838"/>
            <a:ext cx="8686800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 flipV="1">
            <a:off x="274638" y="549275"/>
            <a:ext cx="8594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black">
          <a:xfrm>
            <a:off x="7589838" y="6537325"/>
            <a:ext cx="1371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800" dirty="0">
                <a:latin typeface="+mn-lt"/>
                <a:ea typeface="宋体" pitchFamily="2" charset="-122"/>
              </a:rPr>
              <a:t>© 2011 IBM Corporation</a:t>
            </a:r>
            <a:endParaRPr lang="en-US" altLang="zh-CN" dirty="0">
              <a:latin typeface="+mn-lt"/>
              <a:ea typeface="宋体" pitchFamily="2" charset="-122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182563" y="136525"/>
            <a:ext cx="42973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 anchor="b"/>
          <a:lstStyle/>
          <a:p>
            <a:pPr fontAlgn="auto">
              <a:spcBef>
                <a:spcPts val="0"/>
              </a:spcBef>
              <a:spcAft>
                <a:spcPts val="900"/>
              </a:spcAft>
              <a:defRPr/>
            </a:pPr>
            <a:r>
              <a:rPr lang="en-US" altLang="zh-CN" sz="1000" dirty="0">
                <a:latin typeface="+mn-lt"/>
                <a:ea typeface="宋体" pitchFamily="2" charset="-122"/>
              </a:rPr>
              <a:t>IBM Smart Planet</a:t>
            </a:r>
            <a:endParaRPr lang="en-US" altLang="zh-CN" dirty="0">
              <a:latin typeface="+mn-lt"/>
              <a:ea typeface="宋体" pitchFamily="2" charset="-122"/>
            </a:endParaRPr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182563" y="6537325"/>
            <a:ext cx="3667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宋体" pitchFamily="2" charset="-122"/>
                <a:cs typeface="Arial" charset="0"/>
              </a:defRPr>
            </a:lvl1pPr>
          </a:lstStyle>
          <a:p>
            <a:pPr>
              <a:defRPr/>
            </a:pPr>
            <a:fld id="{82D88134-FEE1-415D-9722-79BBAB01EF2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54163" y="6537325"/>
            <a:ext cx="59436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宋体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6537325"/>
            <a:ext cx="10048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宋体" pitchFamily="2" charset="-122"/>
                <a:cs typeface="Arial" charset="0"/>
              </a:defRPr>
            </a:lvl1pPr>
          </a:lstStyle>
          <a:p>
            <a:pPr>
              <a:defRPr/>
            </a:pPr>
            <a:fld id="{FBCB67AD-84D6-4167-92D7-8B14C49603EF}" type="datetimeFigureOut">
              <a:rPr lang="zh-CN" altLang="en-US"/>
              <a:pPr>
                <a:defRPr/>
              </a:pPr>
              <a:t>2015-12-24</a:t>
            </a:fld>
            <a:endParaRPr lang="zh-CN" altLang="en-US"/>
          </a:p>
        </p:txBody>
      </p:sp>
      <p:pic>
        <p:nvPicPr>
          <p:cNvPr id="6154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16913" y="188913"/>
            <a:ext cx="6096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6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hlink"/>
          </a:solidFill>
          <a:latin typeface="Arial" charset="0"/>
        </a:defRPr>
      </a:lvl9pPr>
    </p:titleStyle>
    <p:bodyStyle>
      <a:lvl1pPr marL="173038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09588" indent="-1635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 sz="1600">
          <a:solidFill>
            <a:schemeClr val="tx1"/>
          </a:solidFill>
          <a:latin typeface="+mn-lt"/>
        </a:defRPr>
      </a:lvl2pPr>
      <a:lvl3pPr marL="855663" indent="-1730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</a:defRPr>
      </a:lvl3pPr>
      <a:lvl4pPr marL="1203325" indent="-173038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defRPr sz="1600">
          <a:solidFill>
            <a:schemeClr val="bg1"/>
          </a:solidFill>
          <a:latin typeface="+mn-lt"/>
        </a:defRPr>
      </a:lvl4pPr>
      <a:lvl5pPr marL="1539875" indent="-163513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5pPr>
      <a:lvl6pPr marL="19970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6pPr>
      <a:lvl7pPr marL="24542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7pPr>
      <a:lvl8pPr marL="29114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8pPr>
      <a:lvl9pPr marL="3368675" indent="-163513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 bwMode="gray">
          <a:xfrm>
            <a:off x="153988" y="554038"/>
            <a:ext cx="8245475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zh-CN" altLang="en-US" sz="2200" kern="0">
                <a:solidFill>
                  <a:schemeClr val="hlink"/>
                </a:solidFill>
                <a:latin typeface="+mj-lt"/>
                <a:cs typeface="+mj-cs"/>
              </a:rPr>
              <a:t>系统上下文 </a:t>
            </a:r>
            <a:endParaRPr lang="zh-CN" altLang="en-US" sz="2200" kern="0" dirty="0">
              <a:solidFill>
                <a:schemeClr val="hlink"/>
              </a:solidFill>
              <a:latin typeface="+mj-lt"/>
              <a:cs typeface="+mj-cs"/>
            </a:endParaRPr>
          </a:p>
        </p:txBody>
      </p:sp>
      <p:grpSp>
        <p:nvGrpSpPr>
          <p:cNvPr id="16388" name="组合 61"/>
          <p:cNvGrpSpPr>
            <a:grpSpLocks/>
          </p:cNvGrpSpPr>
          <p:nvPr/>
        </p:nvGrpSpPr>
        <p:grpSpPr bwMode="auto">
          <a:xfrm>
            <a:off x="323850" y="1125538"/>
            <a:ext cx="8351838" cy="5399087"/>
            <a:chOff x="900113" y="1196975"/>
            <a:chExt cx="7632700" cy="4895850"/>
          </a:xfrm>
        </p:grpSpPr>
        <p:sp>
          <p:nvSpPr>
            <p:cNvPr id="4" name="椭圆 3"/>
            <p:cNvSpPr/>
            <p:nvPr/>
          </p:nvSpPr>
          <p:spPr bwMode="auto">
            <a:xfrm>
              <a:off x="3058915" y="3068367"/>
              <a:ext cx="3026385" cy="1081089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defRPr/>
              </a:pPr>
              <a:r>
                <a:rPr lang="en-US" altLang="zh-CN" sz="1600" b="1" dirty="0" smtClean="0">
                  <a:solidFill>
                    <a:schemeClr val="tx1"/>
                  </a:solidFill>
                </a:rPr>
                <a:t>XX</a:t>
              </a:r>
              <a:r>
                <a:rPr lang="zh-CN" altLang="en-US" sz="1600" b="1" dirty="0" smtClean="0">
                  <a:solidFill>
                    <a:schemeClr val="tx1"/>
                  </a:solidFill>
                </a:rPr>
                <a:t>省</a:t>
              </a:r>
              <a:r>
                <a:rPr lang="zh-CN" altLang="en-US" sz="1600" b="1" dirty="0">
                  <a:solidFill>
                    <a:schemeClr val="tx1"/>
                  </a:solidFill>
                </a:rPr>
                <a:t>交通管理局</a:t>
              </a:r>
              <a:r>
                <a:rPr lang="en-US" altLang="zh-CN" sz="1600" b="1" dirty="0">
                  <a:solidFill>
                    <a:schemeClr val="tx1"/>
                  </a:solidFill>
                </a:rPr>
                <a:t/>
              </a:r>
              <a:br>
                <a:rPr lang="en-US" altLang="zh-CN" sz="1600" b="1" dirty="0">
                  <a:solidFill>
                    <a:schemeClr val="tx1"/>
                  </a:solidFill>
                </a:rPr>
              </a:br>
              <a:r>
                <a:rPr lang="zh-CN" altLang="en-US" sz="1600" b="1" dirty="0">
                  <a:solidFill>
                    <a:schemeClr val="tx1"/>
                  </a:solidFill>
                </a:rPr>
                <a:t>交警六合一应用系统</a:t>
              </a:r>
            </a:p>
          </p:txBody>
        </p:sp>
        <p:grpSp>
          <p:nvGrpSpPr>
            <p:cNvPr id="16390" name="组合 12"/>
            <p:cNvGrpSpPr>
              <a:grpSpLocks/>
            </p:cNvGrpSpPr>
            <p:nvPr/>
          </p:nvGrpSpPr>
          <p:grpSpPr bwMode="auto">
            <a:xfrm>
              <a:off x="1258888" y="5084763"/>
              <a:ext cx="1225550" cy="647700"/>
              <a:chOff x="1187624" y="4005064"/>
              <a:chExt cx="1224136" cy="648072"/>
            </a:xfrm>
          </p:grpSpPr>
          <p:sp>
            <p:nvSpPr>
              <p:cNvPr id="6" name="矩形 5"/>
              <p:cNvSpPr/>
              <p:nvPr/>
            </p:nvSpPr>
            <p:spPr bwMode="auto">
              <a:xfrm>
                <a:off x="1187200" y="4005453"/>
                <a:ext cx="1224518" cy="648162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8" name="直接连接符 7"/>
              <p:cNvCxnSpPr/>
              <p:nvPr/>
            </p:nvCxnSpPr>
            <p:spPr bwMode="auto">
              <a:xfrm rot="5400000">
                <a:off x="1008032" y="4329535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10" name="直接连接符 9"/>
              <p:cNvCxnSpPr/>
              <p:nvPr/>
            </p:nvCxnSpPr>
            <p:spPr bwMode="auto">
              <a:xfrm rot="5400000">
                <a:off x="1942722" y="4329535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1258207" y="4077471"/>
                <a:ext cx="1082503" cy="4623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dirty="0"/>
                  <a:t>交管局外网门户</a:t>
                </a:r>
              </a:p>
            </p:txBody>
          </p:sp>
        </p:grpSp>
        <p:grpSp>
          <p:nvGrpSpPr>
            <p:cNvPr id="16391" name="组合 13"/>
            <p:cNvGrpSpPr>
              <a:grpSpLocks/>
            </p:cNvGrpSpPr>
            <p:nvPr/>
          </p:nvGrpSpPr>
          <p:grpSpPr bwMode="auto">
            <a:xfrm>
              <a:off x="3924300" y="5300663"/>
              <a:ext cx="1223963" cy="649287"/>
              <a:chOff x="1187624" y="4005064"/>
              <a:chExt cx="1224136" cy="648072"/>
            </a:xfrm>
          </p:grpSpPr>
          <p:sp>
            <p:nvSpPr>
              <p:cNvPr id="15" name="矩形 14"/>
              <p:cNvSpPr/>
              <p:nvPr/>
            </p:nvSpPr>
            <p:spPr bwMode="auto">
              <a:xfrm>
                <a:off x="1186920" y="4005482"/>
                <a:ext cx="1224655" cy="648015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" name="直接连接符 15"/>
              <p:cNvCxnSpPr/>
              <p:nvPr/>
            </p:nvCxnSpPr>
            <p:spPr bwMode="auto">
              <a:xfrm rot="5400000">
                <a:off x="1008014" y="4329490"/>
                <a:ext cx="64801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 bwMode="auto">
              <a:xfrm rot="5400000">
                <a:off x="1942466" y="4329490"/>
                <a:ext cx="648015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258020" y="4077324"/>
                <a:ext cx="1082456" cy="46266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dirty="0"/>
                  <a:t>交管局异地罚款系统</a:t>
                </a:r>
              </a:p>
            </p:txBody>
          </p:sp>
        </p:grpSp>
        <p:grpSp>
          <p:nvGrpSpPr>
            <p:cNvPr id="16392" name="组合 18"/>
            <p:cNvGrpSpPr>
              <a:grpSpLocks/>
            </p:cNvGrpSpPr>
            <p:nvPr/>
          </p:nvGrpSpPr>
          <p:grpSpPr bwMode="auto">
            <a:xfrm>
              <a:off x="7308850" y="4365625"/>
              <a:ext cx="1223963" cy="647700"/>
              <a:chOff x="1187624" y="4005064"/>
              <a:chExt cx="1224136" cy="648072"/>
            </a:xfrm>
          </p:grpSpPr>
          <p:sp>
            <p:nvSpPr>
              <p:cNvPr id="20" name="矩形 19"/>
              <p:cNvSpPr/>
              <p:nvPr/>
            </p:nvSpPr>
            <p:spPr bwMode="auto">
              <a:xfrm>
                <a:off x="1187105" y="4004824"/>
                <a:ext cx="1224655" cy="648162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直接连接符 20"/>
              <p:cNvCxnSpPr/>
              <p:nvPr/>
            </p:nvCxnSpPr>
            <p:spPr bwMode="auto">
              <a:xfrm rot="5400000">
                <a:off x="1008125" y="4328906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22" name="直接连接符 21"/>
              <p:cNvCxnSpPr/>
              <p:nvPr/>
            </p:nvCxnSpPr>
            <p:spPr bwMode="auto">
              <a:xfrm rot="5400000">
                <a:off x="1942577" y="4328906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1258204" y="4076842"/>
                <a:ext cx="1082456" cy="4623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dirty="0"/>
                  <a:t>公安情报</a:t>
                </a:r>
                <a:r>
                  <a:rPr lang="en-US" altLang="zh-CN" sz="1200" dirty="0"/>
                  <a:t/>
                </a:r>
                <a:br>
                  <a:rPr lang="en-US" altLang="zh-CN" sz="1200" dirty="0"/>
                </a:br>
                <a:r>
                  <a:rPr lang="zh-CN" altLang="en-US" sz="1200" dirty="0"/>
                  <a:t>系统</a:t>
                </a:r>
              </a:p>
            </p:txBody>
          </p:sp>
        </p:grpSp>
        <p:grpSp>
          <p:nvGrpSpPr>
            <p:cNvPr id="16393" name="组合 23"/>
            <p:cNvGrpSpPr>
              <a:grpSpLocks/>
            </p:cNvGrpSpPr>
            <p:nvPr/>
          </p:nvGrpSpPr>
          <p:grpSpPr bwMode="auto">
            <a:xfrm>
              <a:off x="5867400" y="5445125"/>
              <a:ext cx="1225550" cy="647700"/>
              <a:chOff x="1187624" y="4005064"/>
              <a:chExt cx="1224136" cy="648072"/>
            </a:xfrm>
          </p:grpSpPr>
          <p:sp>
            <p:nvSpPr>
              <p:cNvPr id="25" name="矩形 24"/>
              <p:cNvSpPr/>
              <p:nvPr/>
            </p:nvSpPr>
            <p:spPr bwMode="auto">
              <a:xfrm>
                <a:off x="1187902" y="4004974"/>
                <a:ext cx="1224518" cy="648162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6" name="直接连接符 25"/>
              <p:cNvCxnSpPr/>
              <p:nvPr/>
            </p:nvCxnSpPr>
            <p:spPr bwMode="auto">
              <a:xfrm rot="5400000">
                <a:off x="1008734" y="4329056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 bwMode="auto">
              <a:xfrm rot="5400000">
                <a:off x="1943426" y="4329056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1258910" y="4076992"/>
                <a:ext cx="1082502" cy="46235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dirty="0"/>
                  <a:t>驾照考试</a:t>
                </a:r>
                <a:r>
                  <a:rPr lang="en-US" altLang="zh-CN" sz="1200" dirty="0"/>
                  <a:t/>
                </a:r>
                <a:br>
                  <a:rPr lang="en-US" altLang="zh-CN" sz="1200" dirty="0"/>
                </a:br>
                <a:r>
                  <a:rPr lang="zh-CN" altLang="en-US" sz="1200" dirty="0"/>
                  <a:t>系统</a:t>
                </a:r>
              </a:p>
            </p:txBody>
          </p:sp>
        </p:grpSp>
        <p:grpSp>
          <p:nvGrpSpPr>
            <p:cNvPr id="16394" name="组合 30"/>
            <p:cNvGrpSpPr>
              <a:grpSpLocks/>
            </p:cNvGrpSpPr>
            <p:nvPr/>
          </p:nvGrpSpPr>
          <p:grpSpPr bwMode="auto">
            <a:xfrm>
              <a:off x="900113" y="3141663"/>
              <a:ext cx="792162" cy="790575"/>
              <a:chOff x="1475656" y="1844824"/>
              <a:chExt cx="792088" cy="791508"/>
            </a:xfrm>
          </p:grpSpPr>
          <p:pic>
            <p:nvPicPr>
              <p:cNvPr id="16428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91680" y="1844824"/>
                <a:ext cx="216024" cy="573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29" name="TextBox 29"/>
              <p:cNvSpPr txBox="1">
                <a:spLocks noChangeArrowheads="1"/>
              </p:cNvSpPr>
              <p:nvPr/>
            </p:nvSpPr>
            <p:spPr bwMode="auto">
              <a:xfrm>
                <a:off x="1475656" y="2420888"/>
                <a:ext cx="792088" cy="2154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800"/>
                  <a:t>车管所用户</a:t>
                </a:r>
              </a:p>
            </p:txBody>
          </p:sp>
        </p:grpSp>
        <p:grpSp>
          <p:nvGrpSpPr>
            <p:cNvPr id="16395" name="组合 31"/>
            <p:cNvGrpSpPr>
              <a:grpSpLocks/>
            </p:cNvGrpSpPr>
            <p:nvPr/>
          </p:nvGrpSpPr>
          <p:grpSpPr bwMode="auto">
            <a:xfrm>
              <a:off x="2268538" y="1484313"/>
              <a:ext cx="790575" cy="914400"/>
              <a:chOff x="1475656" y="1844824"/>
              <a:chExt cx="792088" cy="914618"/>
            </a:xfrm>
          </p:grpSpPr>
          <p:pic>
            <p:nvPicPr>
              <p:cNvPr id="164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91680" y="1844824"/>
                <a:ext cx="216024" cy="573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27" name="TextBox 33"/>
              <p:cNvSpPr txBox="1">
                <a:spLocks noChangeArrowheads="1"/>
              </p:cNvSpPr>
              <p:nvPr/>
            </p:nvSpPr>
            <p:spPr bwMode="auto">
              <a:xfrm>
                <a:off x="1475656" y="2420888"/>
                <a:ext cx="7920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800"/>
                  <a:t>交警队</a:t>
                </a:r>
                <a:r>
                  <a:rPr lang="en-US" altLang="zh-CN" sz="800"/>
                  <a:t/>
                </a:r>
                <a:br>
                  <a:rPr lang="en-US" altLang="zh-CN" sz="800"/>
                </a:br>
                <a:r>
                  <a:rPr lang="zh-CN" altLang="en-US" sz="800"/>
                  <a:t>业务用户</a:t>
                </a:r>
              </a:p>
            </p:txBody>
          </p:sp>
        </p:grpSp>
        <p:grpSp>
          <p:nvGrpSpPr>
            <p:cNvPr id="16396" name="组合 34"/>
            <p:cNvGrpSpPr>
              <a:grpSpLocks/>
            </p:cNvGrpSpPr>
            <p:nvPr/>
          </p:nvGrpSpPr>
          <p:grpSpPr bwMode="auto">
            <a:xfrm>
              <a:off x="4284663" y="1196975"/>
              <a:ext cx="792162" cy="914400"/>
              <a:chOff x="1475656" y="1844824"/>
              <a:chExt cx="792088" cy="914618"/>
            </a:xfrm>
          </p:grpSpPr>
          <p:pic>
            <p:nvPicPr>
              <p:cNvPr id="16424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91680" y="1844824"/>
                <a:ext cx="216024" cy="573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25" name="TextBox 36"/>
              <p:cNvSpPr txBox="1">
                <a:spLocks noChangeArrowheads="1"/>
              </p:cNvSpPr>
              <p:nvPr/>
            </p:nvSpPr>
            <p:spPr bwMode="auto">
              <a:xfrm>
                <a:off x="1475656" y="2420888"/>
                <a:ext cx="7920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800"/>
                  <a:t>交警队</a:t>
                </a:r>
                <a:r>
                  <a:rPr lang="en-US" altLang="zh-CN" sz="800"/>
                  <a:t/>
                </a:r>
                <a:br>
                  <a:rPr lang="en-US" altLang="zh-CN" sz="800"/>
                </a:br>
                <a:r>
                  <a:rPr lang="zh-CN" altLang="en-US" sz="800"/>
                  <a:t>领导用户</a:t>
                </a:r>
              </a:p>
            </p:txBody>
          </p:sp>
        </p:grpSp>
        <p:grpSp>
          <p:nvGrpSpPr>
            <p:cNvPr id="16397" name="组合 40"/>
            <p:cNvGrpSpPr>
              <a:grpSpLocks/>
            </p:cNvGrpSpPr>
            <p:nvPr/>
          </p:nvGrpSpPr>
          <p:grpSpPr bwMode="auto">
            <a:xfrm>
              <a:off x="6011863" y="1484313"/>
              <a:ext cx="792162" cy="914400"/>
              <a:chOff x="1475656" y="1844824"/>
              <a:chExt cx="792088" cy="914618"/>
            </a:xfrm>
          </p:grpSpPr>
          <p:pic>
            <p:nvPicPr>
              <p:cNvPr id="16422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1691680" y="1844824"/>
                <a:ext cx="216024" cy="5738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423" name="TextBox 42"/>
              <p:cNvSpPr txBox="1">
                <a:spLocks noChangeArrowheads="1"/>
              </p:cNvSpPr>
              <p:nvPr/>
            </p:nvSpPr>
            <p:spPr bwMode="auto">
              <a:xfrm>
                <a:off x="1475656" y="2420888"/>
                <a:ext cx="792088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800"/>
                  <a:t>系统运维管理员</a:t>
                </a:r>
              </a:p>
            </p:txBody>
          </p:sp>
        </p:grpSp>
        <p:cxnSp>
          <p:nvCxnSpPr>
            <p:cNvPr id="48" name="形状 47"/>
            <p:cNvCxnSpPr>
              <a:stCxn id="16427" idx="2"/>
              <a:endCxn id="4" idx="1"/>
            </p:cNvCxnSpPr>
            <p:nvPr/>
          </p:nvCxnSpPr>
          <p:spPr bwMode="auto">
            <a:xfrm rot="16200000" flipH="1">
              <a:off x="2668987" y="2394292"/>
              <a:ext cx="827732" cy="837117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cxnSp>
          <p:nvCxnSpPr>
            <p:cNvPr id="51" name="形状 47"/>
            <p:cNvCxnSpPr>
              <a:stCxn id="145410" idx="3"/>
              <a:endCxn id="4" idx="2"/>
            </p:cNvCxnSpPr>
            <p:nvPr/>
          </p:nvCxnSpPr>
          <p:spPr bwMode="auto">
            <a:xfrm>
              <a:off x="1332454" y="3426811"/>
              <a:ext cx="1726461" cy="181381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cxnSp>
          <p:nvCxnSpPr>
            <p:cNvPr id="54" name="形状 47"/>
            <p:cNvCxnSpPr>
              <a:stCxn id="16425" idx="2"/>
              <a:endCxn id="4" idx="0"/>
            </p:cNvCxnSpPr>
            <p:nvPr/>
          </p:nvCxnSpPr>
          <p:spPr bwMode="auto">
            <a:xfrm rot="5400000">
              <a:off x="4147143" y="2536042"/>
              <a:ext cx="957290" cy="107360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cxnSp>
          <p:nvCxnSpPr>
            <p:cNvPr id="61" name="形状 47"/>
            <p:cNvCxnSpPr>
              <a:stCxn id="16423" idx="2"/>
              <a:endCxn id="4" idx="7"/>
            </p:cNvCxnSpPr>
            <p:nvPr/>
          </p:nvCxnSpPr>
          <p:spPr bwMode="auto">
            <a:xfrm rot="5400000">
              <a:off x="5611225" y="2429112"/>
              <a:ext cx="827732" cy="767478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cxnSp>
          <p:nvCxnSpPr>
            <p:cNvPr id="64" name="形状 47"/>
            <p:cNvCxnSpPr>
              <a:stCxn id="11" idx="0"/>
              <a:endCxn id="4" idx="3"/>
            </p:cNvCxnSpPr>
            <p:nvPr/>
          </p:nvCxnSpPr>
          <p:spPr bwMode="auto">
            <a:xfrm rot="5400000" flipH="1" flipV="1">
              <a:off x="2103772" y="3759489"/>
              <a:ext cx="1166021" cy="1629258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cxnSp>
          <p:nvCxnSpPr>
            <p:cNvPr id="67" name="形状 47"/>
            <p:cNvCxnSpPr>
              <a:stCxn id="15" idx="0"/>
              <a:endCxn id="4" idx="4"/>
            </p:cNvCxnSpPr>
            <p:nvPr/>
          </p:nvCxnSpPr>
          <p:spPr bwMode="auto">
            <a:xfrm rot="5400000" flipH="1" flipV="1">
              <a:off x="3978159" y="4707134"/>
              <a:ext cx="1151626" cy="36271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cxnSp>
          <p:nvCxnSpPr>
            <p:cNvPr id="70" name="形状 47"/>
            <p:cNvCxnSpPr>
              <a:stCxn id="25" idx="0"/>
              <a:endCxn id="4" idx="5"/>
            </p:cNvCxnSpPr>
            <p:nvPr/>
          </p:nvCxnSpPr>
          <p:spPr bwMode="auto">
            <a:xfrm rot="16200000" flipV="1">
              <a:off x="5333672" y="4298788"/>
              <a:ext cx="1453928" cy="838567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cxnSp>
          <p:nvCxnSpPr>
            <p:cNvPr id="73" name="形状 47"/>
            <p:cNvCxnSpPr>
              <a:stCxn id="20" idx="1"/>
            </p:cNvCxnSpPr>
            <p:nvPr/>
          </p:nvCxnSpPr>
          <p:spPr bwMode="auto">
            <a:xfrm rot="10800000">
              <a:off x="5940219" y="3860110"/>
              <a:ext cx="1368112" cy="829171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arrow"/>
              <a:tailEnd type="none"/>
            </a:ln>
            <a:effectLst/>
          </p:spPr>
        </p:cxnSp>
        <p:sp>
          <p:nvSpPr>
            <p:cNvPr id="16406" name="TextBox 76"/>
            <p:cNvSpPr txBox="1">
              <a:spLocks noChangeArrowheads="1"/>
            </p:cNvSpPr>
            <p:nvPr/>
          </p:nvSpPr>
          <p:spPr bwMode="auto">
            <a:xfrm>
              <a:off x="1692275" y="3500438"/>
              <a:ext cx="647700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/>
                <a:t>机动车业务办理</a:t>
              </a:r>
            </a:p>
          </p:txBody>
        </p:sp>
        <p:sp>
          <p:nvSpPr>
            <p:cNvPr id="16407" name="TextBox 77"/>
            <p:cNvSpPr txBox="1">
              <a:spLocks noChangeArrowheads="1"/>
            </p:cNvSpPr>
            <p:nvPr/>
          </p:nvSpPr>
          <p:spPr bwMode="auto">
            <a:xfrm>
              <a:off x="2916238" y="2492375"/>
              <a:ext cx="647700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/>
                <a:t>驾驶员业务办理</a:t>
              </a:r>
            </a:p>
          </p:txBody>
        </p:sp>
        <p:sp>
          <p:nvSpPr>
            <p:cNvPr id="16408" name="TextBox 78"/>
            <p:cNvSpPr txBox="1">
              <a:spLocks noChangeArrowheads="1"/>
            </p:cNvSpPr>
            <p:nvPr/>
          </p:nvSpPr>
          <p:spPr bwMode="auto">
            <a:xfrm>
              <a:off x="2411413" y="2708275"/>
              <a:ext cx="647700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/>
                <a:t>事故、违章、危险品运输业务办理</a:t>
              </a:r>
            </a:p>
          </p:txBody>
        </p:sp>
        <p:sp>
          <p:nvSpPr>
            <p:cNvPr id="16409" name="TextBox 79"/>
            <p:cNvSpPr txBox="1">
              <a:spLocks noChangeArrowheads="1"/>
            </p:cNvSpPr>
            <p:nvPr/>
          </p:nvSpPr>
          <p:spPr bwMode="auto">
            <a:xfrm>
              <a:off x="3995738" y="2349500"/>
              <a:ext cx="647700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/>
                <a:t>业务办理统计分析</a:t>
              </a:r>
            </a:p>
          </p:txBody>
        </p:sp>
        <p:sp>
          <p:nvSpPr>
            <p:cNvPr id="16410" name="TextBox 81"/>
            <p:cNvSpPr txBox="1">
              <a:spLocks noChangeArrowheads="1"/>
            </p:cNvSpPr>
            <p:nvPr/>
          </p:nvSpPr>
          <p:spPr bwMode="auto">
            <a:xfrm>
              <a:off x="4859338" y="2205038"/>
              <a:ext cx="792162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/>
                <a:t>系统管理、监控和运维操作</a:t>
              </a:r>
            </a:p>
          </p:txBody>
        </p:sp>
        <p:sp>
          <p:nvSpPr>
            <p:cNvPr id="16411" name="TextBox 82"/>
            <p:cNvSpPr txBox="1">
              <a:spLocks noChangeArrowheads="1"/>
            </p:cNvSpPr>
            <p:nvPr/>
          </p:nvSpPr>
          <p:spPr bwMode="auto">
            <a:xfrm>
              <a:off x="2411413" y="4652963"/>
              <a:ext cx="792162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 dirty="0" smtClean="0"/>
                <a:t>机动车违章信息查询</a:t>
              </a:r>
              <a:endParaRPr lang="zh-CN" altLang="en-US" sz="800" dirty="0"/>
            </a:p>
          </p:txBody>
        </p:sp>
        <p:sp>
          <p:nvSpPr>
            <p:cNvPr id="16412" name="TextBox 83"/>
            <p:cNvSpPr txBox="1">
              <a:spLocks noChangeArrowheads="1"/>
            </p:cNvSpPr>
            <p:nvPr/>
          </p:nvSpPr>
          <p:spPr bwMode="auto">
            <a:xfrm>
              <a:off x="3858697" y="4365104"/>
              <a:ext cx="792162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 dirty="0"/>
                <a:t>缴纳机动车违章罚款</a:t>
              </a:r>
            </a:p>
          </p:txBody>
        </p:sp>
        <p:sp>
          <p:nvSpPr>
            <p:cNvPr id="16413" name="TextBox 84"/>
            <p:cNvSpPr txBox="1">
              <a:spLocks noChangeArrowheads="1"/>
            </p:cNvSpPr>
            <p:nvPr/>
          </p:nvSpPr>
          <p:spPr bwMode="auto">
            <a:xfrm>
              <a:off x="5148064" y="4437112"/>
              <a:ext cx="792162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 dirty="0"/>
                <a:t>驾照考试合格信息</a:t>
              </a:r>
            </a:p>
          </p:txBody>
        </p:sp>
        <p:sp>
          <p:nvSpPr>
            <p:cNvPr id="16414" name="TextBox 87"/>
            <p:cNvSpPr txBox="1">
              <a:spLocks noChangeArrowheads="1"/>
            </p:cNvSpPr>
            <p:nvPr/>
          </p:nvSpPr>
          <p:spPr bwMode="auto">
            <a:xfrm>
              <a:off x="6588125" y="4078288"/>
              <a:ext cx="792163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 dirty="0" smtClean="0"/>
                <a:t>信息查询</a:t>
              </a:r>
              <a:endParaRPr lang="zh-CN" altLang="en-US" sz="800" dirty="0"/>
            </a:p>
          </p:txBody>
        </p:sp>
        <p:grpSp>
          <p:nvGrpSpPr>
            <p:cNvPr id="16415" name="组合 94"/>
            <p:cNvGrpSpPr>
              <a:grpSpLocks/>
            </p:cNvGrpSpPr>
            <p:nvPr/>
          </p:nvGrpSpPr>
          <p:grpSpPr bwMode="auto">
            <a:xfrm>
              <a:off x="7164388" y="2420938"/>
              <a:ext cx="1223962" cy="647700"/>
              <a:chOff x="1187624" y="4005064"/>
              <a:chExt cx="1224136" cy="648072"/>
            </a:xfrm>
          </p:grpSpPr>
          <p:sp>
            <p:nvSpPr>
              <p:cNvPr id="96" name="矩形 95"/>
              <p:cNvSpPr/>
              <p:nvPr/>
            </p:nvSpPr>
            <p:spPr bwMode="auto">
              <a:xfrm>
                <a:off x="1187937" y="4004704"/>
                <a:ext cx="1223206" cy="648162"/>
              </a:xfrm>
              <a:prstGeom prst="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zh-CN" altLang="en-US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97" name="直接连接符 96"/>
              <p:cNvCxnSpPr/>
              <p:nvPr/>
            </p:nvCxnSpPr>
            <p:spPr bwMode="auto">
              <a:xfrm rot="5400000">
                <a:off x="1007506" y="4328785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cxnSp>
            <p:nvCxnSpPr>
              <p:cNvPr id="98" name="直接连接符 97"/>
              <p:cNvCxnSpPr/>
              <p:nvPr/>
            </p:nvCxnSpPr>
            <p:spPr bwMode="auto">
              <a:xfrm rot="5400000">
                <a:off x="1943410" y="4328785"/>
                <a:ext cx="648162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</p:cxnSp>
          <p:sp>
            <p:nvSpPr>
              <p:cNvPr id="99" name="TextBox 98"/>
              <p:cNvSpPr txBox="1"/>
              <p:nvPr/>
            </p:nvSpPr>
            <p:spPr>
              <a:xfrm>
                <a:off x="1259037" y="4076722"/>
                <a:ext cx="1081005" cy="46235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zh-CN" altLang="en-US" sz="1200" dirty="0"/>
                  <a:t>交管局移动执法系统</a:t>
                </a:r>
              </a:p>
            </p:txBody>
          </p:sp>
        </p:grpSp>
        <p:cxnSp>
          <p:nvCxnSpPr>
            <p:cNvPr id="101" name="形状 47"/>
            <p:cNvCxnSpPr>
              <a:stCxn id="96" idx="2"/>
              <a:endCxn id="4" idx="6"/>
            </p:cNvCxnSpPr>
            <p:nvPr/>
          </p:nvCxnSpPr>
          <p:spPr bwMode="auto">
            <a:xfrm rot="5400000">
              <a:off x="6660483" y="2493184"/>
              <a:ext cx="539824" cy="1690191"/>
            </a:xfrm>
            <a:prstGeom prst="curvedConnector2">
              <a:avLst/>
            </a:prstGeom>
            <a:noFill/>
            <a:ln w="19050" cap="flat" cmpd="sng" algn="ctr">
              <a:solidFill>
                <a:schemeClr val="bg1">
                  <a:lumMod val="75000"/>
                </a:schemeClr>
              </a:solidFill>
              <a:prstDash val="solid"/>
              <a:round/>
              <a:headEnd type="none"/>
              <a:tailEnd type="arrow"/>
            </a:ln>
            <a:effectLst/>
          </p:spPr>
        </p:cxnSp>
        <p:sp>
          <p:nvSpPr>
            <p:cNvPr id="16417" name="TextBox 103"/>
            <p:cNvSpPr txBox="1">
              <a:spLocks noChangeArrowheads="1"/>
            </p:cNvSpPr>
            <p:nvPr/>
          </p:nvSpPr>
          <p:spPr bwMode="auto">
            <a:xfrm>
              <a:off x="6372225" y="3141900"/>
              <a:ext cx="792163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800" dirty="0" smtClean="0"/>
                <a:t>违章处理</a:t>
              </a:r>
              <a:r>
                <a:rPr lang="en-US" altLang="zh-CN" sz="800" dirty="0" smtClean="0"/>
                <a:t/>
              </a:r>
              <a:br>
                <a:rPr lang="en-US" altLang="zh-CN" sz="800" dirty="0" smtClean="0"/>
              </a:br>
              <a:r>
                <a:rPr lang="zh-CN" altLang="en-US" sz="800" dirty="0" smtClean="0"/>
                <a:t>事故处理</a:t>
              </a:r>
              <a:endParaRPr lang="zh-CN" altLang="en-US" sz="800" dirty="0"/>
            </a:p>
          </p:txBody>
        </p:sp>
      </p:grpSp>
      <p:sp>
        <p:nvSpPr>
          <p:cNvPr id="62" name="TextBox 82"/>
          <p:cNvSpPr txBox="1">
            <a:spLocks noChangeArrowheads="1"/>
          </p:cNvSpPr>
          <p:nvPr/>
        </p:nvSpPr>
        <p:spPr bwMode="auto">
          <a:xfrm>
            <a:off x="1763688" y="4437112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800" dirty="0" smtClean="0"/>
              <a:t>FTP, Batch</a:t>
            </a:r>
            <a:r>
              <a:rPr lang="zh-CN" altLang="en-US" sz="800" dirty="0" smtClean="0"/>
              <a:t>，增量，每天数据传输一次</a:t>
            </a:r>
            <a:endParaRPr lang="zh-CN" altLang="en-US" sz="800" dirty="0"/>
          </a:p>
        </p:txBody>
      </p:sp>
      <p:sp>
        <p:nvSpPr>
          <p:cNvPr id="63" name="TextBox 83"/>
          <p:cNvSpPr txBox="1">
            <a:spLocks noChangeArrowheads="1"/>
          </p:cNvSpPr>
          <p:nvPr/>
        </p:nvSpPr>
        <p:spPr bwMode="auto">
          <a:xfrm>
            <a:off x="4283968" y="4653136"/>
            <a:ext cx="648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800" dirty="0" smtClean="0"/>
              <a:t>HTTP</a:t>
            </a:r>
            <a:r>
              <a:rPr lang="zh-CN" altLang="en-US" sz="800" dirty="0" smtClean="0"/>
              <a:t>，实时访问</a:t>
            </a:r>
            <a:endParaRPr lang="zh-CN" altLang="en-US" sz="800" dirty="0"/>
          </a:p>
        </p:txBody>
      </p:sp>
      <p:sp>
        <p:nvSpPr>
          <p:cNvPr id="65" name="TextBox 82"/>
          <p:cNvSpPr txBox="1">
            <a:spLocks noChangeArrowheads="1"/>
          </p:cNvSpPr>
          <p:nvPr/>
        </p:nvSpPr>
        <p:spPr bwMode="auto">
          <a:xfrm>
            <a:off x="5724128" y="5013176"/>
            <a:ext cx="1080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800" dirty="0" smtClean="0"/>
              <a:t>FTP, Batch</a:t>
            </a:r>
            <a:r>
              <a:rPr lang="zh-CN" altLang="en-US" sz="800" dirty="0" smtClean="0"/>
              <a:t>，增量，</a:t>
            </a:r>
            <a:r>
              <a:rPr lang="en-US" altLang="zh-CN" sz="800" dirty="0" smtClean="0"/>
              <a:t/>
            </a:r>
            <a:br>
              <a:rPr lang="en-US" altLang="zh-CN" sz="800" dirty="0" smtClean="0"/>
            </a:br>
            <a:r>
              <a:rPr lang="zh-CN" altLang="en-US" sz="800" dirty="0" smtClean="0"/>
              <a:t>每天传输一次</a:t>
            </a:r>
            <a:endParaRPr lang="zh-CN" altLang="en-US" sz="800" dirty="0"/>
          </a:p>
        </p:txBody>
      </p:sp>
      <p:sp>
        <p:nvSpPr>
          <p:cNvPr id="66" name="TextBox 83"/>
          <p:cNvSpPr txBox="1">
            <a:spLocks noChangeArrowheads="1"/>
          </p:cNvSpPr>
          <p:nvPr/>
        </p:nvSpPr>
        <p:spPr bwMode="auto">
          <a:xfrm>
            <a:off x="6516216" y="4725144"/>
            <a:ext cx="648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800" dirty="0" smtClean="0"/>
              <a:t>HTTP</a:t>
            </a:r>
            <a:r>
              <a:rPr lang="zh-CN" altLang="en-US" sz="800" dirty="0" smtClean="0"/>
              <a:t>，实时访问</a:t>
            </a:r>
            <a:endParaRPr lang="zh-CN" altLang="en-US" sz="800" dirty="0"/>
          </a:p>
        </p:txBody>
      </p:sp>
      <p:sp>
        <p:nvSpPr>
          <p:cNvPr id="68" name="TextBox 83"/>
          <p:cNvSpPr txBox="1">
            <a:spLocks noChangeArrowheads="1"/>
          </p:cNvSpPr>
          <p:nvPr/>
        </p:nvSpPr>
        <p:spPr bwMode="auto">
          <a:xfrm>
            <a:off x="6588224" y="3645024"/>
            <a:ext cx="64807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800" dirty="0" smtClean="0"/>
              <a:t>HTTP</a:t>
            </a:r>
            <a:r>
              <a:rPr lang="zh-CN" altLang="en-US" sz="800" dirty="0" smtClean="0"/>
              <a:t>，实时访问</a:t>
            </a:r>
            <a:endParaRPr lang="zh-CN" alt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 bwMode="gray">
          <a:xfrm>
            <a:off x="212725" y="668338"/>
            <a:ext cx="8245475" cy="384175"/>
          </a:xfrm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zh-CN" altLang="en-US" smtClean="0">
                <a:ea typeface="宋体" charset="-122"/>
              </a:rPr>
              <a:t>功能性需求 </a:t>
            </a:r>
          </a:p>
        </p:txBody>
      </p:sp>
      <p:sp>
        <p:nvSpPr>
          <p:cNvPr id="4" name="灯片编号占位符 3"/>
          <p:cNvSpPr txBox="1">
            <a:spLocks noGrp="1"/>
          </p:cNvSpPr>
          <p:nvPr/>
        </p:nvSpPr>
        <p:spPr bwMode="black">
          <a:xfrm>
            <a:off x="153988" y="6399213"/>
            <a:ext cx="660400" cy="320675"/>
          </a:xfrm>
          <a:prstGeom prst="rect">
            <a:avLst/>
          </a:prstGeom>
          <a:noFill/>
          <a:ln algn="ctr"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fld id="{631E0C64-4B47-4C8B-882A-659705B3EDB8}" type="slidenum">
              <a:rPr lang="zh-CN" altLang="en-US" sz="1000" b="1">
                <a:solidFill>
                  <a:srgbClr val="FFFFFF"/>
                </a:solidFill>
                <a:latin typeface="+mn-lt"/>
                <a:ea typeface="宋体" pitchFamily="2" charset="-122"/>
                <a:cs typeface="Arial" charset="0"/>
              </a:rPr>
              <a:pPr>
                <a:spcBef>
                  <a:spcPct val="50000"/>
                </a:spcBef>
                <a:defRPr/>
              </a:pPr>
              <a:t>2</a:t>
            </a:fld>
            <a:endParaRPr lang="en-US" altLang="zh-CN" sz="1000" b="1">
              <a:solidFill>
                <a:srgbClr val="FFFFFF"/>
              </a:solidFill>
              <a:latin typeface="+mn-lt"/>
              <a:ea typeface="宋体" pitchFamily="2" charset="-122"/>
              <a:cs typeface="Arial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gray">
          <a:xfrm>
            <a:off x="419100" y="1847850"/>
            <a:ext cx="8229600" cy="44958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lIns="0" tIns="0" rIns="0"/>
          <a:lstStyle/>
          <a:p>
            <a:pPr marL="179388" indent="-179388">
              <a:lnSpc>
                <a:spcPct val="104000"/>
              </a:lnSpc>
              <a:spcBef>
                <a:spcPct val="20000"/>
              </a:spcBef>
              <a:buClr>
                <a:srgbClr val="F49610"/>
              </a:buClr>
              <a:buFont typeface="Wingdings" pitchFamily="2" charset="2"/>
              <a:buChar char="§"/>
            </a:pPr>
            <a:endParaRPr lang="zh-CN" altLang="zh-CN">
              <a:solidFill>
                <a:srgbClr val="241E70"/>
              </a:solidFill>
              <a:latin typeface="Verdana" pitchFamily="34" charset="0"/>
              <a:cs typeface="Arial" charset="0"/>
            </a:endParaRPr>
          </a:p>
        </p:txBody>
      </p:sp>
      <p:graphicFrame>
        <p:nvGraphicFramePr>
          <p:cNvPr id="123990" name="Group 86"/>
          <p:cNvGraphicFramePr>
            <a:graphicFrameLocks noGrp="1"/>
          </p:cNvGraphicFramePr>
          <p:nvPr/>
        </p:nvGraphicFramePr>
        <p:xfrm>
          <a:off x="622300" y="1412875"/>
          <a:ext cx="7988300" cy="4663161"/>
        </p:xfrm>
        <a:graphic>
          <a:graphicData uri="http://schemas.openxmlformats.org/drawingml/2006/table">
            <a:tbl>
              <a:tblPr/>
              <a:tblGrid>
                <a:gridCol w="2293516"/>
                <a:gridCol w="5694784"/>
              </a:tblGrid>
              <a:tr h="5040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功能需求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功能需求细项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机动车管理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机动车注册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机动车报废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3.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机动车过户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4.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机动车查询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5.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机动车年检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517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驾驶证管理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驾驶证注册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驾驶证注销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3.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驾驶证变更（升级）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4.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驾驶证查询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521638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交通事故处理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交通事故录入录入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交通事故查询查询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 3.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交通事故统计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624378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交通违法处理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交通违法录入 （包含拍照、移动执法等）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交通违法查询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3.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交通违法统计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4.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交通违章处罚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517563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剧毒品运输管理系统</a:t>
                      </a:r>
                      <a:endParaRPr kumimoji="0" lang="en-US" altLang="zh-CN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高危运输申请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高危运输批准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3.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高危运输查询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517563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交警业务平台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内网门户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信息发布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3.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协同办公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4.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知识管理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5.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邮件系统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942241"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综合业务分析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1.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交通事故分析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2.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机动车分析 </a:t>
                      </a:r>
                      <a:r>
                        <a:rPr kumimoji="0" lang="en-US" altLang="zh-CN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3. </a:t>
                      </a:r>
                      <a:r>
                        <a:rPr kumimoji="0" lang="zh-CN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驾车人员分析等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609600"/>
            <a:ext cx="8245475" cy="498475"/>
          </a:xfrm>
        </p:spPr>
        <p:txBody>
          <a:bodyPr/>
          <a:lstStyle/>
          <a:p>
            <a:pPr eaLnBrk="1" hangingPunct="1"/>
            <a:r>
              <a:rPr lang="zh-CN" altLang="en-US" smtClean="0">
                <a:ea typeface="宋体" charset="-122"/>
              </a:rPr>
              <a:t>非功能性需求</a:t>
            </a:r>
          </a:p>
        </p:txBody>
      </p:sp>
      <p:graphicFrame>
        <p:nvGraphicFramePr>
          <p:cNvPr id="25795" name="Group 195"/>
          <p:cNvGraphicFramePr>
            <a:graphicFrameLocks noGrp="1"/>
          </p:cNvGraphicFramePr>
          <p:nvPr>
            <p:ph/>
          </p:nvPr>
        </p:nvGraphicFramePr>
        <p:xfrm>
          <a:off x="381000" y="1447800"/>
          <a:ext cx="8307388" cy="5005537"/>
        </p:xfrm>
        <a:graphic>
          <a:graphicData uri="http://schemas.openxmlformats.org/drawingml/2006/table">
            <a:tbl>
              <a:tblPr/>
              <a:tblGrid>
                <a:gridCol w="1447800"/>
                <a:gridCol w="838200"/>
                <a:gridCol w="6021388"/>
              </a:tblGrid>
              <a:tr h="34196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Capacity/Volume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交警并发在线用户数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9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交警注册用户数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 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77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机动车注册量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40,000,000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77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Performance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每日驾驶证业务量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50,000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9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每日机动车业务量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25,000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9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每天交通违章处理量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 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4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每天交通事故处理量 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&gt; 30,000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77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简单请求响应时间平均值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&lt;=1.5s, 95%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的简单请求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&lt;=2 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（单业务的请求）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99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复杂请求响应时间平均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&lt;=3s, 95%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的简单请求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&lt;=5 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（复杂的统计分析）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9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Availability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系统服务时间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24 x 7 x 365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3884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故障排除时间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1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紧急故障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90%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30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分钟内解决，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100%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小时内解决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高级故障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90%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小时内解决，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100%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小时内解决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中等故障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80%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6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小时内解决，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100%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个自然日内解决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4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轻微故障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80%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个工作日内解决，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100%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在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5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个工作日内解决。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9283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6525" y="609600"/>
            <a:ext cx="8245475" cy="498475"/>
          </a:xfrm>
        </p:spPr>
        <p:txBody>
          <a:bodyPr/>
          <a:lstStyle/>
          <a:p>
            <a:pPr eaLnBrk="1" hangingPunct="1"/>
            <a:r>
              <a:rPr lang="zh-CN" altLang="en-US" smtClean="0">
                <a:ea typeface="宋体" charset="-122"/>
              </a:rPr>
              <a:t>非功能性需求</a:t>
            </a:r>
          </a:p>
        </p:txBody>
      </p:sp>
      <p:graphicFrame>
        <p:nvGraphicFramePr>
          <p:cNvPr id="129143" name="Group 119"/>
          <p:cNvGraphicFramePr>
            <a:graphicFrameLocks noGrp="1"/>
          </p:cNvGraphicFramePr>
          <p:nvPr>
            <p:ph/>
          </p:nvPr>
        </p:nvGraphicFramePr>
        <p:xfrm>
          <a:off x="381000" y="1447800"/>
          <a:ext cx="8307388" cy="4573489"/>
        </p:xfrm>
        <a:graphic>
          <a:graphicData uri="http://schemas.openxmlformats.org/drawingml/2006/table">
            <a:tbl>
              <a:tblPr/>
              <a:tblGrid>
                <a:gridCol w="1447800"/>
                <a:gridCol w="838200"/>
                <a:gridCol w="6021388"/>
              </a:tblGrid>
              <a:tr h="152520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Availability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系统故障率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紧急故障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运行第一年，每年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5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次以内，以后每年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高级故障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运行第一年，每年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10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次以内，以后每年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5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中等故障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运行第一年，每月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5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次以内，以后每月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4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轻微故障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: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运行第一年，每月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10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次以内，以后每月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5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次以内。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1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Scalability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 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架构设计需要支持至少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5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年的运行扩展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水平扩展垂直扩展都不需要修改应用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每年的增长率为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12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Maintainability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1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支持在线热备份和离线备份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恢复服务时间 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&lt; 1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小时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 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提供灾备冗余系统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40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Systems management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对服务器、网络、应用提供统一监控服务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82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Security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NFR16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统一用户管理和认证服务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82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zh-CN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FD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zh-CN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89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3988" y="554038"/>
            <a:ext cx="8245475" cy="498475"/>
          </a:xfrm>
        </p:spPr>
        <p:txBody>
          <a:bodyPr/>
          <a:lstStyle/>
          <a:p>
            <a:pPr eaLnBrk="1" hangingPunct="1"/>
            <a:r>
              <a:rPr lang="zh-CN" altLang="en-US" smtClean="0">
                <a:ea typeface="宋体" charset="-122"/>
              </a:rPr>
              <a:t>主要用例图 </a:t>
            </a:r>
            <a:r>
              <a:rPr lang="en-US" altLang="zh-CN" smtClean="0">
                <a:ea typeface="宋体" charset="-122"/>
              </a:rPr>
              <a:t>—— </a:t>
            </a:r>
            <a:r>
              <a:rPr lang="zh-CN" altLang="en-US" smtClean="0">
                <a:ea typeface="宋体" charset="-122"/>
              </a:rPr>
              <a:t>核心业务</a:t>
            </a:r>
          </a:p>
        </p:txBody>
      </p:sp>
      <p:sp>
        <p:nvSpPr>
          <p:cNvPr id="136196" name="AutoShape 4"/>
          <p:cNvSpPr>
            <a:spLocks noChangeArrowheads="1"/>
          </p:cNvSpPr>
          <p:nvPr/>
        </p:nvSpPr>
        <p:spPr bwMode="auto">
          <a:xfrm>
            <a:off x="8001000" y="655638"/>
            <a:ext cx="992188" cy="685800"/>
          </a:xfrm>
          <a:prstGeom prst="flowChartDocument">
            <a:avLst/>
          </a:prstGeom>
          <a:gradFill rotWithShape="1">
            <a:gsLst>
              <a:gs pos="0">
                <a:srgbClr val="BFC6FD"/>
              </a:gs>
              <a:gs pos="50000">
                <a:schemeClr val="bg1"/>
              </a:gs>
              <a:gs pos="100000">
                <a:srgbClr val="BFC6FD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4" rIns="9144" anchor="ctr" anchorCtr="1"/>
          <a:lstStyle/>
          <a:p>
            <a:pPr>
              <a:lnSpc>
                <a:spcPct val="85000"/>
              </a:lnSpc>
              <a:defRPr/>
            </a:pPr>
            <a:r>
              <a:rPr lang="en-US" altLang="zh-CN" sz="1200" dirty="0">
                <a:latin typeface="Arial" pitchFamily="34" charset="0"/>
                <a:ea typeface="宋体" pitchFamily="2" charset="-122"/>
              </a:rPr>
              <a:t>ART 0508</a:t>
            </a:r>
          </a:p>
          <a:p>
            <a:pPr>
              <a:lnSpc>
                <a:spcPct val="85000"/>
              </a:lnSpc>
              <a:defRPr/>
            </a:pPr>
            <a:r>
              <a:rPr lang="en-US" altLang="zh-CN" sz="1200" dirty="0">
                <a:latin typeface="Arial" pitchFamily="34" charset="0"/>
                <a:ea typeface="宋体" pitchFamily="2" charset="-122"/>
              </a:rPr>
              <a:t>Use Case Model</a:t>
            </a:r>
          </a:p>
        </p:txBody>
      </p:sp>
      <p:grpSp>
        <p:nvGrpSpPr>
          <p:cNvPr id="22532" name="组合 6"/>
          <p:cNvGrpSpPr>
            <a:grpSpLocks/>
          </p:cNvGrpSpPr>
          <p:nvPr/>
        </p:nvGrpSpPr>
        <p:grpSpPr bwMode="auto">
          <a:xfrm>
            <a:off x="755650" y="2781300"/>
            <a:ext cx="1079500" cy="1166813"/>
            <a:chOff x="1475656" y="1844824"/>
            <a:chExt cx="792088" cy="755167"/>
          </a:xfrm>
        </p:grpSpPr>
        <p:pic>
          <p:nvPicPr>
            <p:cNvPr id="2258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1680" y="1844824"/>
              <a:ext cx="216024" cy="573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85" name="TextBox 8"/>
            <p:cNvSpPr txBox="1">
              <a:spLocks noChangeArrowheads="1"/>
            </p:cNvSpPr>
            <p:nvPr/>
          </p:nvSpPr>
          <p:spPr bwMode="auto">
            <a:xfrm>
              <a:off x="1475656" y="2420888"/>
              <a:ext cx="792088" cy="179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200"/>
                <a:t>车管所用户</a:t>
              </a:r>
            </a:p>
          </p:txBody>
        </p:sp>
      </p:grpSp>
      <p:grpSp>
        <p:nvGrpSpPr>
          <p:cNvPr id="22533" name="组合 58"/>
          <p:cNvGrpSpPr>
            <a:grpSpLocks/>
          </p:cNvGrpSpPr>
          <p:nvPr/>
        </p:nvGrpSpPr>
        <p:grpSpPr bwMode="auto">
          <a:xfrm>
            <a:off x="2124075" y="1412875"/>
            <a:ext cx="1655763" cy="4103688"/>
            <a:chOff x="1835696" y="1196752"/>
            <a:chExt cx="1656184" cy="4104456"/>
          </a:xfrm>
        </p:grpSpPr>
        <p:sp>
          <p:nvSpPr>
            <p:cNvPr id="58" name="圆角矩形 57"/>
            <p:cNvSpPr/>
            <p:nvPr/>
          </p:nvSpPr>
          <p:spPr bwMode="auto">
            <a:xfrm>
              <a:off x="1835696" y="1196752"/>
              <a:ext cx="1440160" cy="410445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>
                <a:defRPr/>
              </a:pPr>
              <a:endParaRPr lang="zh-CN" altLang="en-US" sz="1600">
                <a:ea typeface="宋体" pitchFamily="2" charset="-122"/>
              </a:endParaRPr>
            </a:p>
          </p:txBody>
        </p:sp>
        <p:grpSp>
          <p:nvGrpSpPr>
            <p:cNvPr id="22572" name="组合 11"/>
            <p:cNvGrpSpPr>
              <a:grpSpLocks/>
            </p:cNvGrpSpPr>
            <p:nvPr/>
          </p:nvGrpSpPr>
          <p:grpSpPr bwMode="auto">
            <a:xfrm>
              <a:off x="1980196" y="1341242"/>
              <a:ext cx="1511684" cy="946083"/>
              <a:chOff x="3924412" y="1989314"/>
              <a:chExt cx="1511684" cy="946083"/>
            </a:xfrm>
          </p:grpSpPr>
          <p:sp>
            <p:nvSpPr>
              <p:cNvPr id="10" name="椭圆 9"/>
              <p:cNvSpPr/>
              <p:nvPr/>
            </p:nvSpPr>
            <p:spPr bwMode="auto">
              <a:xfrm>
                <a:off x="3924412" y="1989314"/>
                <a:ext cx="1224273" cy="57637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UC01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3" name="TextBox 10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机动车注册</a:t>
                </a:r>
              </a:p>
            </p:txBody>
          </p:sp>
        </p:grpSp>
        <p:grpSp>
          <p:nvGrpSpPr>
            <p:cNvPr id="22573" name="组合 12"/>
            <p:cNvGrpSpPr>
              <a:grpSpLocks/>
            </p:cNvGrpSpPr>
            <p:nvPr/>
          </p:nvGrpSpPr>
          <p:grpSpPr bwMode="auto">
            <a:xfrm>
              <a:off x="1980196" y="2338379"/>
              <a:ext cx="1511684" cy="946605"/>
              <a:chOff x="3924412" y="1988792"/>
              <a:chExt cx="1511684" cy="946605"/>
            </a:xfrm>
          </p:grpSpPr>
          <p:sp>
            <p:nvSpPr>
              <p:cNvPr id="14" name="椭圆 13"/>
              <p:cNvSpPr/>
              <p:nvPr/>
            </p:nvSpPr>
            <p:spPr bwMode="auto">
              <a:xfrm>
                <a:off x="3924412" y="1988792"/>
                <a:ext cx="1224273" cy="576370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UC02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81" name="TextBox 14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机动车年检</a:t>
                </a:r>
              </a:p>
            </p:txBody>
          </p:sp>
        </p:grpSp>
        <p:grpSp>
          <p:nvGrpSpPr>
            <p:cNvPr id="22574" name="组合 15"/>
            <p:cNvGrpSpPr>
              <a:grpSpLocks/>
            </p:cNvGrpSpPr>
            <p:nvPr/>
          </p:nvGrpSpPr>
          <p:grpSpPr bwMode="auto">
            <a:xfrm>
              <a:off x="1980196" y="3346629"/>
              <a:ext cx="1511684" cy="946467"/>
              <a:chOff x="3924412" y="1988930"/>
              <a:chExt cx="1511684" cy="946467"/>
            </a:xfrm>
          </p:grpSpPr>
          <p:sp>
            <p:nvSpPr>
              <p:cNvPr id="17" name="椭圆 16"/>
              <p:cNvSpPr/>
              <p:nvPr/>
            </p:nvSpPr>
            <p:spPr bwMode="auto">
              <a:xfrm>
                <a:off x="3924412" y="1988930"/>
                <a:ext cx="1224273" cy="57637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UC03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9" name="TextBox 17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机动车过户</a:t>
                </a:r>
              </a:p>
            </p:txBody>
          </p:sp>
        </p:grpSp>
        <p:grpSp>
          <p:nvGrpSpPr>
            <p:cNvPr id="22575" name="组合 18"/>
            <p:cNvGrpSpPr>
              <a:grpSpLocks/>
            </p:cNvGrpSpPr>
            <p:nvPr/>
          </p:nvGrpSpPr>
          <p:grpSpPr bwMode="auto">
            <a:xfrm>
              <a:off x="1980196" y="4283429"/>
              <a:ext cx="1511684" cy="945771"/>
              <a:chOff x="3924412" y="1989626"/>
              <a:chExt cx="1511684" cy="945771"/>
            </a:xfrm>
          </p:grpSpPr>
          <p:sp>
            <p:nvSpPr>
              <p:cNvPr id="20" name="椭圆 19"/>
              <p:cNvSpPr/>
              <p:nvPr/>
            </p:nvSpPr>
            <p:spPr bwMode="auto">
              <a:xfrm>
                <a:off x="3924412" y="1989627"/>
                <a:ext cx="1224273" cy="576371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UC04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77" name="TextBox 20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机动车注销</a:t>
                </a:r>
              </a:p>
            </p:txBody>
          </p:sp>
        </p:grpSp>
      </p:grpSp>
      <p:grpSp>
        <p:nvGrpSpPr>
          <p:cNvPr id="22534" name="组合 25"/>
          <p:cNvGrpSpPr>
            <a:grpSpLocks/>
          </p:cNvGrpSpPr>
          <p:nvPr/>
        </p:nvGrpSpPr>
        <p:grpSpPr bwMode="auto">
          <a:xfrm>
            <a:off x="7308850" y="2708275"/>
            <a:ext cx="1079500" cy="1352550"/>
            <a:chOff x="1475656" y="1844824"/>
            <a:chExt cx="792088" cy="874450"/>
          </a:xfrm>
        </p:grpSpPr>
        <p:pic>
          <p:nvPicPr>
            <p:cNvPr id="2256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91680" y="1844824"/>
              <a:ext cx="216024" cy="5738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568" name="TextBox 27"/>
            <p:cNvSpPr txBox="1">
              <a:spLocks noChangeArrowheads="1"/>
            </p:cNvSpPr>
            <p:nvPr/>
          </p:nvSpPr>
          <p:spPr bwMode="auto">
            <a:xfrm>
              <a:off x="1475656" y="2420888"/>
              <a:ext cx="792088" cy="298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1200"/>
                <a:t>交警大队</a:t>
              </a:r>
              <a:r>
                <a:rPr lang="en-US" altLang="zh-CN" sz="1200"/>
                <a:t/>
              </a:r>
              <a:br>
                <a:rPr lang="en-US" altLang="zh-CN" sz="1200"/>
              </a:br>
              <a:r>
                <a:rPr lang="zh-CN" altLang="en-US" sz="1200"/>
                <a:t>业务用户</a:t>
              </a:r>
            </a:p>
          </p:txBody>
        </p:sp>
      </p:grpSp>
      <p:grpSp>
        <p:nvGrpSpPr>
          <p:cNvPr id="22535" name="组合 56"/>
          <p:cNvGrpSpPr>
            <a:grpSpLocks/>
          </p:cNvGrpSpPr>
          <p:nvPr/>
        </p:nvGrpSpPr>
        <p:grpSpPr bwMode="auto">
          <a:xfrm>
            <a:off x="4716463" y="576263"/>
            <a:ext cx="1800225" cy="6237287"/>
            <a:chOff x="4427984" y="620688"/>
            <a:chExt cx="1800200" cy="6237312"/>
          </a:xfrm>
        </p:grpSpPr>
        <p:sp>
          <p:nvSpPr>
            <p:cNvPr id="55" name="圆角矩形 54"/>
            <p:cNvSpPr/>
            <p:nvPr/>
          </p:nvSpPr>
          <p:spPr bwMode="auto">
            <a:xfrm>
              <a:off x="4427984" y="620688"/>
              <a:ext cx="1656184" cy="623731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</p:spPr>
          <p:txBody>
            <a:bodyPr/>
            <a:lstStyle/>
            <a:p>
              <a:pPr>
                <a:defRPr/>
              </a:pPr>
              <a:endParaRPr lang="zh-CN" altLang="en-US" sz="1600">
                <a:ea typeface="宋体" pitchFamily="2" charset="-122"/>
              </a:endParaRPr>
            </a:p>
          </p:txBody>
        </p:sp>
        <p:grpSp>
          <p:nvGrpSpPr>
            <p:cNvPr id="22549" name="组合 28"/>
            <p:cNvGrpSpPr>
              <a:grpSpLocks/>
            </p:cNvGrpSpPr>
            <p:nvPr/>
          </p:nvGrpSpPr>
          <p:grpSpPr bwMode="auto">
            <a:xfrm>
              <a:off x="4716016" y="692696"/>
              <a:ext cx="1512168" cy="946557"/>
              <a:chOff x="3923928" y="1988840"/>
              <a:chExt cx="1512168" cy="946557"/>
            </a:xfrm>
          </p:grpSpPr>
          <p:sp>
            <p:nvSpPr>
              <p:cNvPr id="30" name="椭圆 29"/>
              <p:cNvSpPr/>
              <p:nvPr/>
            </p:nvSpPr>
            <p:spPr bwMode="auto">
              <a:xfrm>
                <a:off x="3923229" y="1988269"/>
                <a:ext cx="1152509" cy="5762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UC05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6" name="TextBox 30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驾驶证注册</a:t>
                </a:r>
              </a:p>
            </p:txBody>
          </p:sp>
        </p:grpSp>
        <p:grpSp>
          <p:nvGrpSpPr>
            <p:cNvPr id="22550" name="组合 31"/>
            <p:cNvGrpSpPr>
              <a:grpSpLocks/>
            </p:cNvGrpSpPr>
            <p:nvPr/>
          </p:nvGrpSpPr>
          <p:grpSpPr bwMode="auto">
            <a:xfrm>
              <a:off x="4716016" y="1690355"/>
              <a:ext cx="1512168" cy="946557"/>
              <a:chOff x="3923928" y="1988840"/>
              <a:chExt cx="1512168" cy="946557"/>
            </a:xfrm>
          </p:grpSpPr>
          <p:sp>
            <p:nvSpPr>
              <p:cNvPr id="33" name="椭圆 32"/>
              <p:cNvSpPr/>
              <p:nvPr/>
            </p:nvSpPr>
            <p:spPr bwMode="auto">
              <a:xfrm>
                <a:off x="3923229" y="1989152"/>
                <a:ext cx="1152509" cy="576264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UC06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4" name="TextBox 33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驾驶证变更</a:t>
                </a:r>
              </a:p>
            </p:txBody>
          </p:sp>
        </p:grpSp>
        <p:grpSp>
          <p:nvGrpSpPr>
            <p:cNvPr id="22551" name="组合 37"/>
            <p:cNvGrpSpPr>
              <a:grpSpLocks/>
            </p:cNvGrpSpPr>
            <p:nvPr/>
          </p:nvGrpSpPr>
          <p:grpSpPr bwMode="auto">
            <a:xfrm>
              <a:off x="4716016" y="2698467"/>
              <a:ext cx="1512168" cy="946557"/>
              <a:chOff x="3923928" y="1988840"/>
              <a:chExt cx="1512168" cy="946557"/>
            </a:xfrm>
          </p:grpSpPr>
          <p:sp>
            <p:nvSpPr>
              <p:cNvPr id="39" name="椭圆 38"/>
              <p:cNvSpPr/>
              <p:nvPr/>
            </p:nvSpPr>
            <p:spPr bwMode="auto">
              <a:xfrm>
                <a:off x="3923229" y="1989106"/>
                <a:ext cx="1152509" cy="5762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UC07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2" name="TextBox 39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驾驶证注销</a:t>
                </a:r>
              </a:p>
            </p:txBody>
          </p:sp>
        </p:grpSp>
        <p:grpSp>
          <p:nvGrpSpPr>
            <p:cNvPr id="22552" name="组合 40"/>
            <p:cNvGrpSpPr>
              <a:grpSpLocks/>
            </p:cNvGrpSpPr>
            <p:nvPr/>
          </p:nvGrpSpPr>
          <p:grpSpPr bwMode="auto">
            <a:xfrm>
              <a:off x="4644008" y="4725144"/>
              <a:ext cx="1512168" cy="946557"/>
              <a:chOff x="3923928" y="1988840"/>
              <a:chExt cx="1512168" cy="946557"/>
            </a:xfrm>
          </p:grpSpPr>
          <p:sp>
            <p:nvSpPr>
              <p:cNvPr id="42" name="椭圆 41"/>
              <p:cNvSpPr/>
              <p:nvPr/>
            </p:nvSpPr>
            <p:spPr bwMode="auto">
              <a:xfrm>
                <a:off x="3923801" y="1988087"/>
                <a:ext cx="1152509" cy="5762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UC09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60" name="TextBox 42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交通事故处理</a:t>
                </a:r>
              </a:p>
            </p:txBody>
          </p:sp>
        </p:grpSp>
        <p:grpSp>
          <p:nvGrpSpPr>
            <p:cNvPr id="22553" name="组合 46"/>
            <p:cNvGrpSpPr>
              <a:grpSpLocks/>
            </p:cNvGrpSpPr>
            <p:nvPr/>
          </p:nvGrpSpPr>
          <p:grpSpPr bwMode="auto">
            <a:xfrm>
              <a:off x="4644008" y="3717032"/>
              <a:ext cx="1512168" cy="946557"/>
              <a:chOff x="3923928" y="1988840"/>
              <a:chExt cx="1512168" cy="946557"/>
            </a:xfrm>
          </p:grpSpPr>
          <p:sp>
            <p:nvSpPr>
              <p:cNvPr id="48" name="椭圆 47"/>
              <p:cNvSpPr/>
              <p:nvPr/>
            </p:nvSpPr>
            <p:spPr bwMode="auto">
              <a:xfrm>
                <a:off x="3923801" y="1988133"/>
                <a:ext cx="1152509" cy="576264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UC08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8" name="TextBox 48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交通违章处理</a:t>
                </a:r>
              </a:p>
            </p:txBody>
          </p:sp>
        </p:grpSp>
        <p:grpSp>
          <p:nvGrpSpPr>
            <p:cNvPr id="22554" name="组合 46"/>
            <p:cNvGrpSpPr>
              <a:grpSpLocks/>
            </p:cNvGrpSpPr>
            <p:nvPr/>
          </p:nvGrpSpPr>
          <p:grpSpPr bwMode="auto">
            <a:xfrm>
              <a:off x="4644008" y="5661248"/>
              <a:ext cx="1512168" cy="1162000"/>
              <a:chOff x="3923928" y="1988840"/>
              <a:chExt cx="1512168" cy="1162000"/>
            </a:xfrm>
          </p:grpSpPr>
          <p:sp>
            <p:nvSpPr>
              <p:cNvPr id="53" name="椭圆 52"/>
              <p:cNvSpPr/>
              <p:nvPr/>
            </p:nvSpPr>
            <p:spPr bwMode="auto">
              <a:xfrm>
                <a:off x="3923801" y="1988612"/>
                <a:ext cx="1152509" cy="576265"/>
              </a:xfrm>
              <a:prstGeom prst="ellips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  UC10</a:t>
                </a:r>
                <a:endParaRPr lang="zh-CN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556" name="TextBox 53"/>
              <p:cNvSpPr txBox="1">
                <a:spLocks noChangeArrowheads="1"/>
              </p:cNvSpPr>
              <p:nvPr/>
            </p:nvSpPr>
            <p:spPr bwMode="auto">
              <a:xfrm>
                <a:off x="3995936" y="2627620"/>
                <a:ext cx="144016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zh-CN" altLang="en-US" sz="1400"/>
                  <a:t>危险品运输申请批准</a:t>
                </a:r>
              </a:p>
            </p:txBody>
          </p:sp>
        </p:grpSp>
      </p:grpSp>
      <p:cxnSp>
        <p:nvCxnSpPr>
          <p:cNvPr id="22536" name="直接箭头连接符 60"/>
          <p:cNvCxnSpPr>
            <a:cxnSpLocks noChangeShapeType="1"/>
            <a:endCxn id="10" idx="2"/>
          </p:cNvCxnSpPr>
          <p:nvPr/>
        </p:nvCxnSpPr>
        <p:spPr bwMode="auto">
          <a:xfrm rot="5400000" flipH="1" flipV="1">
            <a:off x="1117601" y="2073275"/>
            <a:ext cx="1377950" cy="923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37" name="直接箭头连接符 62"/>
          <p:cNvCxnSpPr>
            <a:cxnSpLocks noChangeShapeType="1"/>
            <a:endCxn id="14" idx="2"/>
          </p:cNvCxnSpPr>
          <p:nvPr/>
        </p:nvCxnSpPr>
        <p:spPr bwMode="auto">
          <a:xfrm flipV="1">
            <a:off x="1344613" y="2843213"/>
            <a:ext cx="923925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38" name="直接箭头连接符 65"/>
          <p:cNvCxnSpPr>
            <a:cxnSpLocks noChangeShapeType="1"/>
            <a:endCxn id="17" idx="2"/>
          </p:cNvCxnSpPr>
          <p:nvPr/>
        </p:nvCxnSpPr>
        <p:spPr bwMode="auto">
          <a:xfrm>
            <a:off x="1344613" y="3224213"/>
            <a:ext cx="923925" cy="6270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39" name="直接箭头连接符 68"/>
          <p:cNvCxnSpPr>
            <a:cxnSpLocks noChangeShapeType="1"/>
            <a:endCxn id="20" idx="2"/>
          </p:cNvCxnSpPr>
          <p:nvPr/>
        </p:nvCxnSpPr>
        <p:spPr bwMode="auto">
          <a:xfrm rot="16200000" flipH="1">
            <a:off x="1024732" y="3544094"/>
            <a:ext cx="1563687" cy="923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0" name="直接箭头连接符 71"/>
          <p:cNvCxnSpPr>
            <a:cxnSpLocks noChangeShapeType="1"/>
            <a:endCxn id="30" idx="6"/>
          </p:cNvCxnSpPr>
          <p:nvPr/>
        </p:nvCxnSpPr>
        <p:spPr bwMode="auto">
          <a:xfrm rot="10800000">
            <a:off x="6156325" y="936625"/>
            <a:ext cx="1446213" cy="2216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1" name="直接箭头连接符 74"/>
          <p:cNvCxnSpPr>
            <a:cxnSpLocks noChangeShapeType="1"/>
            <a:endCxn id="33" idx="6"/>
          </p:cNvCxnSpPr>
          <p:nvPr/>
        </p:nvCxnSpPr>
        <p:spPr bwMode="auto">
          <a:xfrm rot="10800000">
            <a:off x="6156325" y="1933575"/>
            <a:ext cx="1446213" cy="12192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2" name="直接箭头连接符 79"/>
          <p:cNvCxnSpPr>
            <a:cxnSpLocks noChangeShapeType="1"/>
            <a:endCxn id="39" idx="6"/>
          </p:cNvCxnSpPr>
          <p:nvPr/>
        </p:nvCxnSpPr>
        <p:spPr bwMode="auto">
          <a:xfrm rot="10800000">
            <a:off x="6156325" y="2941638"/>
            <a:ext cx="1446213" cy="211137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3" name="直接箭头连接符 82"/>
          <p:cNvCxnSpPr>
            <a:cxnSpLocks noChangeShapeType="1"/>
            <a:endCxn id="48" idx="6"/>
          </p:cNvCxnSpPr>
          <p:nvPr/>
        </p:nvCxnSpPr>
        <p:spPr bwMode="auto">
          <a:xfrm rot="10800000" flipV="1">
            <a:off x="6084888" y="3152775"/>
            <a:ext cx="1517650" cy="8080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4" name="直接箭头连接符 85"/>
          <p:cNvCxnSpPr>
            <a:cxnSpLocks noChangeShapeType="1"/>
            <a:endCxn id="42" idx="6"/>
          </p:cNvCxnSpPr>
          <p:nvPr/>
        </p:nvCxnSpPr>
        <p:spPr bwMode="auto">
          <a:xfrm rot="10800000" flipV="1">
            <a:off x="6084888" y="3152775"/>
            <a:ext cx="1517650" cy="1816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  <p:cxnSp>
        <p:nvCxnSpPr>
          <p:cNvPr id="22545" name="直接箭头连接符 88"/>
          <p:cNvCxnSpPr>
            <a:cxnSpLocks noChangeShapeType="1"/>
            <a:endCxn id="53" idx="6"/>
          </p:cNvCxnSpPr>
          <p:nvPr/>
        </p:nvCxnSpPr>
        <p:spPr bwMode="auto">
          <a:xfrm rot="10800000" flipV="1">
            <a:off x="6084888" y="3152775"/>
            <a:ext cx="1517650" cy="27511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lg" len="lg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3988" y="533400"/>
            <a:ext cx="8245475" cy="498475"/>
          </a:xfrm>
        </p:spPr>
        <p:txBody>
          <a:bodyPr/>
          <a:lstStyle/>
          <a:p>
            <a:pPr eaLnBrk="1" hangingPunct="1"/>
            <a:r>
              <a:rPr lang="zh-CN" altLang="en-US" smtClean="0">
                <a:ea typeface="宋体" charset="-122"/>
              </a:rPr>
              <a:t>主要用例说明 </a:t>
            </a:r>
            <a:r>
              <a:rPr lang="en-US" altLang="zh-CN" smtClean="0">
                <a:ea typeface="宋体" charset="-122"/>
              </a:rPr>
              <a:t>UC01</a:t>
            </a:r>
          </a:p>
        </p:txBody>
      </p:sp>
      <p:graphicFrame>
        <p:nvGraphicFramePr>
          <p:cNvPr id="138281" name="Group 4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620882656"/>
              </p:ext>
            </p:extLst>
          </p:nvPr>
        </p:nvGraphicFramePr>
        <p:xfrm>
          <a:off x="533400" y="949545"/>
          <a:ext cx="8229600" cy="5647807"/>
        </p:xfrm>
        <a:graphic>
          <a:graphicData uri="http://schemas.openxmlformats.org/drawingml/2006/table">
            <a:tbl>
              <a:tblPr/>
              <a:tblGrid>
                <a:gridCol w="2286000"/>
                <a:gridCol w="5943600"/>
              </a:tblGrid>
              <a:tr h="29826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Use case U01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机动车注册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26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Business event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Arial" pitchFamily="34" charset="0"/>
                        </a:rPr>
                        <a:t>新购机动车注册，二手机动车注册</a:t>
                      </a:r>
                      <a:endParaRPr kumimoji="0" lang="zh-CN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26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Actor(s)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车管所业务人员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26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Use case overview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车主提供构成相应的材料，由车管所业务人员办理机动车登记、上牌等操作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26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Preconditions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车管所业务人员需要具备机动车登记相关操作的业务权限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26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Termination outcomes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机动车注册成功， 机动车注册不成功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Conditions affecting Termination outcomes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None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11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Use Case Description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Main:</a:t>
                      </a: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业务人员核对用户材料（包括购置税完税证明、车船税、购车发票、车辆合格证、车辆发动机号拓印等），并输入系统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系统验证信息准确性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个性化选车牌号或随机产生车牌号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注册成功完成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Alternative:</a:t>
                      </a: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2a.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机动车发动机号已注册                    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2b.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机动车车型未通过环保检测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3a.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系统提示重复登记                           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3b.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系统提示需单独进行尾气排放测试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4a.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注册失败                                          </a:t>
                      </a: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4b.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车注册失败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8272" name="AutoShape 32"/>
          <p:cNvSpPr>
            <a:spLocks noChangeArrowheads="1"/>
          </p:cNvSpPr>
          <p:nvPr/>
        </p:nvSpPr>
        <p:spPr bwMode="auto">
          <a:xfrm>
            <a:off x="8001000" y="533400"/>
            <a:ext cx="992188" cy="685800"/>
          </a:xfrm>
          <a:prstGeom prst="flowChartDocument">
            <a:avLst/>
          </a:prstGeom>
          <a:gradFill rotWithShape="1">
            <a:gsLst>
              <a:gs pos="0">
                <a:srgbClr val="BFC6FD"/>
              </a:gs>
              <a:gs pos="50000">
                <a:schemeClr val="bg1"/>
              </a:gs>
              <a:gs pos="100000">
                <a:srgbClr val="BFC6FD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4" rIns="9144" anchor="ctr" anchorCtr="1"/>
          <a:lstStyle/>
          <a:p>
            <a:pPr>
              <a:lnSpc>
                <a:spcPct val="85000"/>
              </a:lnSpc>
              <a:defRPr/>
            </a:pPr>
            <a:r>
              <a:rPr lang="en-US" altLang="zh-CN" sz="1200">
                <a:latin typeface="Arial" pitchFamily="34" charset="0"/>
                <a:ea typeface="宋体" pitchFamily="2" charset="-122"/>
              </a:rPr>
              <a:t>ART 0508</a:t>
            </a:r>
          </a:p>
          <a:p>
            <a:pPr>
              <a:lnSpc>
                <a:spcPct val="85000"/>
              </a:lnSpc>
              <a:defRPr/>
            </a:pPr>
            <a:r>
              <a:rPr lang="en-US" altLang="zh-CN" sz="1200">
                <a:latin typeface="Arial" pitchFamily="34" charset="0"/>
                <a:ea typeface="宋体" pitchFamily="2" charset="-122"/>
              </a:rPr>
              <a:t>Use Case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281" name="Group 4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897080069"/>
              </p:ext>
            </p:extLst>
          </p:nvPr>
        </p:nvGraphicFramePr>
        <p:xfrm>
          <a:off x="611560" y="764704"/>
          <a:ext cx="8229600" cy="6125744"/>
        </p:xfrm>
        <a:graphic>
          <a:graphicData uri="http://schemas.openxmlformats.org/drawingml/2006/table">
            <a:tbl>
              <a:tblPr/>
              <a:tblGrid>
                <a:gridCol w="2286000"/>
                <a:gridCol w="5943600"/>
              </a:tblGrid>
              <a:tr h="2506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Use case U09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交通事故处理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6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Business event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当发生交通事故，记录交通事故的过程以及处理结果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6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Actor(s)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交警大队业务人员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6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Use case overview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  <a:cs typeface="Arial" pitchFamily="34" charset="0"/>
                        </a:rPr>
                        <a:t>记录交通事故的过程，处理过程和处理结果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196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Preconditions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业务人员需要具备机动车查询操作的业务权限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业务人员需要具备驾驶证查询操作的业务权限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业务人员需要具备事故处理的业务权限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06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Termination outcomes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15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交通事故处理结束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7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Conditions affecting Termination outcomes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None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59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Use Case Description </a:t>
                      </a: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Main:</a:t>
                      </a: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业务人员输入事故的各项信息，包括机动车（非机动车）信息、当事人信息、第三方信息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系统验证机动车、驾驶证的合法性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业务人员输入事故材料和相关影像资料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系统确认输入完成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业务人员输入处理结果，包括责任认定、处罚结果（包括驾驶证扣分和罚款）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AutoNum type="arabicPeriod"/>
                        <a:tabLst/>
                        <a:defRPr/>
                      </a:pP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交通事故处理成功完成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Alternative:</a:t>
                      </a: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2a.  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系统提示机动车车辆信息异常，如盗抢车辆、克隆车、超出年检期限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3a.  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系统提示报警信息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2b.  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系统提示驾驶证信息异常，如假证、驾驶证过期、驾驶证和准驾车辆不符合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  <a:p>
                      <a:pPr marL="381000" marR="0" lvl="0" indent="-381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5000"/>
                        </a:spcBef>
                        <a:spcAft>
                          <a:spcPct val="1500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3b.    </a:t>
                      </a:r>
                      <a:r>
                        <a:rPr kumimoji="0" lang="zh-CN" alt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  <a:cs typeface="Arial" pitchFamily="34" charset="0"/>
                        </a:rPr>
                        <a:t>系统提示报警信息</a:t>
                      </a:r>
                      <a:endParaRPr kumimoji="0" lang="en-US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宋体" pitchFamily="2" charset="-122"/>
                        <a:cs typeface="Arial" pitchFamily="34" charset="0"/>
                      </a:endParaRPr>
                    </a:p>
                  </a:txBody>
                  <a:tcPr marL="91348" marR="91348" marT="45674" marB="45674"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8272" name="AutoShape 32"/>
          <p:cNvSpPr>
            <a:spLocks noChangeArrowheads="1"/>
          </p:cNvSpPr>
          <p:nvPr/>
        </p:nvSpPr>
        <p:spPr bwMode="auto">
          <a:xfrm>
            <a:off x="8001000" y="533400"/>
            <a:ext cx="992188" cy="685800"/>
          </a:xfrm>
          <a:prstGeom prst="flowChartDocument">
            <a:avLst/>
          </a:prstGeom>
          <a:gradFill rotWithShape="1">
            <a:gsLst>
              <a:gs pos="0">
                <a:srgbClr val="BFC6FD"/>
              </a:gs>
              <a:gs pos="50000">
                <a:schemeClr val="bg1"/>
              </a:gs>
              <a:gs pos="100000">
                <a:srgbClr val="BFC6FD"/>
              </a:gs>
            </a:gsLst>
            <a:lin ang="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4" rIns="9144" anchor="ctr" anchorCtr="1"/>
          <a:lstStyle/>
          <a:p>
            <a:pPr>
              <a:lnSpc>
                <a:spcPct val="85000"/>
              </a:lnSpc>
              <a:defRPr/>
            </a:pPr>
            <a:r>
              <a:rPr lang="en-US" altLang="zh-CN" sz="1200">
                <a:latin typeface="Arial" pitchFamily="34" charset="0"/>
                <a:ea typeface="宋体" pitchFamily="2" charset="-122"/>
              </a:rPr>
              <a:t>ART 0508</a:t>
            </a:r>
          </a:p>
          <a:p>
            <a:pPr>
              <a:lnSpc>
                <a:spcPct val="85000"/>
              </a:lnSpc>
              <a:defRPr/>
            </a:pPr>
            <a:r>
              <a:rPr lang="en-US" altLang="zh-CN" sz="1200">
                <a:latin typeface="Arial" pitchFamily="34" charset="0"/>
                <a:ea typeface="宋体" pitchFamily="2" charset="-122"/>
              </a:rPr>
              <a:t>Use Case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BM2009">
  <a:themeElements>
    <a:clrScheme name="IBM2009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99"/>
      </a:accent1>
      <a:accent2>
        <a:srgbClr val="71BFA7"/>
      </a:accent2>
      <a:accent3>
        <a:srgbClr val="FFFFFF"/>
      </a:accent3>
      <a:accent4>
        <a:srgbClr val="000000"/>
      </a:accent4>
      <a:accent5>
        <a:srgbClr val="AACACA"/>
      </a:accent5>
      <a:accent6>
        <a:srgbClr val="66AD97"/>
      </a:accent6>
      <a:hlink>
        <a:srgbClr val="7889FB"/>
      </a:hlink>
      <a:folHlink>
        <a:srgbClr val="9900CC"/>
      </a:folHlink>
    </a:clrScheme>
    <a:fontScheme name="IBM200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BM20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71BFA7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66AD97"/>
        </a:accent6>
        <a:hlink>
          <a:srgbClr val="7889FB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planet_white</Template>
  <TotalTime>11004</TotalTime>
  <Words>1052</Words>
  <Application>Microsoft Office PowerPoint</Application>
  <PresentationFormat>全屏显示(4:3)</PresentationFormat>
  <Paragraphs>185</Paragraphs>
  <Slides>7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IBM2009</vt:lpstr>
      <vt:lpstr>幻灯片 1</vt:lpstr>
      <vt:lpstr>功能性需求 </vt:lpstr>
      <vt:lpstr>非功能性需求</vt:lpstr>
      <vt:lpstr>非功能性需求</vt:lpstr>
      <vt:lpstr>主要用例图 —— 核心业务</vt:lpstr>
      <vt:lpstr>主要用例说明 UC01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江苏省检验检疫局SOA项目 IBM架构设计</dc:title>
  <dc:creator>chenyux</dc:creator>
  <cp:lastModifiedBy>Tong Liu</cp:lastModifiedBy>
  <cp:revision>343</cp:revision>
  <dcterms:created xsi:type="dcterms:W3CDTF">2010-09-02T02:25:13Z</dcterms:created>
  <dcterms:modified xsi:type="dcterms:W3CDTF">2015-12-24T01:45:18Z</dcterms:modified>
</cp:coreProperties>
</file>