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12" userDrawn="1">
          <p15:clr>
            <a:srgbClr val="A4A3A4"/>
          </p15:clr>
        </p15:guide>
        <p15:guide id="2" pos="2040" userDrawn="1">
          <p15:clr>
            <a:srgbClr val="A4A3A4"/>
          </p15:clr>
        </p15:guide>
        <p15:guide id="3" pos="384" userDrawn="1">
          <p15:clr>
            <a:srgbClr val="A4A3A4"/>
          </p15:clr>
        </p15:guide>
        <p15:guide id="4" orient="horz" pos="218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34" autoAdjust="0"/>
    <p:restoredTop sz="84698" autoAdjust="0"/>
  </p:normalViewPr>
  <p:slideViewPr>
    <p:cSldViewPr snapToGrid="0" showGuides="1">
      <p:cViewPr varScale="1">
        <p:scale>
          <a:sx n="53" d="100"/>
          <a:sy n="53" d="100"/>
        </p:scale>
        <p:origin x="1012" y="52"/>
      </p:cViewPr>
      <p:guideLst>
        <p:guide orient="horz" pos="3312"/>
        <p:guide pos="2040"/>
        <p:guide pos="384"/>
        <p:guide orient="horz" pos="2184"/>
      </p:guideLst>
    </p:cSldViewPr>
  </p:slideViewPr>
  <p:notesTextViewPr>
    <p:cViewPr>
      <p:scale>
        <a:sx n="300" d="100"/>
        <a:sy n="300" d="100"/>
      </p:scale>
      <p:origin x="0" y="-12"/>
    </p:cViewPr>
  </p:notesTextViewPr>
  <p:notesViewPr>
    <p:cSldViewPr snapToGrid="0" showGuides="1">
      <p:cViewPr varScale="1">
        <p:scale>
          <a:sx n="84" d="100"/>
          <a:sy n="84" d="100"/>
        </p:scale>
        <p:origin x="2976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E14D87-E99C-48AE-B0E7-162358A0C9AE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A9CEE6-8081-42DD-AB68-0150741EF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085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E80B2-2693-4B9B-B395-B2D25FBD0BF6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2B6E6E-F651-494A-985D-68FB1486C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2193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人机料法环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2B6E6E-F651-494A-985D-68FB1486C32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3209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011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491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B5B67-55DA-424F-9805-71BDE70D7489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06CC1-1436-4FA3-B5BE-7FF06ED26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69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835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B5B67-55DA-424F-9805-71BDE70D7489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06CC1-1436-4FA3-B5BE-7FF06ED26E0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714875" y="1133476"/>
            <a:ext cx="276225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6660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B5B67-55DA-424F-9805-71BDE70D7489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06CC1-1436-4FA3-B5BE-7FF06ED26E0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835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714875" y="1133476"/>
            <a:ext cx="276225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5074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2D453-7BC4-41CD-AEB9-34209E330825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771AD-5507-498C-8F79-6A9CE2D1DD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6B5B67-55DA-424F-9805-71BDE70D7489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606CC1-1436-4FA3-B5BE-7FF06ED26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687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Freeform 65"/>
          <p:cNvSpPr>
            <a:spLocks/>
          </p:cNvSpPr>
          <p:nvPr/>
        </p:nvSpPr>
        <p:spPr bwMode="auto">
          <a:xfrm>
            <a:off x="3175" y="320959"/>
            <a:ext cx="12193588" cy="6537042"/>
          </a:xfrm>
          <a:custGeom>
            <a:avLst/>
            <a:gdLst>
              <a:gd name="T0" fmla="*/ 2951 w 3014"/>
              <a:gd name="T1" fmla="*/ 70 h 1118"/>
              <a:gd name="T2" fmla="*/ 2888 w 3014"/>
              <a:gd name="T3" fmla="*/ 0 h 1118"/>
              <a:gd name="T4" fmla="*/ 2818 w 3014"/>
              <a:gd name="T5" fmla="*/ 79 h 1118"/>
              <a:gd name="T6" fmla="*/ 2747 w 3014"/>
              <a:gd name="T7" fmla="*/ 0 h 1118"/>
              <a:gd name="T8" fmla="*/ 2684 w 3014"/>
              <a:gd name="T9" fmla="*/ 70 h 1118"/>
              <a:gd name="T10" fmla="*/ 2621 w 3014"/>
              <a:gd name="T11" fmla="*/ 0 h 1118"/>
              <a:gd name="T12" fmla="*/ 2559 w 3014"/>
              <a:gd name="T13" fmla="*/ 70 h 1118"/>
              <a:gd name="T14" fmla="*/ 2496 w 3014"/>
              <a:gd name="T15" fmla="*/ 0 h 1118"/>
              <a:gd name="T16" fmla="*/ 2425 w 3014"/>
              <a:gd name="T17" fmla="*/ 79 h 1118"/>
              <a:gd name="T18" fmla="*/ 2354 w 3014"/>
              <a:gd name="T19" fmla="*/ 0 h 1118"/>
              <a:gd name="T20" fmla="*/ 2292 w 3014"/>
              <a:gd name="T21" fmla="*/ 70 h 1118"/>
              <a:gd name="T22" fmla="*/ 2229 w 3014"/>
              <a:gd name="T23" fmla="*/ 0 h 1118"/>
              <a:gd name="T24" fmla="*/ 2166 w 3014"/>
              <a:gd name="T25" fmla="*/ 70 h 1118"/>
              <a:gd name="T26" fmla="*/ 2103 w 3014"/>
              <a:gd name="T27" fmla="*/ 0 h 1118"/>
              <a:gd name="T28" fmla="*/ 2033 w 3014"/>
              <a:gd name="T29" fmla="*/ 79 h 1118"/>
              <a:gd name="T30" fmla="*/ 1962 w 3014"/>
              <a:gd name="T31" fmla="*/ 0 h 1118"/>
              <a:gd name="T32" fmla="*/ 1899 w 3014"/>
              <a:gd name="T33" fmla="*/ 70 h 1118"/>
              <a:gd name="T34" fmla="*/ 1837 w 3014"/>
              <a:gd name="T35" fmla="*/ 0 h 1118"/>
              <a:gd name="T36" fmla="*/ 1774 w 3014"/>
              <a:gd name="T37" fmla="*/ 70 h 1118"/>
              <a:gd name="T38" fmla="*/ 1711 w 3014"/>
              <a:gd name="T39" fmla="*/ 0 h 1118"/>
              <a:gd name="T40" fmla="*/ 1640 w 3014"/>
              <a:gd name="T41" fmla="*/ 79 h 1118"/>
              <a:gd name="T42" fmla="*/ 1570 w 3014"/>
              <a:gd name="T43" fmla="*/ 0 h 1118"/>
              <a:gd name="T44" fmla="*/ 1507 w 3014"/>
              <a:gd name="T45" fmla="*/ 70 h 1118"/>
              <a:gd name="T46" fmla="*/ 1444 w 3014"/>
              <a:gd name="T47" fmla="*/ 0 h 1118"/>
              <a:gd name="T48" fmla="*/ 1382 w 3014"/>
              <a:gd name="T49" fmla="*/ 70 h 1118"/>
              <a:gd name="T50" fmla="*/ 1319 w 3014"/>
              <a:gd name="T51" fmla="*/ 0 h 1118"/>
              <a:gd name="T52" fmla="*/ 1248 w 3014"/>
              <a:gd name="T53" fmla="*/ 79 h 1118"/>
              <a:gd name="T54" fmla="*/ 1177 w 3014"/>
              <a:gd name="T55" fmla="*/ 0 h 1118"/>
              <a:gd name="T56" fmla="*/ 1115 w 3014"/>
              <a:gd name="T57" fmla="*/ 70 h 1118"/>
              <a:gd name="T58" fmla="*/ 1052 w 3014"/>
              <a:gd name="T59" fmla="*/ 0 h 1118"/>
              <a:gd name="T60" fmla="*/ 989 w 3014"/>
              <a:gd name="T61" fmla="*/ 70 h 1118"/>
              <a:gd name="T62" fmla="*/ 926 w 3014"/>
              <a:gd name="T63" fmla="*/ 0 h 1118"/>
              <a:gd name="T64" fmla="*/ 856 w 3014"/>
              <a:gd name="T65" fmla="*/ 79 h 1118"/>
              <a:gd name="T66" fmla="*/ 785 w 3014"/>
              <a:gd name="T67" fmla="*/ 0 h 1118"/>
              <a:gd name="T68" fmla="*/ 722 w 3014"/>
              <a:gd name="T69" fmla="*/ 70 h 1118"/>
              <a:gd name="T70" fmla="*/ 660 w 3014"/>
              <a:gd name="T71" fmla="*/ 0 h 1118"/>
              <a:gd name="T72" fmla="*/ 597 w 3014"/>
              <a:gd name="T73" fmla="*/ 70 h 1118"/>
              <a:gd name="T74" fmla="*/ 534 w 3014"/>
              <a:gd name="T75" fmla="*/ 0 h 1118"/>
              <a:gd name="T76" fmla="*/ 463 w 3014"/>
              <a:gd name="T77" fmla="*/ 79 h 1118"/>
              <a:gd name="T78" fmla="*/ 393 w 3014"/>
              <a:gd name="T79" fmla="*/ 0 h 1118"/>
              <a:gd name="T80" fmla="*/ 330 w 3014"/>
              <a:gd name="T81" fmla="*/ 70 h 1118"/>
              <a:gd name="T82" fmla="*/ 267 w 3014"/>
              <a:gd name="T83" fmla="*/ 0 h 1118"/>
              <a:gd name="T84" fmla="*/ 204 w 3014"/>
              <a:gd name="T85" fmla="*/ 70 h 1118"/>
              <a:gd name="T86" fmla="*/ 142 w 3014"/>
              <a:gd name="T87" fmla="*/ 0 h 1118"/>
              <a:gd name="T88" fmla="*/ 71 w 3014"/>
              <a:gd name="T89" fmla="*/ 79 h 1118"/>
              <a:gd name="T90" fmla="*/ 0 w 3014"/>
              <a:gd name="T91" fmla="*/ 0 h 1118"/>
              <a:gd name="T92" fmla="*/ 0 w 3014"/>
              <a:gd name="T93" fmla="*/ 1118 h 1118"/>
              <a:gd name="T94" fmla="*/ 3014 w 3014"/>
              <a:gd name="T95" fmla="*/ 1118 h 1118"/>
              <a:gd name="T96" fmla="*/ 3014 w 3014"/>
              <a:gd name="T97" fmla="*/ 0 h 1118"/>
              <a:gd name="T98" fmla="*/ 2951 w 3014"/>
              <a:gd name="T99" fmla="*/ 70 h 11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3014" h="1118">
                <a:moveTo>
                  <a:pt x="2951" y="70"/>
                </a:moveTo>
                <a:cubicBezTo>
                  <a:pt x="2916" y="70"/>
                  <a:pt x="2888" y="39"/>
                  <a:pt x="2888" y="0"/>
                </a:cubicBezTo>
                <a:cubicBezTo>
                  <a:pt x="2888" y="44"/>
                  <a:pt x="2857" y="79"/>
                  <a:pt x="2818" y="79"/>
                </a:cubicBezTo>
                <a:cubicBezTo>
                  <a:pt x="2778" y="79"/>
                  <a:pt x="2747" y="44"/>
                  <a:pt x="2747" y="0"/>
                </a:cubicBezTo>
                <a:cubicBezTo>
                  <a:pt x="2747" y="39"/>
                  <a:pt x="2719" y="70"/>
                  <a:pt x="2684" y="70"/>
                </a:cubicBezTo>
                <a:cubicBezTo>
                  <a:pt x="2649" y="70"/>
                  <a:pt x="2621" y="39"/>
                  <a:pt x="2621" y="0"/>
                </a:cubicBezTo>
                <a:cubicBezTo>
                  <a:pt x="2621" y="39"/>
                  <a:pt x="2593" y="70"/>
                  <a:pt x="2559" y="70"/>
                </a:cubicBezTo>
                <a:cubicBezTo>
                  <a:pt x="2524" y="70"/>
                  <a:pt x="2496" y="39"/>
                  <a:pt x="2496" y="0"/>
                </a:cubicBezTo>
                <a:cubicBezTo>
                  <a:pt x="2496" y="44"/>
                  <a:pt x="2464" y="79"/>
                  <a:pt x="2425" y="79"/>
                </a:cubicBezTo>
                <a:cubicBezTo>
                  <a:pt x="2386" y="79"/>
                  <a:pt x="2354" y="44"/>
                  <a:pt x="2354" y="0"/>
                </a:cubicBezTo>
                <a:cubicBezTo>
                  <a:pt x="2354" y="39"/>
                  <a:pt x="2326" y="70"/>
                  <a:pt x="2292" y="70"/>
                </a:cubicBezTo>
                <a:cubicBezTo>
                  <a:pt x="2257" y="70"/>
                  <a:pt x="2229" y="39"/>
                  <a:pt x="2229" y="0"/>
                </a:cubicBezTo>
                <a:cubicBezTo>
                  <a:pt x="2229" y="39"/>
                  <a:pt x="2201" y="70"/>
                  <a:pt x="2166" y="70"/>
                </a:cubicBezTo>
                <a:cubicBezTo>
                  <a:pt x="2132" y="70"/>
                  <a:pt x="2103" y="39"/>
                  <a:pt x="2103" y="0"/>
                </a:cubicBezTo>
                <a:cubicBezTo>
                  <a:pt x="2103" y="44"/>
                  <a:pt x="2072" y="79"/>
                  <a:pt x="2033" y="79"/>
                </a:cubicBezTo>
                <a:cubicBezTo>
                  <a:pt x="1994" y="79"/>
                  <a:pt x="1962" y="44"/>
                  <a:pt x="1962" y="0"/>
                </a:cubicBezTo>
                <a:cubicBezTo>
                  <a:pt x="1962" y="39"/>
                  <a:pt x="1934" y="70"/>
                  <a:pt x="1899" y="70"/>
                </a:cubicBezTo>
                <a:cubicBezTo>
                  <a:pt x="1865" y="70"/>
                  <a:pt x="1837" y="39"/>
                  <a:pt x="1837" y="0"/>
                </a:cubicBezTo>
                <a:cubicBezTo>
                  <a:pt x="1837" y="39"/>
                  <a:pt x="1809" y="70"/>
                  <a:pt x="1774" y="70"/>
                </a:cubicBezTo>
                <a:cubicBezTo>
                  <a:pt x="1739" y="70"/>
                  <a:pt x="1711" y="39"/>
                  <a:pt x="1711" y="0"/>
                </a:cubicBezTo>
                <a:cubicBezTo>
                  <a:pt x="1711" y="44"/>
                  <a:pt x="1679" y="79"/>
                  <a:pt x="1640" y="79"/>
                </a:cubicBezTo>
                <a:cubicBezTo>
                  <a:pt x="1601" y="79"/>
                  <a:pt x="1570" y="44"/>
                  <a:pt x="1570" y="0"/>
                </a:cubicBezTo>
                <a:cubicBezTo>
                  <a:pt x="1570" y="39"/>
                  <a:pt x="1542" y="70"/>
                  <a:pt x="1507" y="70"/>
                </a:cubicBezTo>
                <a:cubicBezTo>
                  <a:pt x="1472" y="70"/>
                  <a:pt x="1444" y="39"/>
                  <a:pt x="1444" y="0"/>
                </a:cubicBezTo>
                <a:cubicBezTo>
                  <a:pt x="1444" y="39"/>
                  <a:pt x="1416" y="70"/>
                  <a:pt x="1382" y="70"/>
                </a:cubicBezTo>
                <a:cubicBezTo>
                  <a:pt x="1347" y="70"/>
                  <a:pt x="1319" y="39"/>
                  <a:pt x="1319" y="0"/>
                </a:cubicBezTo>
                <a:cubicBezTo>
                  <a:pt x="1319" y="44"/>
                  <a:pt x="1287" y="79"/>
                  <a:pt x="1248" y="79"/>
                </a:cubicBezTo>
                <a:cubicBezTo>
                  <a:pt x="1209" y="79"/>
                  <a:pt x="1177" y="44"/>
                  <a:pt x="1177" y="0"/>
                </a:cubicBezTo>
                <a:cubicBezTo>
                  <a:pt x="1177" y="39"/>
                  <a:pt x="1149" y="70"/>
                  <a:pt x="1115" y="70"/>
                </a:cubicBezTo>
                <a:cubicBezTo>
                  <a:pt x="1080" y="70"/>
                  <a:pt x="1052" y="39"/>
                  <a:pt x="1052" y="0"/>
                </a:cubicBezTo>
                <a:cubicBezTo>
                  <a:pt x="1052" y="39"/>
                  <a:pt x="1024" y="70"/>
                  <a:pt x="989" y="70"/>
                </a:cubicBezTo>
                <a:cubicBezTo>
                  <a:pt x="954" y="70"/>
                  <a:pt x="926" y="39"/>
                  <a:pt x="926" y="0"/>
                </a:cubicBezTo>
                <a:cubicBezTo>
                  <a:pt x="926" y="44"/>
                  <a:pt x="895" y="79"/>
                  <a:pt x="856" y="79"/>
                </a:cubicBezTo>
                <a:cubicBezTo>
                  <a:pt x="817" y="79"/>
                  <a:pt x="785" y="44"/>
                  <a:pt x="785" y="0"/>
                </a:cubicBezTo>
                <a:cubicBezTo>
                  <a:pt x="785" y="39"/>
                  <a:pt x="757" y="70"/>
                  <a:pt x="722" y="70"/>
                </a:cubicBezTo>
                <a:cubicBezTo>
                  <a:pt x="688" y="70"/>
                  <a:pt x="660" y="39"/>
                  <a:pt x="660" y="0"/>
                </a:cubicBezTo>
                <a:cubicBezTo>
                  <a:pt x="660" y="39"/>
                  <a:pt x="631" y="70"/>
                  <a:pt x="597" y="70"/>
                </a:cubicBezTo>
                <a:cubicBezTo>
                  <a:pt x="562" y="70"/>
                  <a:pt x="534" y="39"/>
                  <a:pt x="534" y="0"/>
                </a:cubicBezTo>
                <a:cubicBezTo>
                  <a:pt x="534" y="44"/>
                  <a:pt x="502" y="79"/>
                  <a:pt x="463" y="79"/>
                </a:cubicBezTo>
                <a:cubicBezTo>
                  <a:pt x="424" y="79"/>
                  <a:pt x="393" y="44"/>
                  <a:pt x="393" y="0"/>
                </a:cubicBezTo>
                <a:cubicBezTo>
                  <a:pt x="393" y="39"/>
                  <a:pt x="365" y="70"/>
                  <a:pt x="330" y="70"/>
                </a:cubicBezTo>
                <a:cubicBezTo>
                  <a:pt x="295" y="70"/>
                  <a:pt x="267" y="39"/>
                  <a:pt x="267" y="0"/>
                </a:cubicBezTo>
                <a:cubicBezTo>
                  <a:pt x="267" y="39"/>
                  <a:pt x="239" y="70"/>
                  <a:pt x="204" y="70"/>
                </a:cubicBezTo>
                <a:cubicBezTo>
                  <a:pt x="170" y="70"/>
                  <a:pt x="142" y="39"/>
                  <a:pt x="142" y="0"/>
                </a:cubicBezTo>
                <a:cubicBezTo>
                  <a:pt x="142" y="44"/>
                  <a:pt x="110" y="79"/>
                  <a:pt x="71" y="79"/>
                </a:cubicBezTo>
                <a:cubicBezTo>
                  <a:pt x="32" y="79"/>
                  <a:pt x="0" y="44"/>
                  <a:pt x="0" y="0"/>
                </a:cubicBezTo>
                <a:cubicBezTo>
                  <a:pt x="0" y="1118"/>
                  <a:pt x="0" y="1118"/>
                  <a:pt x="0" y="1118"/>
                </a:cubicBezTo>
                <a:cubicBezTo>
                  <a:pt x="3014" y="1118"/>
                  <a:pt x="3014" y="1118"/>
                  <a:pt x="3014" y="1118"/>
                </a:cubicBezTo>
                <a:cubicBezTo>
                  <a:pt x="3014" y="0"/>
                  <a:pt x="3014" y="0"/>
                  <a:pt x="3014" y="0"/>
                </a:cubicBezTo>
                <a:cubicBezTo>
                  <a:pt x="3014" y="39"/>
                  <a:pt x="2986" y="70"/>
                  <a:pt x="2951" y="70"/>
                </a:cubicBezTo>
                <a:close/>
              </a:path>
            </a:pathLst>
          </a:custGeom>
          <a:solidFill>
            <a:srgbClr val="00B0F0">
              <a:alpha val="15000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2" name="Group 21"/>
          <p:cNvGrpSpPr/>
          <p:nvPr/>
        </p:nvGrpSpPr>
        <p:grpSpPr>
          <a:xfrm>
            <a:off x="-1" y="652691"/>
            <a:ext cx="11594237" cy="5993038"/>
            <a:chOff x="2393950" y="1547812"/>
            <a:chExt cx="7112001" cy="4795838"/>
          </a:xfrm>
          <a:solidFill>
            <a:schemeClr val="tx1"/>
          </a:solidFill>
        </p:grpSpPr>
        <p:sp>
          <p:nvSpPr>
            <p:cNvPr id="18" name="Freeform 5"/>
            <p:cNvSpPr>
              <a:spLocks noEditPoints="1"/>
            </p:cNvSpPr>
            <p:nvPr/>
          </p:nvSpPr>
          <p:spPr bwMode="auto">
            <a:xfrm>
              <a:off x="2393950" y="1547812"/>
              <a:ext cx="7112001" cy="4795838"/>
            </a:xfrm>
            <a:custGeom>
              <a:avLst/>
              <a:gdLst>
                <a:gd name="T0" fmla="*/ 1994 w 2160"/>
                <a:gd name="T1" fmla="*/ 712 h 1456"/>
                <a:gd name="T2" fmla="*/ 2122 w 2160"/>
                <a:gd name="T3" fmla="*/ 594 h 1456"/>
                <a:gd name="T4" fmla="*/ 2090 w 2160"/>
                <a:gd name="T5" fmla="*/ 542 h 1456"/>
                <a:gd name="T6" fmla="*/ 1578 w 2160"/>
                <a:gd name="T7" fmla="*/ 184 h 1456"/>
                <a:gd name="T8" fmla="*/ 1478 w 2160"/>
                <a:gd name="T9" fmla="*/ 56 h 1456"/>
                <a:gd name="T10" fmla="*/ 1514 w 2160"/>
                <a:gd name="T11" fmla="*/ 168 h 1456"/>
                <a:gd name="T12" fmla="*/ 1436 w 2160"/>
                <a:gd name="T13" fmla="*/ 44 h 1456"/>
                <a:gd name="T14" fmla="*/ 1378 w 2160"/>
                <a:gd name="T15" fmla="*/ 28 h 1456"/>
                <a:gd name="T16" fmla="*/ 1432 w 2160"/>
                <a:gd name="T17" fmla="*/ 160 h 1456"/>
                <a:gd name="T18" fmla="*/ 1334 w 2160"/>
                <a:gd name="T19" fmla="*/ 16 h 1456"/>
                <a:gd name="T20" fmla="*/ 1280 w 2160"/>
                <a:gd name="T21" fmla="*/ 16 h 1456"/>
                <a:gd name="T22" fmla="*/ 1346 w 2160"/>
                <a:gd name="T23" fmla="*/ 148 h 1456"/>
                <a:gd name="T24" fmla="*/ 1214 w 2160"/>
                <a:gd name="T25" fmla="*/ 14 h 1456"/>
                <a:gd name="T26" fmla="*/ 760 w 2160"/>
                <a:gd name="T27" fmla="*/ 62 h 1456"/>
                <a:gd name="T28" fmla="*/ 868 w 2160"/>
                <a:gd name="T29" fmla="*/ 168 h 1456"/>
                <a:gd name="T30" fmla="*/ 406 w 2160"/>
                <a:gd name="T31" fmla="*/ 426 h 1456"/>
                <a:gd name="T32" fmla="*/ 32 w 2160"/>
                <a:gd name="T33" fmla="*/ 242 h 1456"/>
                <a:gd name="T34" fmla="*/ 56 w 2160"/>
                <a:gd name="T35" fmla="*/ 276 h 1456"/>
                <a:gd name="T36" fmla="*/ 370 w 2160"/>
                <a:gd name="T37" fmla="*/ 482 h 1456"/>
                <a:gd name="T38" fmla="*/ 85 w 2160"/>
                <a:gd name="T39" fmla="*/ 324 h 1456"/>
                <a:gd name="T40" fmla="*/ 120 w 2160"/>
                <a:gd name="T41" fmla="*/ 394 h 1456"/>
                <a:gd name="T42" fmla="*/ 342 w 2160"/>
                <a:gd name="T43" fmla="*/ 510 h 1456"/>
                <a:gd name="T44" fmla="*/ 135 w 2160"/>
                <a:gd name="T45" fmla="*/ 433 h 1456"/>
                <a:gd name="T46" fmla="*/ 150 w 2160"/>
                <a:gd name="T47" fmla="*/ 495 h 1456"/>
                <a:gd name="T48" fmla="*/ 378 w 2160"/>
                <a:gd name="T49" fmla="*/ 601 h 1456"/>
                <a:gd name="T50" fmla="*/ 161 w 2160"/>
                <a:gd name="T51" fmla="*/ 548 h 1456"/>
                <a:gd name="T52" fmla="*/ 272 w 2160"/>
                <a:gd name="T53" fmla="*/ 710 h 1456"/>
                <a:gd name="T54" fmla="*/ 183 w 2160"/>
                <a:gd name="T55" fmla="*/ 859 h 1456"/>
                <a:gd name="T56" fmla="*/ 378 w 2160"/>
                <a:gd name="T57" fmla="*/ 805 h 1456"/>
                <a:gd name="T58" fmla="*/ 163 w 2160"/>
                <a:gd name="T59" fmla="*/ 911 h 1456"/>
                <a:gd name="T60" fmla="*/ 150 w 2160"/>
                <a:gd name="T61" fmla="*/ 950 h 1456"/>
                <a:gd name="T62" fmla="*/ 142 w 2160"/>
                <a:gd name="T63" fmla="*/ 973 h 1456"/>
                <a:gd name="T64" fmla="*/ 342 w 2160"/>
                <a:gd name="T65" fmla="*/ 896 h 1456"/>
                <a:gd name="T66" fmla="*/ 126 w 2160"/>
                <a:gd name="T67" fmla="*/ 1012 h 1456"/>
                <a:gd name="T68" fmla="*/ 86 w 2160"/>
                <a:gd name="T69" fmla="*/ 1082 h 1456"/>
                <a:gd name="T70" fmla="*/ 370 w 2160"/>
                <a:gd name="T71" fmla="*/ 924 h 1456"/>
                <a:gd name="T72" fmla="*/ 47 w 2160"/>
                <a:gd name="T73" fmla="*/ 1131 h 1456"/>
                <a:gd name="T74" fmla="*/ 0 w 2160"/>
                <a:gd name="T75" fmla="*/ 1174 h 1456"/>
                <a:gd name="T76" fmla="*/ 400 w 2160"/>
                <a:gd name="T77" fmla="*/ 974 h 1456"/>
                <a:gd name="T78" fmla="*/ 640 w 2160"/>
                <a:gd name="T79" fmla="*/ 1158 h 1456"/>
                <a:gd name="T80" fmla="*/ 514 w 2160"/>
                <a:gd name="T81" fmla="*/ 1280 h 1456"/>
                <a:gd name="T82" fmla="*/ 766 w 2160"/>
                <a:gd name="T83" fmla="*/ 1208 h 1456"/>
                <a:gd name="T84" fmla="*/ 1124 w 2160"/>
                <a:gd name="T85" fmla="*/ 1270 h 1456"/>
                <a:gd name="T86" fmla="*/ 1040 w 2160"/>
                <a:gd name="T87" fmla="*/ 1438 h 1456"/>
                <a:gd name="T88" fmla="*/ 1332 w 2160"/>
                <a:gd name="T89" fmla="*/ 1276 h 1456"/>
                <a:gd name="T90" fmla="*/ 2050 w 2160"/>
                <a:gd name="T91" fmla="*/ 918 h 1456"/>
                <a:gd name="T92" fmla="*/ 2052 w 2160"/>
                <a:gd name="T93" fmla="*/ 881 h 1456"/>
                <a:gd name="T94" fmla="*/ 2020 w 2160"/>
                <a:gd name="T95" fmla="*/ 828 h 1456"/>
                <a:gd name="T96" fmla="*/ 2144 w 2160"/>
                <a:gd name="T97" fmla="*/ 872 h 1456"/>
                <a:gd name="T98" fmla="*/ 1994 w 2160"/>
                <a:gd name="T99" fmla="*/ 712 h 1456"/>
                <a:gd name="T100" fmla="*/ 1906 w 2160"/>
                <a:gd name="T101" fmla="*/ 580 h 1456"/>
                <a:gd name="T102" fmla="*/ 1830 w 2160"/>
                <a:gd name="T103" fmla="*/ 515 h 1456"/>
                <a:gd name="T104" fmla="*/ 1906 w 2160"/>
                <a:gd name="T105" fmla="*/ 450 h 1456"/>
                <a:gd name="T106" fmla="*/ 1982 w 2160"/>
                <a:gd name="T107" fmla="*/ 515 h 1456"/>
                <a:gd name="T108" fmla="*/ 1906 w 2160"/>
                <a:gd name="T109" fmla="*/ 580 h 1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160" h="1456">
                  <a:moveTo>
                    <a:pt x="1994" y="712"/>
                  </a:moveTo>
                  <a:cubicBezTo>
                    <a:pt x="2000" y="624"/>
                    <a:pt x="2096" y="618"/>
                    <a:pt x="2122" y="594"/>
                  </a:cubicBezTo>
                  <a:cubicBezTo>
                    <a:pt x="2148" y="570"/>
                    <a:pt x="2158" y="558"/>
                    <a:pt x="2090" y="542"/>
                  </a:cubicBezTo>
                  <a:cubicBezTo>
                    <a:pt x="2022" y="526"/>
                    <a:pt x="1938" y="224"/>
                    <a:pt x="1578" y="184"/>
                  </a:cubicBezTo>
                  <a:cubicBezTo>
                    <a:pt x="1578" y="184"/>
                    <a:pt x="1554" y="98"/>
                    <a:pt x="1478" y="56"/>
                  </a:cubicBezTo>
                  <a:cubicBezTo>
                    <a:pt x="1514" y="168"/>
                    <a:pt x="1514" y="168"/>
                    <a:pt x="1514" y="168"/>
                  </a:cubicBezTo>
                  <a:cubicBezTo>
                    <a:pt x="1514" y="168"/>
                    <a:pt x="1456" y="48"/>
                    <a:pt x="1436" y="44"/>
                  </a:cubicBezTo>
                  <a:cubicBezTo>
                    <a:pt x="1416" y="40"/>
                    <a:pt x="1378" y="28"/>
                    <a:pt x="1378" y="28"/>
                  </a:cubicBezTo>
                  <a:cubicBezTo>
                    <a:pt x="1432" y="160"/>
                    <a:pt x="1432" y="160"/>
                    <a:pt x="1432" y="160"/>
                  </a:cubicBezTo>
                  <a:cubicBezTo>
                    <a:pt x="1432" y="160"/>
                    <a:pt x="1342" y="20"/>
                    <a:pt x="1334" y="16"/>
                  </a:cubicBezTo>
                  <a:cubicBezTo>
                    <a:pt x="1326" y="12"/>
                    <a:pt x="1280" y="16"/>
                    <a:pt x="1280" y="16"/>
                  </a:cubicBezTo>
                  <a:cubicBezTo>
                    <a:pt x="1280" y="16"/>
                    <a:pt x="1342" y="130"/>
                    <a:pt x="1346" y="148"/>
                  </a:cubicBezTo>
                  <a:cubicBezTo>
                    <a:pt x="1346" y="148"/>
                    <a:pt x="1254" y="32"/>
                    <a:pt x="1214" y="14"/>
                  </a:cubicBezTo>
                  <a:cubicBezTo>
                    <a:pt x="1214" y="14"/>
                    <a:pt x="874" y="0"/>
                    <a:pt x="760" y="62"/>
                  </a:cubicBezTo>
                  <a:cubicBezTo>
                    <a:pt x="760" y="62"/>
                    <a:pt x="848" y="124"/>
                    <a:pt x="868" y="168"/>
                  </a:cubicBezTo>
                  <a:cubicBezTo>
                    <a:pt x="868" y="168"/>
                    <a:pt x="568" y="238"/>
                    <a:pt x="406" y="426"/>
                  </a:cubicBezTo>
                  <a:cubicBezTo>
                    <a:pt x="406" y="426"/>
                    <a:pt x="284" y="204"/>
                    <a:pt x="32" y="242"/>
                  </a:cubicBezTo>
                  <a:cubicBezTo>
                    <a:pt x="32" y="242"/>
                    <a:pt x="42" y="255"/>
                    <a:pt x="56" y="276"/>
                  </a:cubicBezTo>
                  <a:cubicBezTo>
                    <a:pt x="292" y="286"/>
                    <a:pt x="370" y="482"/>
                    <a:pt x="370" y="482"/>
                  </a:cubicBezTo>
                  <a:cubicBezTo>
                    <a:pt x="242" y="333"/>
                    <a:pt x="126" y="323"/>
                    <a:pt x="85" y="324"/>
                  </a:cubicBezTo>
                  <a:cubicBezTo>
                    <a:pt x="97" y="345"/>
                    <a:pt x="109" y="369"/>
                    <a:pt x="120" y="394"/>
                  </a:cubicBezTo>
                  <a:cubicBezTo>
                    <a:pt x="269" y="405"/>
                    <a:pt x="342" y="510"/>
                    <a:pt x="342" y="510"/>
                  </a:cubicBezTo>
                  <a:cubicBezTo>
                    <a:pt x="247" y="442"/>
                    <a:pt x="172" y="433"/>
                    <a:pt x="135" y="433"/>
                  </a:cubicBezTo>
                  <a:cubicBezTo>
                    <a:pt x="142" y="454"/>
                    <a:pt x="147" y="475"/>
                    <a:pt x="150" y="495"/>
                  </a:cubicBezTo>
                  <a:cubicBezTo>
                    <a:pt x="290" y="489"/>
                    <a:pt x="378" y="601"/>
                    <a:pt x="378" y="601"/>
                  </a:cubicBezTo>
                  <a:cubicBezTo>
                    <a:pt x="285" y="545"/>
                    <a:pt x="192" y="546"/>
                    <a:pt x="161" y="548"/>
                  </a:cubicBezTo>
                  <a:cubicBezTo>
                    <a:pt x="193" y="653"/>
                    <a:pt x="272" y="710"/>
                    <a:pt x="272" y="710"/>
                  </a:cubicBezTo>
                  <a:cubicBezTo>
                    <a:pt x="272" y="710"/>
                    <a:pt x="228" y="754"/>
                    <a:pt x="183" y="859"/>
                  </a:cubicBezTo>
                  <a:cubicBezTo>
                    <a:pt x="225" y="859"/>
                    <a:pt x="302" y="852"/>
                    <a:pt x="378" y="805"/>
                  </a:cubicBezTo>
                  <a:cubicBezTo>
                    <a:pt x="378" y="805"/>
                    <a:pt x="296" y="910"/>
                    <a:pt x="163" y="911"/>
                  </a:cubicBezTo>
                  <a:cubicBezTo>
                    <a:pt x="159" y="924"/>
                    <a:pt x="154" y="936"/>
                    <a:pt x="150" y="950"/>
                  </a:cubicBezTo>
                  <a:cubicBezTo>
                    <a:pt x="148" y="958"/>
                    <a:pt x="145" y="966"/>
                    <a:pt x="142" y="973"/>
                  </a:cubicBezTo>
                  <a:cubicBezTo>
                    <a:pt x="181" y="972"/>
                    <a:pt x="253" y="960"/>
                    <a:pt x="342" y="896"/>
                  </a:cubicBezTo>
                  <a:cubicBezTo>
                    <a:pt x="342" y="896"/>
                    <a:pt x="271" y="998"/>
                    <a:pt x="126" y="1012"/>
                  </a:cubicBezTo>
                  <a:cubicBezTo>
                    <a:pt x="114" y="1039"/>
                    <a:pt x="100" y="1062"/>
                    <a:pt x="86" y="1082"/>
                  </a:cubicBezTo>
                  <a:cubicBezTo>
                    <a:pt x="127" y="1084"/>
                    <a:pt x="242" y="1073"/>
                    <a:pt x="370" y="924"/>
                  </a:cubicBezTo>
                  <a:cubicBezTo>
                    <a:pt x="370" y="924"/>
                    <a:pt x="290" y="1125"/>
                    <a:pt x="47" y="1131"/>
                  </a:cubicBezTo>
                  <a:cubicBezTo>
                    <a:pt x="20" y="1160"/>
                    <a:pt x="0" y="1174"/>
                    <a:pt x="0" y="1174"/>
                  </a:cubicBezTo>
                  <a:cubicBezTo>
                    <a:pt x="0" y="1174"/>
                    <a:pt x="268" y="1214"/>
                    <a:pt x="400" y="974"/>
                  </a:cubicBezTo>
                  <a:cubicBezTo>
                    <a:pt x="400" y="974"/>
                    <a:pt x="576" y="1110"/>
                    <a:pt x="640" y="1158"/>
                  </a:cubicBezTo>
                  <a:cubicBezTo>
                    <a:pt x="640" y="1158"/>
                    <a:pt x="620" y="1222"/>
                    <a:pt x="514" y="1280"/>
                  </a:cubicBezTo>
                  <a:cubicBezTo>
                    <a:pt x="514" y="1280"/>
                    <a:pt x="600" y="1330"/>
                    <a:pt x="766" y="1208"/>
                  </a:cubicBezTo>
                  <a:cubicBezTo>
                    <a:pt x="766" y="1208"/>
                    <a:pt x="976" y="1274"/>
                    <a:pt x="1124" y="1270"/>
                  </a:cubicBezTo>
                  <a:cubicBezTo>
                    <a:pt x="1124" y="1270"/>
                    <a:pt x="1118" y="1354"/>
                    <a:pt x="1040" y="1438"/>
                  </a:cubicBezTo>
                  <a:cubicBezTo>
                    <a:pt x="1040" y="1438"/>
                    <a:pt x="1222" y="1456"/>
                    <a:pt x="1332" y="1276"/>
                  </a:cubicBezTo>
                  <a:cubicBezTo>
                    <a:pt x="1332" y="1276"/>
                    <a:pt x="1745" y="1297"/>
                    <a:pt x="2050" y="918"/>
                  </a:cubicBezTo>
                  <a:cubicBezTo>
                    <a:pt x="2058" y="907"/>
                    <a:pt x="2059" y="892"/>
                    <a:pt x="2052" y="881"/>
                  </a:cubicBezTo>
                  <a:cubicBezTo>
                    <a:pt x="2020" y="828"/>
                    <a:pt x="2020" y="828"/>
                    <a:pt x="2020" y="828"/>
                  </a:cubicBezTo>
                  <a:cubicBezTo>
                    <a:pt x="2020" y="828"/>
                    <a:pt x="2128" y="898"/>
                    <a:pt x="2144" y="872"/>
                  </a:cubicBezTo>
                  <a:cubicBezTo>
                    <a:pt x="2160" y="846"/>
                    <a:pt x="1988" y="800"/>
                    <a:pt x="1994" y="712"/>
                  </a:cubicBezTo>
                  <a:close/>
                  <a:moveTo>
                    <a:pt x="1906" y="580"/>
                  </a:moveTo>
                  <a:cubicBezTo>
                    <a:pt x="1864" y="580"/>
                    <a:pt x="1830" y="551"/>
                    <a:pt x="1830" y="515"/>
                  </a:cubicBezTo>
                  <a:cubicBezTo>
                    <a:pt x="1830" y="479"/>
                    <a:pt x="1864" y="450"/>
                    <a:pt x="1906" y="450"/>
                  </a:cubicBezTo>
                  <a:cubicBezTo>
                    <a:pt x="1948" y="450"/>
                    <a:pt x="1982" y="479"/>
                    <a:pt x="1982" y="515"/>
                  </a:cubicBezTo>
                  <a:cubicBezTo>
                    <a:pt x="1982" y="551"/>
                    <a:pt x="1948" y="580"/>
                    <a:pt x="1906" y="58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6"/>
            <p:cNvSpPr>
              <a:spLocks noEditPoints="1"/>
            </p:cNvSpPr>
            <p:nvPr/>
          </p:nvSpPr>
          <p:spPr bwMode="auto">
            <a:xfrm>
              <a:off x="8499475" y="3082925"/>
              <a:ext cx="381000" cy="349250"/>
            </a:xfrm>
            <a:custGeom>
              <a:avLst/>
              <a:gdLst>
                <a:gd name="T0" fmla="*/ 58 w 116"/>
                <a:gd name="T1" fmla="*/ 0 h 106"/>
                <a:gd name="T2" fmla="*/ 0 w 116"/>
                <a:gd name="T3" fmla="*/ 53 h 106"/>
                <a:gd name="T4" fmla="*/ 58 w 116"/>
                <a:gd name="T5" fmla="*/ 106 h 106"/>
                <a:gd name="T6" fmla="*/ 116 w 116"/>
                <a:gd name="T7" fmla="*/ 53 h 106"/>
                <a:gd name="T8" fmla="*/ 58 w 116"/>
                <a:gd name="T9" fmla="*/ 0 h 106"/>
                <a:gd name="T10" fmla="*/ 69 w 116"/>
                <a:gd name="T11" fmla="*/ 89 h 106"/>
                <a:gd name="T12" fmla="*/ 40 w 116"/>
                <a:gd name="T13" fmla="*/ 62 h 106"/>
                <a:gd name="T14" fmla="*/ 69 w 116"/>
                <a:gd name="T15" fmla="*/ 35 h 106"/>
                <a:gd name="T16" fmla="*/ 97 w 116"/>
                <a:gd name="T17" fmla="*/ 62 h 106"/>
                <a:gd name="T18" fmla="*/ 69 w 116"/>
                <a:gd name="T19" fmla="*/ 89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6" h="106">
                  <a:moveTo>
                    <a:pt x="58" y="0"/>
                  </a:moveTo>
                  <a:cubicBezTo>
                    <a:pt x="26" y="0"/>
                    <a:pt x="0" y="24"/>
                    <a:pt x="0" y="53"/>
                  </a:cubicBezTo>
                  <a:cubicBezTo>
                    <a:pt x="0" y="82"/>
                    <a:pt x="26" y="106"/>
                    <a:pt x="58" y="106"/>
                  </a:cubicBezTo>
                  <a:cubicBezTo>
                    <a:pt x="90" y="106"/>
                    <a:pt x="116" y="82"/>
                    <a:pt x="116" y="53"/>
                  </a:cubicBezTo>
                  <a:cubicBezTo>
                    <a:pt x="116" y="24"/>
                    <a:pt x="90" y="0"/>
                    <a:pt x="58" y="0"/>
                  </a:cubicBezTo>
                  <a:close/>
                  <a:moveTo>
                    <a:pt x="69" y="89"/>
                  </a:moveTo>
                  <a:cubicBezTo>
                    <a:pt x="53" y="89"/>
                    <a:pt x="40" y="77"/>
                    <a:pt x="40" y="62"/>
                  </a:cubicBezTo>
                  <a:cubicBezTo>
                    <a:pt x="40" y="47"/>
                    <a:pt x="53" y="35"/>
                    <a:pt x="69" y="35"/>
                  </a:cubicBezTo>
                  <a:cubicBezTo>
                    <a:pt x="84" y="35"/>
                    <a:pt x="97" y="47"/>
                    <a:pt x="97" y="62"/>
                  </a:cubicBezTo>
                  <a:cubicBezTo>
                    <a:pt x="97" y="77"/>
                    <a:pt x="84" y="89"/>
                    <a:pt x="69" y="8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7" name="Freeform 66"/>
          <p:cNvSpPr>
            <a:spLocks/>
          </p:cNvSpPr>
          <p:nvPr/>
        </p:nvSpPr>
        <p:spPr bwMode="auto">
          <a:xfrm>
            <a:off x="-2382" y="1171858"/>
            <a:ext cx="12193588" cy="5686141"/>
          </a:xfrm>
          <a:custGeom>
            <a:avLst/>
            <a:gdLst>
              <a:gd name="connsiteX0" fmla="*/ 0 w 12193588"/>
              <a:gd name="connsiteY0" fmla="*/ 0 h 3083718"/>
              <a:gd name="connsiteX1" fmla="*/ 287241 w 12193588"/>
              <a:gd name="connsiteY1" fmla="*/ 266418 h 3083718"/>
              <a:gd name="connsiteX2" fmla="*/ 574482 w 12193588"/>
              <a:gd name="connsiteY2" fmla="*/ 0 h 3083718"/>
              <a:gd name="connsiteX3" fmla="*/ 825313 w 12193588"/>
              <a:gd name="connsiteY3" fmla="*/ 236066 h 3083718"/>
              <a:gd name="connsiteX4" fmla="*/ 1080189 w 12193588"/>
              <a:gd name="connsiteY4" fmla="*/ 0 h 3083718"/>
              <a:gd name="connsiteX5" fmla="*/ 1335065 w 12193588"/>
              <a:gd name="connsiteY5" fmla="*/ 236066 h 3083718"/>
              <a:gd name="connsiteX6" fmla="*/ 1589941 w 12193588"/>
              <a:gd name="connsiteY6" fmla="*/ 0 h 3083718"/>
              <a:gd name="connsiteX7" fmla="*/ 1873136 w 12193588"/>
              <a:gd name="connsiteY7" fmla="*/ 266418 h 3083718"/>
              <a:gd name="connsiteX8" fmla="*/ 2160377 w 12193588"/>
              <a:gd name="connsiteY8" fmla="*/ 0 h 3083718"/>
              <a:gd name="connsiteX9" fmla="*/ 2415253 w 12193588"/>
              <a:gd name="connsiteY9" fmla="*/ 236066 h 3083718"/>
              <a:gd name="connsiteX10" fmla="*/ 2670129 w 12193588"/>
              <a:gd name="connsiteY10" fmla="*/ 0 h 3083718"/>
              <a:gd name="connsiteX11" fmla="*/ 2920959 w 12193588"/>
              <a:gd name="connsiteY11" fmla="*/ 236066 h 3083718"/>
              <a:gd name="connsiteX12" fmla="*/ 3175835 w 12193588"/>
              <a:gd name="connsiteY12" fmla="*/ 0 h 3083718"/>
              <a:gd name="connsiteX13" fmla="*/ 3463076 w 12193588"/>
              <a:gd name="connsiteY13" fmla="*/ 266418 h 3083718"/>
              <a:gd name="connsiteX14" fmla="*/ 3746272 w 12193588"/>
              <a:gd name="connsiteY14" fmla="*/ 0 h 3083718"/>
              <a:gd name="connsiteX15" fmla="*/ 4001148 w 12193588"/>
              <a:gd name="connsiteY15" fmla="*/ 236066 h 3083718"/>
              <a:gd name="connsiteX16" fmla="*/ 4256024 w 12193588"/>
              <a:gd name="connsiteY16" fmla="*/ 0 h 3083718"/>
              <a:gd name="connsiteX17" fmla="*/ 4510900 w 12193588"/>
              <a:gd name="connsiteY17" fmla="*/ 236066 h 3083718"/>
              <a:gd name="connsiteX18" fmla="*/ 4761730 w 12193588"/>
              <a:gd name="connsiteY18" fmla="*/ 0 h 3083718"/>
              <a:gd name="connsiteX19" fmla="*/ 5048971 w 12193588"/>
              <a:gd name="connsiteY19" fmla="*/ 266418 h 3083718"/>
              <a:gd name="connsiteX20" fmla="*/ 5336212 w 12193588"/>
              <a:gd name="connsiteY20" fmla="*/ 0 h 3083718"/>
              <a:gd name="connsiteX21" fmla="*/ 5591088 w 12193588"/>
              <a:gd name="connsiteY21" fmla="*/ 236066 h 3083718"/>
              <a:gd name="connsiteX22" fmla="*/ 5841918 w 12193588"/>
              <a:gd name="connsiteY22" fmla="*/ 0 h 3083718"/>
              <a:gd name="connsiteX23" fmla="*/ 6096794 w 12193588"/>
              <a:gd name="connsiteY23" fmla="*/ 236066 h 3083718"/>
              <a:gd name="connsiteX24" fmla="*/ 6351670 w 12193588"/>
              <a:gd name="connsiteY24" fmla="*/ 0 h 3083718"/>
              <a:gd name="connsiteX25" fmla="*/ 6634866 w 12193588"/>
              <a:gd name="connsiteY25" fmla="*/ 266418 h 3083718"/>
              <a:gd name="connsiteX26" fmla="*/ 6922107 w 12193588"/>
              <a:gd name="connsiteY26" fmla="*/ 0 h 3083718"/>
              <a:gd name="connsiteX27" fmla="*/ 7176983 w 12193588"/>
              <a:gd name="connsiteY27" fmla="*/ 236066 h 3083718"/>
              <a:gd name="connsiteX28" fmla="*/ 7431859 w 12193588"/>
              <a:gd name="connsiteY28" fmla="*/ 0 h 3083718"/>
              <a:gd name="connsiteX29" fmla="*/ 7682689 w 12193588"/>
              <a:gd name="connsiteY29" fmla="*/ 236066 h 3083718"/>
              <a:gd name="connsiteX30" fmla="*/ 7937565 w 12193588"/>
              <a:gd name="connsiteY30" fmla="*/ 0 h 3083718"/>
              <a:gd name="connsiteX31" fmla="*/ 8224806 w 12193588"/>
              <a:gd name="connsiteY31" fmla="*/ 266418 h 3083718"/>
              <a:gd name="connsiteX32" fmla="*/ 8508001 w 12193588"/>
              <a:gd name="connsiteY32" fmla="*/ 0 h 3083718"/>
              <a:gd name="connsiteX33" fmla="*/ 8762877 w 12193588"/>
              <a:gd name="connsiteY33" fmla="*/ 236066 h 3083718"/>
              <a:gd name="connsiteX34" fmla="*/ 9017753 w 12193588"/>
              <a:gd name="connsiteY34" fmla="*/ 0 h 3083718"/>
              <a:gd name="connsiteX35" fmla="*/ 9272629 w 12193588"/>
              <a:gd name="connsiteY35" fmla="*/ 236066 h 3083718"/>
              <a:gd name="connsiteX36" fmla="*/ 9523459 w 12193588"/>
              <a:gd name="connsiteY36" fmla="*/ 0 h 3083718"/>
              <a:gd name="connsiteX37" fmla="*/ 9810700 w 12193588"/>
              <a:gd name="connsiteY37" fmla="*/ 266418 h 3083718"/>
              <a:gd name="connsiteX38" fmla="*/ 10097941 w 12193588"/>
              <a:gd name="connsiteY38" fmla="*/ 0 h 3083718"/>
              <a:gd name="connsiteX39" fmla="*/ 10352817 w 12193588"/>
              <a:gd name="connsiteY39" fmla="*/ 236066 h 3083718"/>
              <a:gd name="connsiteX40" fmla="*/ 10603648 w 12193588"/>
              <a:gd name="connsiteY40" fmla="*/ 0 h 3083718"/>
              <a:gd name="connsiteX41" fmla="*/ 10858524 w 12193588"/>
              <a:gd name="connsiteY41" fmla="*/ 236066 h 3083718"/>
              <a:gd name="connsiteX42" fmla="*/ 11113400 w 12193588"/>
              <a:gd name="connsiteY42" fmla="*/ 0 h 3083718"/>
              <a:gd name="connsiteX43" fmla="*/ 11400641 w 12193588"/>
              <a:gd name="connsiteY43" fmla="*/ 266418 h 3083718"/>
              <a:gd name="connsiteX44" fmla="*/ 11683836 w 12193588"/>
              <a:gd name="connsiteY44" fmla="*/ 0 h 3083718"/>
              <a:gd name="connsiteX45" fmla="*/ 11938712 w 12193588"/>
              <a:gd name="connsiteY45" fmla="*/ 236066 h 3083718"/>
              <a:gd name="connsiteX46" fmla="*/ 12193588 w 12193588"/>
              <a:gd name="connsiteY46" fmla="*/ 0 h 3083718"/>
              <a:gd name="connsiteX47" fmla="*/ 12193588 w 12193588"/>
              <a:gd name="connsiteY47" fmla="*/ 2806218 h 3083718"/>
              <a:gd name="connsiteX48" fmla="*/ 12193588 w 12193588"/>
              <a:gd name="connsiteY48" fmla="*/ 3083718 h 3083718"/>
              <a:gd name="connsiteX49" fmla="*/ 0 w 12193588"/>
              <a:gd name="connsiteY49" fmla="*/ 3083718 h 3083718"/>
              <a:gd name="connsiteX50" fmla="*/ 0 w 12193588"/>
              <a:gd name="connsiteY50" fmla="*/ 2981110 h 3083718"/>
              <a:gd name="connsiteX51" fmla="*/ 0 w 12193588"/>
              <a:gd name="connsiteY51" fmla="*/ 0 h 30837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3588" h="3083718">
                <a:moveTo>
                  <a:pt x="0" y="0"/>
                </a:moveTo>
                <a:cubicBezTo>
                  <a:pt x="0" y="148385"/>
                  <a:pt x="129461" y="266418"/>
                  <a:pt x="287241" y="266418"/>
                </a:cubicBezTo>
                <a:cubicBezTo>
                  <a:pt x="445022" y="266418"/>
                  <a:pt x="574482" y="148385"/>
                  <a:pt x="574482" y="0"/>
                </a:cubicBezTo>
                <a:cubicBezTo>
                  <a:pt x="574482" y="131523"/>
                  <a:pt x="687761" y="236066"/>
                  <a:pt x="825313" y="236066"/>
                </a:cubicBezTo>
                <a:cubicBezTo>
                  <a:pt x="966910" y="236066"/>
                  <a:pt x="1080189" y="131523"/>
                  <a:pt x="1080189" y="0"/>
                </a:cubicBezTo>
                <a:cubicBezTo>
                  <a:pt x="1080189" y="131523"/>
                  <a:pt x="1193467" y="236066"/>
                  <a:pt x="1335065" y="236066"/>
                </a:cubicBezTo>
                <a:cubicBezTo>
                  <a:pt x="1476662" y="236066"/>
                  <a:pt x="1589941" y="131523"/>
                  <a:pt x="1589941" y="0"/>
                </a:cubicBezTo>
                <a:cubicBezTo>
                  <a:pt x="1589941" y="148385"/>
                  <a:pt x="1715356" y="266418"/>
                  <a:pt x="1873136" y="266418"/>
                </a:cubicBezTo>
                <a:cubicBezTo>
                  <a:pt x="2030916" y="266418"/>
                  <a:pt x="2160377" y="148385"/>
                  <a:pt x="2160377" y="0"/>
                </a:cubicBezTo>
                <a:cubicBezTo>
                  <a:pt x="2160377" y="131523"/>
                  <a:pt x="2273655" y="236066"/>
                  <a:pt x="2415253" y="236066"/>
                </a:cubicBezTo>
                <a:cubicBezTo>
                  <a:pt x="2552805" y="236066"/>
                  <a:pt x="2670129" y="131523"/>
                  <a:pt x="2670129" y="0"/>
                </a:cubicBezTo>
                <a:cubicBezTo>
                  <a:pt x="2670129" y="131523"/>
                  <a:pt x="2783407" y="236066"/>
                  <a:pt x="2920959" y="236066"/>
                </a:cubicBezTo>
                <a:cubicBezTo>
                  <a:pt x="3062557" y="236066"/>
                  <a:pt x="3175835" y="131523"/>
                  <a:pt x="3175835" y="0"/>
                </a:cubicBezTo>
                <a:cubicBezTo>
                  <a:pt x="3175835" y="148385"/>
                  <a:pt x="3305296" y="266418"/>
                  <a:pt x="3463076" y="266418"/>
                </a:cubicBezTo>
                <a:cubicBezTo>
                  <a:pt x="3620857" y="266418"/>
                  <a:pt x="3746272" y="148385"/>
                  <a:pt x="3746272" y="0"/>
                </a:cubicBezTo>
                <a:cubicBezTo>
                  <a:pt x="3746272" y="131523"/>
                  <a:pt x="3859550" y="236066"/>
                  <a:pt x="4001148" y="236066"/>
                </a:cubicBezTo>
                <a:cubicBezTo>
                  <a:pt x="4142746" y="236066"/>
                  <a:pt x="4256024" y="131523"/>
                  <a:pt x="4256024" y="0"/>
                </a:cubicBezTo>
                <a:cubicBezTo>
                  <a:pt x="4256024" y="131523"/>
                  <a:pt x="4369302" y="236066"/>
                  <a:pt x="4510900" y="236066"/>
                </a:cubicBezTo>
                <a:cubicBezTo>
                  <a:pt x="4648452" y="236066"/>
                  <a:pt x="4761730" y="131523"/>
                  <a:pt x="4761730" y="0"/>
                </a:cubicBezTo>
                <a:cubicBezTo>
                  <a:pt x="4761730" y="148385"/>
                  <a:pt x="4891191" y="266418"/>
                  <a:pt x="5048971" y="266418"/>
                </a:cubicBezTo>
                <a:cubicBezTo>
                  <a:pt x="5206751" y="266418"/>
                  <a:pt x="5336212" y="148385"/>
                  <a:pt x="5336212" y="0"/>
                </a:cubicBezTo>
                <a:cubicBezTo>
                  <a:pt x="5336212" y="131523"/>
                  <a:pt x="5449490" y="236066"/>
                  <a:pt x="5591088" y="236066"/>
                </a:cubicBezTo>
                <a:cubicBezTo>
                  <a:pt x="5728641" y="236066"/>
                  <a:pt x="5841918" y="131523"/>
                  <a:pt x="5841918" y="0"/>
                </a:cubicBezTo>
                <a:cubicBezTo>
                  <a:pt x="5841918" y="131523"/>
                  <a:pt x="5955197" y="236066"/>
                  <a:pt x="6096794" y="236066"/>
                </a:cubicBezTo>
                <a:cubicBezTo>
                  <a:pt x="6238392" y="236066"/>
                  <a:pt x="6351670" y="131523"/>
                  <a:pt x="6351670" y="0"/>
                </a:cubicBezTo>
                <a:cubicBezTo>
                  <a:pt x="6351670" y="148385"/>
                  <a:pt x="6477085" y="266418"/>
                  <a:pt x="6634866" y="266418"/>
                </a:cubicBezTo>
                <a:cubicBezTo>
                  <a:pt x="6792646" y="266418"/>
                  <a:pt x="6922107" y="148385"/>
                  <a:pt x="6922107" y="0"/>
                </a:cubicBezTo>
                <a:cubicBezTo>
                  <a:pt x="6922107" y="131523"/>
                  <a:pt x="7035385" y="236066"/>
                  <a:pt x="7176983" y="236066"/>
                </a:cubicBezTo>
                <a:cubicBezTo>
                  <a:pt x="7318580" y="236066"/>
                  <a:pt x="7431859" y="131523"/>
                  <a:pt x="7431859" y="0"/>
                </a:cubicBezTo>
                <a:cubicBezTo>
                  <a:pt x="7431859" y="131523"/>
                  <a:pt x="7545137" y="236066"/>
                  <a:pt x="7682689" y="236066"/>
                </a:cubicBezTo>
                <a:cubicBezTo>
                  <a:pt x="7824287" y="236066"/>
                  <a:pt x="7937565" y="131523"/>
                  <a:pt x="7937565" y="0"/>
                </a:cubicBezTo>
                <a:cubicBezTo>
                  <a:pt x="7937565" y="148385"/>
                  <a:pt x="8067026" y="266418"/>
                  <a:pt x="8224806" y="266418"/>
                </a:cubicBezTo>
                <a:cubicBezTo>
                  <a:pt x="8382586" y="266418"/>
                  <a:pt x="8508001" y="148385"/>
                  <a:pt x="8508001" y="0"/>
                </a:cubicBezTo>
                <a:cubicBezTo>
                  <a:pt x="8508001" y="131523"/>
                  <a:pt x="8625325" y="236066"/>
                  <a:pt x="8762877" y="236066"/>
                </a:cubicBezTo>
                <a:cubicBezTo>
                  <a:pt x="8904475" y="236066"/>
                  <a:pt x="9017753" y="131523"/>
                  <a:pt x="9017753" y="0"/>
                </a:cubicBezTo>
                <a:cubicBezTo>
                  <a:pt x="9017753" y="131523"/>
                  <a:pt x="9131031" y="236066"/>
                  <a:pt x="9272629" y="236066"/>
                </a:cubicBezTo>
                <a:cubicBezTo>
                  <a:pt x="9410181" y="236066"/>
                  <a:pt x="9523459" y="131523"/>
                  <a:pt x="9523459" y="0"/>
                </a:cubicBezTo>
                <a:cubicBezTo>
                  <a:pt x="9523459" y="148385"/>
                  <a:pt x="9652920" y="266418"/>
                  <a:pt x="9810700" y="266418"/>
                </a:cubicBezTo>
                <a:cubicBezTo>
                  <a:pt x="9968481" y="266418"/>
                  <a:pt x="10097941" y="148385"/>
                  <a:pt x="10097941" y="0"/>
                </a:cubicBezTo>
                <a:cubicBezTo>
                  <a:pt x="10097941" y="131523"/>
                  <a:pt x="10211220" y="236066"/>
                  <a:pt x="10352817" y="236066"/>
                </a:cubicBezTo>
                <a:cubicBezTo>
                  <a:pt x="10490370" y="236066"/>
                  <a:pt x="10603648" y="131523"/>
                  <a:pt x="10603648" y="0"/>
                </a:cubicBezTo>
                <a:cubicBezTo>
                  <a:pt x="10603648" y="131523"/>
                  <a:pt x="10716926" y="236066"/>
                  <a:pt x="10858524" y="236066"/>
                </a:cubicBezTo>
                <a:cubicBezTo>
                  <a:pt x="11000121" y="236066"/>
                  <a:pt x="11113400" y="131523"/>
                  <a:pt x="11113400" y="0"/>
                </a:cubicBezTo>
                <a:cubicBezTo>
                  <a:pt x="11113400" y="148385"/>
                  <a:pt x="11238815" y="266418"/>
                  <a:pt x="11400641" y="266418"/>
                </a:cubicBezTo>
                <a:cubicBezTo>
                  <a:pt x="11558421" y="266418"/>
                  <a:pt x="11683836" y="148385"/>
                  <a:pt x="11683836" y="0"/>
                </a:cubicBezTo>
                <a:cubicBezTo>
                  <a:pt x="11683836" y="131523"/>
                  <a:pt x="11797114" y="236066"/>
                  <a:pt x="11938712" y="236066"/>
                </a:cubicBezTo>
                <a:cubicBezTo>
                  <a:pt x="12080310" y="236066"/>
                  <a:pt x="12193588" y="131523"/>
                  <a:pt x="12193588" y="0"/>
                </a:cubicBezTo>
                <a:cubicBezTo>
                  <a:pt x="12193588" y="0"/>
                  <a:pt x="12193588" y="0"/>
                  <a:pt x="12193588" y="2806218"/>
                </a:cubicBezTo>
                <a:lnTo>
                  <a:pt x="12193588" y="3083718"/>
                </a:lnTo>
                <a:lnTo>
                  <a:pt x="0" y="3083718"/>
                </a:lnTo>
                <a:lnTo>
                  <a:pt x="0" y="2981110"/>
                </a:lnTo>
                <a:cubicBezTo>
                  <a:pt x="0" y="2441130"/>
                  <a:pt x="0" y="1531690"/>
                  <a:pt x="0" y="0"/>
                </a:cubicBezTo>
                <a:close/>
              </a:path>
            </a:pathLst>
          </a:custGeom>
          <a:solidFill>
            <a:srgbClr val="00B0F0">
              <a:alpha val="35000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8417779" y="1776943"/>
            <a:ext cx="1359283" cy="3489684"/>
            <a:chOff x="5708651" y="1341438"/>
            <a:chExt cx="1922463" cy="4935537"/>
          </a:xfrm>
          <a:solidFill>
            <a:schemeClr val="bg1"/>
          </a:solidFill>
        </p:grpSpPr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5708651" y="1341438"/>
              <a:ext cx="1922463" cy="2489201"/>
            </a:xfrm>
            <a:custGeom>
              <a:avLst/>
              <a:gdLst>
                <a:gd name="T0" fmla="*/ 1173 w 1211"/>
                <a:gd name="T1" fmla="*/ 1568 h 1568"/>
                <a:gd name="T2" fmla="*/ 0 w 1211"/>
                <a:gd name="T3" fmla="*/ 29 h 1568"/>
                <a:gd name="T4" fmla="*/ 38 w 1211"/>
                <a:gd name="T5" fmla="*/ 0 h 1568"/>
                <a:gd name="T6" fmla="*/ 1211 w 1211"/>
                <a:gd name="T7" fmla="*/ 1539 h 1568"/>
                <a:gd name="T8" fmla="*/ 1173 w 1211"/>
                <a:gd name="T9" fmla="*/ 1568 h 15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1" h="1568">
                  <a:moveTo>
                    <a:pt x="1173" y="1568"/>
                  </a:moveTo>
                  <a:lnTo>
                    <a:pt x="0" y="29"/>
                  </a:lnTo>
                  <a:lnTo>
                    <a:pt x="38" y="0"/>
                  </a:lnTo>
                  <a:lnTo>
                    <a:pt x="1211" y="1539"/>
                  </a:lnTo>
                  <a:lnTo>
                    <a:pt x="1173" y="15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auto">
            <a:xfrm>
              <a:off x="5708651" y="3784600"/>
              <a:ext cx="1922463" cy="2492375"/>
            </a:xfrm>
            <a:custGeom>
              <a:avLst/>
              <a:gdLst>
                <a:gd name="T0" fmla="*/ 1173 w 1211"/>
                <a:gd name="T1" fmla="*/ 0 h 1570"/>
                <a:gd name="T2" fmla="*/ 0 w 1211"/>
                <a:gd name="T3" fmla="*/ 1539 h 1570"/>
                <a:gd name="T4" fmla="*/ 38 w 1211"/>
                <a:gd name="T5" fmla="*/ 1570 h 1570"/>
                <a:gd name="T6" fmla="*/ 1211 w 1211"/>
                <a:gd name="T7" fmla="*/ 29 h 1570"/>
                <a:gd name="T8" fmla="*/ 1173 w 1211"/>
                <a:gd name="T9" fmla="*/ 0 h 15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1" h="1570">
                  <a:moveTo>
                    <a:pt x="1173" y="0"/>
                  </a:moveTo>
                  <a:lnTo>
                    <a:pt x="0" y="1539"/>
                  </a:lnTo>
                  <a:lnTo>
                    <a:pt x="38" y="1570"/>
                  </a:lnTo>
                  <a:lnTo>
                    <a:pt x="1211" y="29"/>
                  </a:lnTo>
                  <a:lnTo>
                    <a:pt x="117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" name="Freeform 9"/>
          <p:cNvSpPr>
            <a:spLocks/>
          </p:cNvSpPr>
          <p:nvPr/>
        </p:nvSpPr>
        <p:spPr bwMode="auto">
          <a:xfrm>
            <a:off x="2253082" y="3488673"/>
            <a:ext cx="7770119" cy="63979"/>
          </a:xfrm>
          <a:custGeom>
            <a:avLst/>
            <a:gdLst>
              <a:gd name="T0" fmla="*/ 1898 w 1910"/>
              <a:gd name="T1" fmla="*/ 24 h 24"/>
              <a:gd name="T2" fmla="*/ 12 w 1910"/>
              <a:gd name="T3" fmla="*/ 24 h 24"/>
              <a:gd name="T4" fmla="*/ 0 w 1910"/>
              <a:gd name="T5" fmla="*/ 12 h 24"/>
              <a:gd name="T6" fmla="*/ 0 w 1910"/>
              <a:gd name="T7" fmla="*/ 12 h 24"/>
              <a:gd name="T8" fmla="*/ 12 w 1910"/>
              <a:gd name="T9" fmla="*/ 0 h 24"/>
              <a:gd name="T10" fmla="*/ 1898 w 1910"/>
              <a:gd name="T11" fmla="*/ 0 h 24"/>
              <a:gd name="T12" fmla="*/ 1910 w 1910"/>
              <a:gd name="T13" fmla="*/ 12 h 24"/>
              <a:gd name="T14" fmla="*/ 1910 w 1910"/>
              <a:gd name="T15" fmla="*/ 12 h 24"/>
              <a:gd name="T16" fmla="*/ 1898 w 1910"/>
              <a:gd name="T17" fmla="*/ 24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10" h="24">
                <a:moveTo>
                  <a:pt x="1898" y="24"/>
                </a:moveTo>
                <a:cubicBezTo>
                  <a:pt x="12" y="24"/>
                  <a:pt x="12" y="24"/>
                  <a:pt x="12" y="24"/>
                </a:cubicBezTo>
                <a:cubicBezTo>
                  <a:pt x="5" y="24"/>
                  <a:pt x="0" y="18"/>
                  <a:pt x="0" y="12"/>
                </a:cubicBezTo>
                <a:cubicBezTo>
                  <a:pt x="0" y="12"/>
                  <a:pt x="0" y="12"/>
                  <a:pt x="0" y="12"/>
                </a:cubicBezTo>
                <a:cubicBezTo>
                  <a:pt x="0" y="6"/>
                  <a:pt x="5" y="0"/>
                  <a:pt x="12" y="0"/>
                </a:cubicBezTo>
                <a:cubicBezTo>
                  <a:pt x="1898" y="0"/>
                  <a:pt x="1898" y="0"/>
                  <a:pt x="1898" y="0"/>
                </a:cubicBezTo>
                <a:cubicBezTo>
                  <a:pt x="1905" y="0"/>
                  <a:pt x="1910" y="6"/>
                  <a:pt x="1910" y="12"/>
                </a:cubicBezTo>
                <a:cubicBezTo>
                  <a:pt x="1910" y="12"/>
                  <a:pt x="1910" y="12"/>
                  <a:pt x="1910" y="12"/>
                </a:cubicBezTo>
                <a:cubicBezTo>
                  <a:pt x="1910" y="18"/>
                  <a:pt x="1905" y="24"/>
                  <a:pt x="1898" y="2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Parallelogram 10"/>
          <p:cNvSpPr/>
          <p:nvPr/>
        </p:nvSpPr>
        <p:spPr>
          <a:xfrm flipV="1">
            <a:off x="7360394" y="1759627"/>
            <a:ext cx="1351743" cy="338658"/>
          </a:xfrm>
          <a:prstGeom prst="parallelogram">
            <a:avLst>
              <a:gd name="adj" fmla="val 70454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7731014" y="2331565"/>
            <a:ext cx="129780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800" b="1" dirty="0">
                <a:solidFill>
                  <a:schemeClr val="bg1"/>
                </a:solidFill>
              </a:rPr>
              <a:t>品控不过关，返工多</a:t>
            </a:r>
            <a:endParaRPr lang="en-US" sz="800" b="1" dirty="0">
              <a:solidFill>
                <a:schemeClr val="bg1"/>
              </a:solidFill>
            </a:endParaRPr>
          </a:p>
        </p:txBody>
      </p:sp>
      <p:cxnSp>
        <p:nvCxnSpPr>
          <p:cNvPr id="40" name="Straight Arrow Connector 39"/>
          <p:cNvCxnSpPr>
            <a:cxnSpLocks/>
          </p:cNvCxnSpPr>
          <p:nvPr/>
        </p:nvCxnSpPr>
        <p:spPr>
          <a:xfrm flipH="1">
            <a:off x="8062969" y="2985463"/>
            <a:ext cx="2242483" cy="0"/>
          </a:xfrm>
          <a:prstGeom prst="straightConnector1">
            <a:avLst/>
          </a:prstGeom>
          <a:ln w="25400">
            <a:solidFill>
              <a:schemeClr val="bg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Freeform 56"/>
          <p:cNvSpPr>
            <a:spLocks/>
          </p:cNvSpPr>
          <p:nvPr/>
        </p:nvSpPr>
        <p:spPr bwMode="auto">
          <a:xfrm>
            <a:off x="9820044" y="3490878"/>
            <a:ext cx="1052168" cy="63979"/>
          </a:xfrm>
          <a:custGeom>
            <a:avLst/>
            <a:gdLst>
              <a:gd name="T0" fmla="*/ 1898 w 1910"/>
              <a:gd name="T1" fmla="*/ 24 h 24"/>
              <a:gd name="T2" fmla="*/ 12 w 1910"/>
              <a:gd name="T3" fmla="*/ 24 h 24"/>
              <a:gd name="T4" fmla="*/ 0 w 1910"/>
              <a:gd name="T5" fmla="*/ 12 h 24"/>
              <a:gd name="T6" fmla="*/ 0 w 1910"/>
              <a:gd name="T7" fmla="*/ 12 h 24"/>
              <a:gd name="T8" fmla="*/ 12 w 1910"/>
              <a:gd name="T9" fmla="*/ 0 h 24"/>
              <a:gd name="T10" fmla="*/ 1898 w 1910"/>
              <a:gd name="T11" fmla="*/ 0 h 24"/>
              <a:gd name="T12" fmla="*/ 1910 w 1910"/>
              <a:gd name="T13" fmla="*/ 12 h 24"/>
              <a:gd name="T14" fmla="*/ 1910 w 1910"/>
              <a:gd name="T15" fmla="*/ 12 h 24"/>
              <a:gd name="T16" fmla="*/ 1898 w 1910"/>
              <a:gd name="T17" fmla="*/ 24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10" h="24">
                <a:moveTo>
                  <a:pt x="1898" y="24"/>
                </a:moveTo>
                <a:cubicBezTo>
                  <a:pt x="12" y="24"/>
                  <a:pt x="12" y="24"/>
                  <a:pt x="12" y="24"/>
                </a:cubicBezTo>
                <a:cubicBezTo>
                  <a:pt x="5" y="24"/>
                  <a:pt x="0" y="18"/>
                  <a:pt x="0" y="12"/>
                </a:cubicBezTo>
                <a:cubicBezTo>
                  <a:pt x="0" y="12"/>
                  <a:pt x="0" y="12"/>
                  <a:pt x="0" y="12"/>
                </a:cubicBezTo>
                <a:cubicBezTo>
                  <a:pt x="0" y="6"/>
                  <a:pt x="5" y="0"/>
                  <a:pt x="12" y="0"/>
                </a:cubicBezTo>
                <a:cubicBezTo>
                  <a:pt x="1898" y="0"/>
                  <a:pt x="1898" y="0"/>
                  <a:pt x="1898" y="0"/>
                </a:cubicBezTo>
                <a:cubicBezTo>
                  <a:pt x="1905" y="0"/>
                  <a:pt x="1910" y="6"/>
                  <a:pt x="1910" y="12"/>
                </a:cubicBezTo>
                <a:cubicBezTo>
                  <a:pt x="1910" y="12"/>
                  <a:pt x="1910" y="12"/>
                  <a:pt x="1910" y="12"/>
                </a:cubicBezTo>
                <a:cubicBezTo>
                  <a:pt x="1910" y="18"/>
                  <a:pt x="1905" y="24"/>
                  <a:pt x="1898" y="24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10849695" y="3235641"/>
            <a:ext cx="1099352" cy="60557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/>
          <p:cNvSpPr txBox="1"/>
          <p:nvPr/>
        </p:nvSpPr>
        <p:spPr>
          <a:xfrm>
            <a:off x="10968036" y="3384541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400" b="1" dirty="0">
                <a:solidFill>
                  <a:schemeClr val="bg2"/>
                </a:solidFill>
              </a:rPr>
              <a:t>项目延期</a:t>
            </a:r>
            <a:endParaRPr lang="en-US" sz="1400" b="1" dirty="0">
              <a:solidFill>
                <a:schemeClr val="bg2"/>
              </a:solidFill>
            </a:endParaRPr>
          </a:p>
        </p:txBody>
      </p:sp>
      <p:sp>
        <p:nvSpPr>
          <p:cNvPr id="60" name="Freeform 59"/>
          <p:cNvSpPr>
            <a:spLocks/>
          </p:cNvSpPr>
          <p:nvPr/>
        </p:nvSpPr>
        <p:spPr bwMode="auto">
          <a:xfrm>
            <a:off x="10849695" y="3974799"/>
            <a:ext cx="1099351" cy="63979"/>
          </a:xfrm>
          <a:custGeom>
            <a:avLst/>
            <a:gdLst>
              <a:gd name="T0" fmla="*/ 1898 w 1910"/>
              <a:gd name="T1" fmla="*/ 24 h 24"/>
              <a:gd name="T2" fmla="*/ 12 w 1910"/>
              <a:gd name="T3" fmla="*/ 24 h 24"/>
              <a:gd name="T4" fmla="*/ 0 w 1910"/>
              <a:gd name="T5" fmla="*/ 12 h 24"/>
              <a:gd name="T6" fmla="*/ 0 w 1910"/>
              <a:gd name="T7" fmla="*/ 12 h 24"/>
              <a:gd name="T8" fmla="*/ 12 w 1910"/>
              <a:gd name="T9" fmla="*/ 0 h 24"/>
              <a:gd name="T10" fmla="*/ 1898 w 1910"/>
              <a:gd name="T11" fmla="*/ 0 h 24"/>
              <a:gd name="T12" fmla="*/ 1910 w 1910"/>
              <a:gd name="T13" fmla="*/ 12 h 24"/>
              <a:gd name="T14" fmla="*/ 1910 w 1910"/>
              <a:gd name="T15" fmla="*/ 12 h 24"/>
              <a:gd name="T16" fmla="*/ 1898 w 1910"/>
              <a:gd name="T17" fmla="*/ 24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10" h="24">
                <a:moveTo>
                  <a:pt x="1898" y="24"/>
                </a:moveTo>
                <a:cubicBezTo>
                  <a:pt x="12" y="24"/>
                  <a:pt x="12" y="24"/>
                  <a:pt x="12" y="24"/>
                </a:cubicBezTo>
                <a:cubicBezTo>
                  <a:pt x="5" y="24"/>
                  <a:pt x="0" y="18"/>
                  <a:pt x="0" y="12"/>
                </a:cubicBezTo>
                <a:cubicBezTo>
                  <a:pt x="0" y="12"/>
                  <a:pt x="0" y="12"/>
                  <a:pt x="0" y="12"/>
                </a:cubicBezTo>
                <a:cubicBezTo>
                  <a:pt x="0" y="6"/>
                  <a:pt x="5" y="0"/>
                  <a:pt x="12" y="0"/>
                </a:cubicBezTo>
                <a:cubicBezTo>
                  <a:pt x="1898" y="0"/>
                  <a:pt x="1898" y="0"/>
                  <a:pt x="1898" y="0"/>
                </a:cubicBezTo>
                <a:cubicBezTo>
                  <a:pt x="1905" y="0"/>
                  <a:pt x="1910" y="6"/>
                  <a:pt x="1910" y="12"/>
                </a:cubicBezTo>
                <a:cubicBezTo>
                  <a:pt x="1910" y="12"/>
                  <a:pt x="1910" y="12"/>
                  <a:pt x="1910" y="12"/>
                </a:cubicBezTo>
                <a:cubicBezTo>
                  <a:pt x="1910" y="18"/>
                  <a:pt x="1905" y="24"/>
                  <a:pt x="1898" y="24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" name="Freeform 60"/>
          <p:cNvSpPr>
            <a:spLocks/>
          </p:cNvSpPr>
          <p:nvPr/>
        </p:nvSpPr>
        <p:spPr bwMode="auto">
          <a:xfrm>
            <a:off x="10849695" y="3036940"/>
            <a:ext cx="1099351" cy="63979"/>
          </a:xfrm>
          <a:custGeom>
            <a:avLst/>
            <a:gdLst>
              <a:gd name="T0" fmla="*/ 1898 w 1910"/>
              <a:gd name="T1" fmla="*/ 24 h 24"/>
              <a:gd name="T2" fmla="*/ 12 w 1910"/>
              <a:gd name="T3" fmla="*/ 24 h 24"/>
              <a:gd name="T4" fmla="*/ 0 w 1910"/>
              <a:gd name="T5" fmla="*/ 12 h 24"/>
              <a:gd name="T6" fmla="*/ 0 w 1910"/>
              <a:gd name="T7" fmla="*/ 12 h 24"/>
              <a:gd name="T8" fmla="*/ 12 w 1910"/>
              <a:gd name="T9" fmla="*/ 0 h 24"/>
              <a:gd name="T10" fmla="*/ 1898 w 1910"/>
              <a:gd name="T11" fmla="*/ 0 h 24"/>
              <a:gd name="T12" fmla="*/ 1910 w 1910"/>
              <a:gd name="T13" fmla="*/ 12 h 24"/>
              <a:gd name="T14" fmla="*/ 1910 w 1910"/>
              <a:gd name="T15" fmla="*/ 12 h 24"/>
              <a:gd name="T16" fmla="*/ 1898 w 1910"/>
              <a:gd name="T17" fmla="*/ 24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10" h="24">
                <a:moveTo>
                  <a:pt x="1898" y="24"/>
                </a:moveTo>
                <a:cubicBezTo>
                  <a:pt x="12" y="24"/>
                  <a:pt x="12" y="24"/>
                  <a:pt x="12" y="24"/>
                </a:cubicBezTo>
                <a:cubicBezTo>
                  <a:pt x="5" y="24"/>
                  <a:pt x="0" y="18"/>
                  <a:pt x="0" y="12"/>
                </a:cubicBezTo>
                <a:cubicBezTo>
                  <a:pt x="0" y="12"/>
                  <a:pt x="0" y="12"/>
                  <a:pt x="0" y="12"/>
                </a:cubicBezTo>
                <a:cubicBezTo>
                  <a:pt x="0" y="6"/>
                  <a:pt x="5" y="0"/>
                  <a:pt x="12" y="0"/>
                </a:cubicBezTo>
                <a:cubicBezTo>
                  <a:pt x="1898" y="0"/>
                  <a:pt x="1898" y="0"/>
                  <a:pt x="1898" y="0"/>
                </a:cubicBezTo>
                <a:cubicBezTo>
                  <a:pt x="1905" y="0"/>
                  <a:pt x="1910" y="6"/>
                  <a:pt x="1910" y="12"/>
                </a:cubicBezTo>
                <a:cubicBezTo>
                  <a:pt x="1910" y="12"/>
                  <a:pt x="1910" y="12"/>
                  <a:pt x="1910" y="12"/>
                </a:cubicBezTo>
                <a:cubicBezTo>
                  <a:pt x="1910" y="18"/>
                  <a:pt x="1905" y="24"/>
                  <a:pt x="1898" y="24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7500093" y="1817123"/>
            <a:ext cx="110799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900" b="1" dirty="0">
                <a:solidFill>
                  <a:schemeClr val="bg2"/>
                </a:solidFill>
                <a:latin typeface="+mj-lt"/>
              </a:rPr>
              <a:t>自身生产能力原因</a:t>
            </a:r>
            <a:endParaRPr lang="en-US" sz="900" b="1" dirty="0">
              <a:solidFill>
                <a:schemeClr val="bg2"/>
              </a:solidFill>
              <a:latin typeface="+mj-lt"/>
            </a:endParaRPr>
          </a:p>
        </p:txBody>
      </p:sp>
      <p:cxnSp>
        <p:nvCxnSpPr>
          <p:cNvPr id="83" name="Straight Arrow Connector 39">
            <a:extLst>
              <a:ext uri="{FF2B5EF4-FFF2-40B4-BE49-F238E27FC236}">
                <a16:creationId xmlns:a16="http://schemas.microsoft.com/office/drawing/2014/main" id="{6D14088F-6F38-492C-9DC5-B199FFB674A1}"/>
              </a:ext>
            </a:extLst>
          </p:cNvPr>
          <p:cNvCxnSpPr>
            <a:cxnSpLocks/>
          </p:cNvCxnSpPr>
          <p:nvPr/>
        </p:nvCxnSpPr>
        <p:spPr>
          <a:xfrm flipH="1">
            <a:off x="8252402" y="3377559"/>
            <a:ext cx="2242483" cy="0"/>
          </a:xfrm>
          <a:prstGeom prst="straightConnector1">
            <a:avLst/>
          </a:prstGeom>
          <a:ln w="25400">
            <a:solidFill>
              <a:schemeClr val="bg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39">
            <a:extLst>
              <a:ext uri="{FF2B5EF4-FFF2-40B4-BE49-F238E27FC236}">
                <a16:creationId xmlns:a16="http://schemas.microsoft.com/office/drawing/2014/main" id="{42F05DFB-BA09-4E87-B872-A0C88AC5ACCC}"/>
              </a:ext>
            </a:extLst>
          </p:cNvPr>
          <p:cNvCxnSpPr>
            <a:cxnSpLocks/>
          </p:cNvCxnSpPr>
          <p:nvPr/>
        </p:nvCxnSpPr>
        <p:spPr>
          <a:xfrm flipH="1">
            <a:off x="7710960" y="2558788"/>
            <a:ext cx="2242483" cy="0"/>
          </a:xfrm>
          <a:prstGeom prst="straightConnector1">
            <a:avLst/>
          </a:prstGeom>
          <a:ln w="25400">
            <a:solidFill>
              <a:schemeClr val="bg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34">
            <a:extLst>
              <a:ext uri="{FF2B5EF4-FFF2-40B4-BE49-F238E27FC236}">
                <a16:creationId xmlns:a16="http://schemas.microsoft.com/office/drawing/2014/main" id="{8693A057-6E5D-4E63-8984-24CFB96EEC4B}"/>
              </a:ext>
            </a:extLst>
          </p:cNvPr>
          <p:cNvSpPr txBox="1"/>
          <p:nvPr/>
        </p:nvSpPr>
        <p:spPr>
          <a:xfrm>
            <a:off x="8832201" y="2334686"/>
            <a:ext cx="129780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800" b="1" dirty="0">
                <a:solidFill>
                  <a:schemeClr val="bg1"/>
                </a:solidFill>
              </a:rPr>
              <a:t>现有生产设备不足</a:t>
            </a:r>
            <a:endParaRPr lang="en-US" sz="800" b="1" dirty="0">
              <a:solidFill>
                <a:schemeClr val="bg1"/>
              </a:solidFill>
            </a:endParaRPr>
          </a:p>
        </p:txBody>
      </p:sp>
      <p:sp>
        <p:nvSpPr>
          <p:cNvPr id="86" name="TextBox 34">
            <a:extLst>
              <a:ext uri="{FF2B5EF4-FFF2-40B4-BE49-F238E27FC236}">
                <a16:creationId xmlns:a16="http://schemas.microsoft.com/office/drawing/2014/main" id="{F350C336-7310-4200-A9D8-1E6A27F7C080}"/>
              </a:ext>
            </a:extLst>
          </p:cNvPr>
          <p:cNvSpPr txBox="1"/>
          <p:nvPr/>
        </p:nvSpPr>
        <p:spPr>
          <a:xfrm>
            <a:off x="7980367" y="2758288"/>
            <a:ext cx="129780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800" b="1" dirty="0">
                <a:solidFill>
                  <a:schemeClr val="bg1"/>
                </a:solidFill>
              </a:rPr>
              <a:t>设备维修保养不到位</a:t>
            </a:r>
            <a:endParaRPr lang="en-US" sz="800" b="1" dirty="0">
              <a:solidFill>
                <a:schemeClr val="bg1"/>
              </a:solidFill>
            </a:endParaRPr>
          </a:p>
        </p:txBody>
      </p:sp>
      <p:sp>
        <p:nvSpPr>
          <p:cNvPr id="87" name="TextBox 34">
            <a:extLst>
              <a:ext uri="{FF2B5EF4-FFF2-40B4-BE49-F238E27FC236}">
                <a16:creationId xmlns:a16="http://schemas.microsoft.com/office/drawing/2014/main" id="{C27AAF05-941B-4C42-ADEB-4614A97D1139}"/>
              </a:ext>
            </a:extLst>
          </p:cNvPr>
          <p:cNvSpPr txBox="1"/>
          <p:nvPr/>
        </p:nvSpPr>
        <p:spPr>
          <a:xfrm>
            <a:off x="9166018" y="2765770"/>
            <a:ext cx="129780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800" b="1" dirty="0">
                <a:solidFill>
                  <a:schemeClr val="bg1"/>
                </a:solidFill>
              </a:rPr>
              <a:t>品控不过关，返工多</a:t>
            </a:r>
            <a:endParaRPr lang="en-US" sz="800" b="1" dirty="0">
              <a:solidFill>
                <a:schemeClr val="bg1"/>
              </a:solidFill>
            </a:endParaRPr>
          </a:p>
        </p:txBody>
      </p:sp>
      <p:sp>
        <p:nvSpPr>
          <p:cNvPr id="88" name="TextBox 34">
            <a:extLst>
              <a:ext uri="{FF2B5EF4-FFF2-40B4-BE49-F238E27FC236}">
                <a16:creationId xmlns:a16="http://schemas.microsoft.com/office/drawing/2014/main" id="{C74F90A9-9046-4F1F-A7FE-69F1BBDB3122}"/>
              </a:ext>
            </a:extLst>
          </p:cNvPr>
          <p:cNvSpPr txBox="1"/>
          <p:nvPr/>
        </p:nvSpPr>
        <p:spPr>
          <a:xfrm>
            <a:off x="8290989" y="3150463"/>
            <a:ext cx="129780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800" b="1" dirty="0">
                <a:solidFill>
                  <a:schemeClr val="bg1"/>
                </a:solidFill>
              </a:rPr>
              <a:t>订单差异大</a:t>
            </a:r>
            <a:endParaRPr lang="en-US" sz="800" b="1" dirty="0">
              <a:solidFill>
                <a:schemeClr val="bg1"/>
              </a:solidFill>
            </a:endParaRPr>
          </a:p>
        </p:txBody>
      </p:sp>
      <p:sp>
        <p:nvSpPr>
          <p:cNvPr id="89" name="TextBox 34">
            <a:extLst>
              <a:ext uri="{FF2B5EF4-FFF2-40B4-BE49-F238E27FC236}">
                <a16:creationId xmlns:a16="http://schemas.microsoft.com/office/drawing/2014/main" id="{AC164B74-F26F-417B-9849-D54C3249B25C}"/>
              </a:ext>
            </a:extLst>
          </p:cNvPr>
          <p:cNvSpPr txBox="1"/>
          <p:nvPr/>
        </p:nvSpPr>
        <p:spPr>
          <a:xfrm>
            <a:off x="9476640" y="3157945"/>
            <a:ext cx="129780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800" b="1" dirty="0">
                <a:solidFill>
                  <a:schemeClr val="bg1"/>
                </a:solidFill>
              </a:rPr>
              <a:t>生产准备不细致</a:t>
            </a:r>
            <a:endParaRPr lang="en-US" sz="800" b="1" dirty="0">
              <a:solidFill>
                <a:schemeClr val="bg1"/>
              </a:solidFill>
            </a:endParaRPr>
          </a:p>
        </p:txBody>
      </p:sp>
      <p:cxnSp>
        <p:nvCxnSpPr>
          <p:cNvPr id="108" name="Straight Arrow Connector 39">
            <a:extLst>
              <a:ext uri="{FF2B5EF4-FFF2-40B4-BE49-F238E27FC236}">
                <a16:creationId xmlns:a16="http://schemas.microsoft.com/office/drawing/2014/main" id="{9F6405CF-BC3F-45E3-A835-573CB8C08CA8}"/>
              </a:ext>
            </a:extLst>
          </p:cNvPr>
          <p:cNvCxnSpPr>
            <a:cxnSpLocks/>
          </p:cNvCxnSpPr>
          <p:nvPr/>
        </p:nvCxnSpPr>
        <p:spPr>
          <a:xfrm flipH="1">
            <a:off x="8256867" y="3858103"/>
            <a:ext cx="2242483" cy="0"/>
          </a:xfrm>
          <a:prstGeom prst="straightConnector1">
            <a:avLst/>
          </a:prstGeom>
          <a:ln w="25400">
            <a:solidFill>
              <a:schemeClr val="bg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TextBox 34">
            <a:extLst>
              <a:ext uri="{FF2B5EF4-FFF2-40B4-BE49-F238E27FC236}">
                <a16:creationId xmlns:a16="http://schemas.microsoft.com/office/drawing/2014/main" id="{5EF01B09-4299-4C6C-B5DE-E16E02C267A3}"/>
              </a:ext>
            </a:extLst>
          </p:cNvPr>
          <p:cNvSpPr txBox="1"/>
          <p:nvPr/>
        </p:nvSpPr>
        <p:spPr>
          <a:xfrm>
            <a:off x="8295454" y="3631007"/>
            <a:ext cx="129780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800" b="1" dirty="0">
                <a:solidFill>
                  <a:schemeClr val="bg1"/>
                </a:solidFill>
              </a:rPr>
              <a:t>关键元器件供应不及时</a:t>
            </a:r>
            <a:endParaRPr lang="en-US" sz="800" b="1" dirty="0">
              <a:solidFill>
                <a:schemeClr val="bg1"/>
              </a:solidFill>
            </a:endParaRPr>
          </a:p>
        </p:txBody>
      </p:sp>
      <p:sp>
        <p:nvSpPr>
          <p:cNvPr id="110" name="TextBox 34">
            <a:extLst>
              <a:ext uri="{FF2B5EF4-FFF2-40B4-BE49-F238E27FC236}">
                <a16:creationId xmlns:a16="http://schemas.microsoft.com/office/drawing/2014/main" id="{A8285827-6310-425E-A194-C53878B74655}"/>
              </a:ext>
            </a:extLst>
          </p:cNvPr>
          <p:cNvSpPr txBox="1"/>
          <p:nvPr/>
        </p:nvSpPr>
        <p:spPr>
          <a:xfrm>
            <a:off x="9487526" y="3647367"/>
            <a:ext cx="142923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800" b="1" dirty="0">
                <a:solidFill>
                  <a:schemeClr val="bg1"/>
                </a:solidFill>
              </a:rPr>
              <a:t>元器件供应商管理待提高</a:t>
            </a:r>
            <a:endParaRPr lang="en-US" sz="800" b="1" dirty="0">
              <a:solidFill>
                <a:schemeClr val="bg1"/>
              </a:solidFill>
            </a:endParaRPr>
          </a:p>
        </p:txBody>
      </p:sp>
      <p:cxnSp>
        <p:nvCxnSpPr>
          <p:cNvPr id="111" name="Straight Arrow Connector 39">
            <a:extLst>
              <a:ext uri="{FF2B5EF4-FFF2-40B4-BE49-F238E27FC236}">
                <a16:creationId xmlns:a16="http://schemas.microsoft.com/office/drawing/2014/main" id="{1FE79871-206B-4DF9-BA15-1D0D1FE6648C}"/>
              </a:ext>
            </a:extLst>
          </p:cNvPr>
          <p:cNvCxnSpPr>
            <a:cxnSpLocks/>
          </p:cNvCxnSpPr>
          <p:nvPr/>
        </p:nvCxnSpPr>
        <p:spPr>
          <a:xfrm flipH="1">
            <a:off x="8093109" y="4298107"/>
            <a:ext cx="2242483" cy="0"/>
          </a:xfrm>
          <a:prstGeom prst="straightConnector1">
            <a:avLst/>
          </a:prstGeom>
          <a:ln w="25400">
            <a:solidFill>
              <a:schemeClr val="bg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Box 34">
            <a:extLst>
              <a:ext uri="{FF2B5EF4-FFF2-40B4-BE49-F238E27FC236}">
                <a16:creationId xmlns:a16="http://schemas.microsoft.com/office/drawing/2014/main" id="{CDB67A65-AAE1-490F-84F4-5255A520ABDE}"/>
              </a:ext>
            </a:extLst>
          </p:cNvPr>
          <p:cNvSpPr txBox="1"/>
          <p:nvPr/>
        </p:nvSpPr>
        <p:spPr>
          <a:xfrm>
            <a:off x="8022279" y="4066303"/>
            <a:ext cx="129780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800" b="1" dirty="0">
                <a:solidFill>
                  <a:schemeClr val="bg1"/>
                </a:solidFill>
              </a:rPr>
              <a:t>关键元器件厂家少</a:t>
            </a:r>
            <a:endParaRPr lang="en-US" sz="800" b="1" dirty="0">
              <a:solidFill>
                <a:schemeClr val="bg1"/>
              </a:solidFill>
            </a:endParaRPr>
          </a:p>
        </p:txBody>
      </p:sp>
      <p:sp>
        <p:nvSpPr>
          <p:cNvPr id="113" name="TextBox 34">
            <a:extLst>
              <a:ext uri="{FF2B5EF4-FFF2-40B4-BE49-F238E27FC236}">
                <a16:creationId xmlns:a16="http://schemas.microsoft.com/office/drawing/2014/main" id="{0B5BCEBD-2C80-45A4-A544-0EC8EE485984}"/>
              </a:ext>
            </a:extLst>
          </p:cNvPr>
          <p:cNvSpPr txBox="1"/>
          <p:nvPr/>
        </p:nvSpPr>
        <p:spPr>
          <a:xfrm>
            <a:off x="9161610" y="4067857"/>
            <a:ext cx="142923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800" b="1" dirty="0">
                <a:solidFill>
                  <a:schemeClr val="bg1"/>
                </a:solidFill>
              </a:rPr>
              <a:t>关键元器件质量问题</a:t>
            </a:r>
            <a:endParaRPr lang="en-US" sz="800" b="1" dirty="0">
              <a:solidFill>
                <a:schemeClr val="bg1"/>
              </a:solidFill>
            </a:endParaRPr>
          </a:p>
        </p:txBody>
      </p:sp>
      <p:cxnSp>
        <p:nvCxnSpPr>
          <p:cNvPr id="114" name="Straight Arrow Connector 39">
            <a:extLst>
              <a:ext uri="{FF2B5EF4-FFF2-40B4-BE49-F238E27FC236}">
                <a16:creationId xmlns:a16="http://schemas.microsoft.com/office/drawing/2014/main" id="{1EE696D5-A40C-4BAC-B6F8-E2173C562DE6}"/>
              </a:ext>
            </a:extLst>
          </p:cNvPr>
          <p:cNvCxnSpPr>
            <a:cxnSpLocks/>
          </p:cNvCxnSpPr>
          <p:nvPr/>
        </p:nvCxnSpPr>
        <p:spPr>
          <a:xfrm flipH="1">
            <a:off x="7704408" y="4718840"/>
            <a:ext cx="2242483" cy="0"/>
          </a:xfrm>
          <a:prstGeom prst="straightConnector1">
            <a:avLst/>
          </a:prstGeom>
          <a:ln w="25400">
            <a:solidFill>
              <a:schemeClr val="bg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TextBox 34">
            <a:extLst>
              <a:ext uri="{FF2B5EF4-FFF2-40B4-BE49-F238E27FC236}">
                <a16:creationId xmlns:a16="http://schemas.microsoft.com/office/drawing/2014/main" id="{B897BB3A-CE2D-4952-A2DE-6316A52EF9F4}"/>
              </a:ext>
            </a:extLst>
          </p:cNvPr>
          <p:cNvSpPr txBox="1"/>
          <p:nvPr/>
        </p:nvSpPr>
        <p:spPr>
          <a:xfrm>
            <a:off x="7783292" y="4488588"/>
            <a:ext cx="129780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800" b="1" dirty="0">
                <a:solidFill>
                  <a:schemeClr val="bg1"/>
                </a:solidFill>
              </a:rPr>
              <a:t>配合紧密度差</a:t>
            </a:r>
            <a:endParaRPr lang="en-US" sz="800" b="1" dirty="0">
              <a:solidFill>
                <a:schemeClr val="bg1"/>
              </a:solidFill>
            </a:endParaRPr>
          </a:p>
        </p:txBody>
      </p:sp>
      <p:sp>
        <p:nvSpPr>
          <p:cNvPr id="116" name="TextBox 34">
            <a:extLst>
              <a:ext uri="{FF2B5EF4-FFF2-40B4-BE49-F238E27FC236}">
                <a16:creationId xmlns:a16="http://schemas.microsoft.com/office/drawing/2014/main" id="{1D73E750-F71A-4AC6-A3C8-35467F20C8CD}"/>
              </a:ext>
            </a:extLst>
          </p:cNvPr>
          <p:cNvSpPr txBox="1"/>
          <p:nvPr/>
        </p:nvSpPr>
        <p:spPr>
          <a:xfrm>
            <a:off x="8772909" y="4488590"/>
            <a:ext cx="142923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800" b="1" dirty="0">
                <a:solidFill>
                  <a:schemeClr val="bg1"/>
                </a:solidFill>
              </a:rPr>
              <a:t>距离远，沟通困难</a:t>
            </a:r>
            <a:endParaRPr lang="en-US" sz="800" b="1" dirty="0">
              <a:solidFill>
                <a:schemeClr val="bg1"/>
              </a:solidFill>
            </a:endParaRPr>
          </a:p>
        </p:txBody>
      </p:sp>
      <p:sp>
        <p:nvSpPr>
          <p:cNvPr id="119" name="Parallelogram 11">
            <a:extLst>
              <a:ext uri="{FF2B5EF4-FFF2-40B4-BE49-F238E27FC236}">
                <a16:creationId xmlns:a16="http://schemas.microsoft.com/office/drawing/2014/main" id="{85A70768-A409-4352-8F7E-1B0E29D80F08}"/>
              </a:ext>
            </a:extLst>
          </p:cNvPr>
          <p:cNvSpPr/>
          <p:nvPr/>
        </p:nvSpPr>
        <p:spPr>
          <a:xfrm>
            <a:off x="7372766" y="4917602"/>
            <a:ext cx="1351743" cy="338658"/>
          </a:xfrm>
          <a:prstGeom prst="parallelogram">
            <a:avLst>
              <a:gd name="adj" fmla="val 70454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TextBox 63">
            <a:extLst>
              <a:ext uri="{FF2B5EF4-FFF2-40B4-BE49-F238E27FC236}">
                <a16:creationId xmlns:a16="http://schemas.microsoft.com/office/drawing/2014/main" id="{50FF49B5-6086-48BF-A3F1-70A797A286ED}"/>
              </a:ext>
            </a:extLst>
          </p:cNvPr>
          <p:cNvSpPr txBox="1"/>
          <p:nvPr/>
        </p:nvSpPr>
        <p:spPr>
          <a:xfrm>
            <a:off x="7566678" y="4968061"/>
            <a:ext cx="99257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900" b="1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zh-CN" altLang="en-US" dirty="0"/>
              <a:t>供应商厂家问题</a:t>
            </a:r>
            <a:endParaRPr lang="en-US" dirty="0"/>
          </a:p>
        </p:txBody>
      </p:sp>
      <p:grpSp>
        <p:nvGrpSpPr>
          <p:cNvPr id="121" name="Group 6">
            <a:extLst>
              <a:ext uri="{FF2B5EF4-FFF2-40B4-BE49-F238E27FC236}">
                <a16:creationId xmlns:a16="http://schemas.microsoft.com/office/drawing/2014/main" id="{E0BD2C7F-1D26-4609-B069-83A44015EEAD}"/>
              </a:ext>
            </a:extLst>
          </p:cNvPr>
          <p:cNvGrpSpPr/>
          <p:nvPr/>
        </p:nvGrpSpPr>
        <p:grpSpPr>
          <a:xfrm>
            <a:off x="5987278" y="1776943"/>
            <a:ext cx="1359283" cy="3489684"/>
            <a:chOff x="5708651" y="1341438"/>
            <a:chExt cx="1922463" cy="4935537"/>
          </a:xfrm>
          <a:solidFill>
            <a:schemeClr val="bg1"/>
          </a:solidFill>
        </p:grpSpPr>
        <p:sp>
          <p:nvSpPr>
            <p:cNvPr id="122" name="Freeform 7">
              <a:extLst>
                <a:ext uri="{FF2B5EF4-FFF2-40B4-BE49-F238E27FC236}">
                  <a16:creationId xmlns:a16="http://schemas.microsoft.com/office/drawing/2014/main" id="{FC6D08B7-B03C-4B83-929A-D040C08DA6BC}"/>
                </a:ext>
              </a:extLst>
            </p:cNvPr>
            <p:cNvSpPr>
              <a:spLocks/>
            </p:cNvSpPr>
            <p:nvPr/>
          </p:nvSpPr>
          <p:spPr bwMode="auto">
            <a:xfrm>
              <a:off x="5708651" y="1341438"/>
              <a:ext cx="1922463" cy="2489201"/>
            </a:xfrm>
            <a:custGeom>
              <a:avLst/>
              <a:gdLst>
                <a:gd name="T0" fmla="*/ 1173 w 1211"/>
                <a:gd name="T1" fmla="*/ 1568 h 1568"/>
                <a:gd name="T2" fmla="*/ 0 w 1211"/>
                <a:gd name="T3" fmla="*/ 29 h 1568"/>
                <a:gd name="T4" fmla="*/ 38 w 1211"/>
                <a:gd name="T5" fmla="*/ 0 h 1568"/>
                <a:gd name="T6" fmla="*/ 1211 w 1211"/>
                <a:gd name="T7" fmla="*/ 1539 h 1568"/>
                <a:gd name="T8" fmla="*/ 1173 w 1211"/>
                <a:gd name="T9" fmla="*/ 1568 h 15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1" h="1568">
                  <a:moveTo>
                    <a:pt x="1173" y="1568"/>
                  </a:moveTo>
                  <a:lnTo>
                    <a:pt x="0" y="29"/>
                  </a:lnTo>
                  <a:lnTo>
                    <a:pt x="38" y="0"/>
                  </a:lnTo>
                  <a:lnTo>
                    <a:pt x="1211" y="1539"/>
                  </a:lnTo>
                  <a:lnTo>
                    <a:pt x="1173" y="15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Freeform 8">
              <a:extLst>
                <a:ext uri="{FF2B5EF4-FFF2-40B4-BE49-F238E27FC236}">
                  <a16:creationId xmlns:a16="http://schemas.microsoft.com/office/drawing/2014/main" id="{5B38A8F9-EF03-4B75-B105-9F36CF7B1044}"/>
                </a:ext>
              </a:extLst>
            </p:cNvPr>
            <p:cNvSpPr>
              <a:spLocks/>
            </p:cNvSpPr>
            <p:nvPr/>
          </p:nvSpPr>
          <p:spPr bwMode="auto">
            <a:xfrm>
              <a:off x="5708651" y="3784600"/>
              <a:ext cx="1922463" cy="2492375"/>
            </a:xfrm>
            <a:custGeom>
              <a:avLst/>
              <a:gdLst>
                <a:gd name="T0" fmla="*/ 1173 w 1211"/>
                <a:gd name="T1" fmla="*/ 0 h 1570"/>
                <a:gd name="T2" fmla="*/ 0 w 1211"/>
                <a:gd name="T3" fmla="*/ 1539 h 1570"/>
                <a:gd name="T4" fmla="*/ 38 w 1211"/>
                <a:gd name="T5" fmla="*/ 1570 h 1570"/>
                <a:gd name="T6" fmla="*/ 1211 w 1211"/>
                <a:gd name="T7" fmla="*/ 29 h 1570"/>
                <a:gd name="T8" fmla="*/ 1173 w 1211"/>
                <a:gd name="T9" fmla="*/ 0 h 15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1" h="1570">
                  <a:moveTo>
                    <a:pt x="1173" y="0"/>
                  </a:moveTo>
                  <a:lnTo>
                    <a:pt x="0" y="1539"/>
                  </a:lnTo>
                  <a:lnTo>
                    <a:pt x="38" y="1570"/>
                  </a:lnTo>
                  <a:lnTo>
                    <a:pt x="1211" y="29"/>
                  </a:lnTo>
                  <a:lnTo>
                    <a:pt x="117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24" name="Parallelogram 10">
            <a:extLst>
              <a:ext uri="{FF2B5EF4-FFF2-40B4-BE49-F238E27FC236}">
                <a16:creationId xmlns:a16="http://schemas.microsoft.com/office/drawing/2014/main" id="{ADEE1D3D-B33C-4D5C-B08E-D7CC1C64330E}"/>
              </a:ext>
            </a:extLst>
          </p:cNvPr>
          <p:cNvSpPr/>
          <p:nvPr/>
        </p:nvSpPr>
        <p:spPr>
          <a:xfrm flipV="1">
            <a:off x="4929893" y="1759627"/>
            <a:ext cx="1351743" cy="338658"/>
          </a:xfrm>
          <a:prstGeom prst="parallelogram">
            <a:avLst>
              <a:gd name="adj" fmla="val 70454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TextBox 34">
            <a:extLst>
              <a:ext uri="{FF2B5EF4-FFF2-40B4-BE49-F238E27FC236}">
                <a16:creationId xmlns:a16="http://schemas.microsoft.com/office/drawing/2014/main" id="{713C6277-3D41-400D-9A98-4CE2632AD47C}"/>
              </a:ext>
            </a:extLst>
          </p:cNvPr>
          <p:cNvSpPr txBox="1"/>
          <p:nvPr/>
        </p:nvSpPr>
        <p:spPr>
          <a:xfrm>
            <a:off x="5113317" y="2331565"/>
            <a:ext cx="146214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800" b="1" dirty="0">
                <a:solidFill>
                  <a:schemeClr val="bg1"/>
                </a:solidFill>
              </a:rPr>
              <a:t>研发产品多，占用生产能力</a:t>
            </a:r>
            <a:endParaRPr lang="en-US" sz="800" b="1" dirty="0">
              <a:solidFill>
                <a:schemeClr val="bg1"/>
              </a:solidFill>
            </a:endParaRPr>
          </a:p>
        </p:txBody>
      </p:sp>
      <p:cxnSp>
        <p:nvCxnSpPr>
          <p:cNvPr id="126" name="Straight Arrow Connector 39">
            <a:extLst>
              <a:ext uri="{FF2B5EF4-FFF2-40B4-BE49-F238E27FC236}">
                <a16:creationId xmlns:a16="http://schemas.microsoft.com/office/drawing/2014/main" id="{10325C4E-C4FA-4860-8132-4AEFE202592B}"/>
              </a:ext>
            </a:extLst>
          </p:cNvPr>
          <p:cNvCxnSpPr>
            <a:cxnSpLocks/>
          </p:cNvCxnSpPr>
          <p:nvPr/>
        </p:nvCxnSpPr>
        <p:spPr>
          <a:xfrm flipH="1">
            <a:off x="5632468" y="2985463"/>
            <a:ext cx="2242483" cy="0"/>
          </a:xfrm>
          <a:prstGeom prst="straightConnector1">
            <a:avLst/>
          </a:prstGeom>
          <a:ln w="25400">
            <a:solidFill>
              <a:schemeClr val="bg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TextBox 62">
            <a:extLst>
              <a:ext uri="{FF2B5EF4-FFF2-40B4-BE49-F238E27FC236}">
                <a16:creationId xmlns:a16="http://schemas.microsoft.com/office/drawing/2014/main" id="{F182F789-8284-41CB-87E4-ED219C3BC594}"/>
              </a:ext>
            </a:extLst>
          </p:cNvPr>
          <p:cNvSpPr txBox="1"/>
          <p:nvPr/>
        </p:nvSpPr>
        <p:spPr>
          <a:xfrm>
            <a:off x="5069592" y="1817123"/>
            <a:ext cx="110799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900" b="1" dirty="0">
                <a:solidFill>
                  <a:schemeClr val="bg2"/>
                </a:solidFill>
                <a:latin typeface="+mj-lt"/>
              </a:rPr>
              <a:t>工艺技术方面问题</a:t>
            </a:r>
            <a:endParaRPr lang="en-US" sz="900" b="1" dirty="0">
              <a:solidFill>
                <a:schemeClr val="bg2"/>
              </a:solidFill>
              <a:latin typeface="+mj-lt"/>
            </a:endParaRPr>
          </a:p>
        </p:txBody>
      </p:sp>
      <p:cxnSp>
        <p:nvCxnSpPr>
          <p:cNvPr id="128" name="Straight Arrow Connector 39">
            <a:extLst>
              <a:ext uri="{FF2B5EF4-FFF2-40B4-BE49-F238E27FC236}">
                <a16:creationId xmlns:a16="http://schemas.microsoft.com/office/drawing/2014/main" id="{DDAC1428-717A-4591-A175-4A439537159A}"/>
              </a:ext>
            </a:extLst>
          </p:cNvPr>
          <p:cNvCxnSpPr>
            <a:cxnSpLocks/>
          </p:cNvCxnSpPr>
          <p:nvPr/>
        </p:nvCxnSpPr>
        <p:spPr>
          <a:xfrm flipH="1">
            <a:off x="5821901" y="3377559"/>
            <a:ext cx="2242483" cy="0"/>
          </a:xfrm>
          <a:prstGeom prst="straightConnector1">
            <a:avLst/>
          </a:prstGeom>
          <a:ln w="25400">
            <a:solidFill>
              <a:schemeClr val="bg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Arrow Connector 39">
            <a:extLst>
              <a:ext uri="{FF2B5EF4-FFF2-40B4-BE49-F238E27FC236}">
                <a16:creationId xmlns:a16="http://schemas.microsoft.com/office/drawing/2014/main" id="{BEA329BF-390A-4A40-9511-4CFAB2A07F06}"/>
              </a:ext>
            </a:extLst>
          </p:cNvPr>
          <p:cNvCxnSpPr>
            <a:cxnSpLocks/>
          </p:cNvCxnSpPr>
          <p:nvPr/>
        </p:nvCxnSpPr>
        <p:spPr>
          <a:xfrm flipH="1">
            <a:off x="5280459" y="2558788"/>
            <a:ext cx="2242483" cy="0"/>
          </a:xfrm>
          <a:prstGeom prst="straightConnector1">
            <a:avLst/>
          </a:prstGeom>
          <a:ln w="25400">
            <a:solidFill>
              <a:schemeClr val="bg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TextBox 34">
            <a:extLst>
              <a:ext uri="{FF2B5EF4-FFF2-40B4-BE49-F238E27FC236}">
                <a16:creationId xmlns:a16="http://schemas.microsoft.com/office/drawing/2014/main" id="{2A01AA9D-4192-48EB-B286-4970AC69A20D}"/>
              </a:ext>
            </a:extLst>
          </p:cNvPr>
          <p:cNvSpPr txBox="1"/>
          <p:nvPr/>
        </p:nvSpPr>
        <p:spPr>
          <a:xfrm>
            <a:off x="6401700" y="2334686"/>
            <a:ext cx="129780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800" b="1" dirty="0">
                <a:solidFill>
                  <a:schemeClr val="bg1"/>
                </a:solidFill>
              </a:rPr>
              <a:t>图纸问题延误生产</a:t>
            </a:r>
            <a:endParaRPr lang="en-US" sz="800" b="1" dirty="0">
              <a:solidFill>
                <a:schemeClr val="bg1"/>
              </a:solidFill>
            </a:endParaRPr>
          </a:p>
        </p:txBody>
      </p:sp>
      <p:sp>
        <p:nvSpPr>
          <p:cNvPr id="131" name="TextBox 34">
            <a:extLst>
              <a:ext uri="{FF2B5EF4-FFF2-40B4-BE49-F238E27FC236}">
                <a16:creationId xmlns:a16="http://schemas.microsoft.com/office/drawing/2014/main" id="{9BDAEDA5-652C-4F91-AD04-C52F6B965467}"/>
              </a:ext>
            </a:extLst>
          </p:cNvPr>
          <p:cNvSpPr txBox="1"/>
          <p:nvPr/>
        </p:nvSpPr>
        <p:spPr>
          <a:xfrm>
            <a:off x="5521732" y="2758288"/>
            <a:ext cx="132594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800" b="1" dirty="0">
                <a:solidFill>
                  <a:schemeClr val="bg1"/>
                </a:solidFill>
              </a:rPr>
              <a:t>质量文件跟不上生产进度</a:t>
            </a:r>
            <a:endParaRPr lang="en-US" sz="800" b="1" dirty="0">
              <a:solidFill>
                <a:schemeClr val="bg1"/>
              </a:solidFill>
            </a:endParaRPr>
          </a:p>
        </p:txBody>
      </p:sp>
      <p:sp>
        <p:nvSpPr>
          <p:cNvPr id="132" name="TextBox 34">
            <a:extLst>
              <a:ext uri="{FF2B5EF4-FFF2-40B4-BE49-F238E27FC236}">
                <a16:creationId xmlns:a16="http://schemas.microsoft.com/office/drawing/2014/main" id="{E341464A-2BF6-4917-AE4E-9755491C52B5}"/>
              </a:ext>
            </a:extLst>
          </p:cNvPr>
          <p:cNvSpPr txBox="1"/>
          <p:nvPr/>
        </p:nvSpPr>
        <p:spPr>
          <a:xfrm>
            <a:off x="6735517" y="2689570"/>
            <a:ext cx="12978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800" b="1" dirty="0">
                <a:solidFill>
                  <a:schemeClr val="bg1"/>
                </a:solidFill>
              </a:rPr>
              <a:t>新产品不能快速转化为标准产品</a:t>
            </a:r>
            <a:endParaRPr lang="en-US" sz="800" b="1" dirty="0">
              <a:solidFill>
                <a:schemeClr val="bg1"/>
              </a:solidFill>
            </a:endParaRPr>
          </a:p>
        </p:txBody>
      </p:sp>
      <p:sp>
        <p:nvSpPr>
          <p:cNvPr id="133" name="TextBox 34">
            <a:extLst>
              <a:ext uri="{FF2B5EF4-FFF2-40B4-BE49-F238E27FC236}">
                <a16:creationId xmlns:a16="http://schemas.microsoft.com/office/drawing/2014/main" id="{1B92323A-A951-457B-89B6-1FF9643759E2}"/>
              </a:ext>
            </a:extLst>
          </p:cNvPr>
          <p:cNvSpPr txBox="1"/>
          <p:nvPr/>
        </p:nvSpPr>
        <p:spPr>
          <a:xfrm>
            <a:off x="5860488" y="3150463"/>
            <a:ext cx="129780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800" b="1" dirty="0">
                <a:solidFill>
                  <a:schemeClr val="bg1"/>
                </a:solidFill>
              </a:rPr>
              <a:t>生产工艺设计不合理</a:t>
            </a:r>
            <a:endParaRPr lang="en-US" sz="800" b="1" dirty="0">
              <a:solidFill>
                <a:schemeClr val="bg1"/>
              </a:solidFill>
            </a:endParaRPr>
          </a:p>
        </p:txBody>
      </p:sp>
      <p:sp>
        <p:nvSpPr>
          <p:cNvPr id="134" name="TextBox 34">
            <a:extLst>
              <a:ext uri="{FF2B5EF4-FFF2-40B4-BE49-F238E27FC236}">
                <a16:creationId xmlns:a16="http://schemas.microsoft.com/office/drawing/2014/main" id="{77745061-74AD-44DF-9D00-8286DB5490FD}"/>
              </a:ext>
            </a:extLst>
          </p:cNvPr>
          <p:cNvSpPr txBox="1"/>
          <p:nvPr/>
        </p:nvSpPr>
        <p:spPr>
          <a:xfrm>
            <a:off x="7046139" y="3157945"/>
            <a:ext cx="13578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800" b="1" dirty="0">
                <a:solidFill>
                  <a:schemeClr val="bg1"/>
                </a:solidFill>
              </a:rPr>
              <a:t>技术人员专业能力不过关</a:t>
            </a:r>
            <a:endParaRPr lang="en-US" sz="800" b="1" dirty="0">
              <a:solidFill>
                <a:schemeClr val="bg1"/>
              </a:solidFill>
            </a:endParaRPr>
          </a:p>
        </p:txBody>
      </p:sp>
      <p:cxnSp>
        <p:nvCxnSpPr>
          <p:cNvPr id="135" name="Straight Arrow Connector 39">
            <a:extLst>
              <a:ext uri="{FF2B5EF4-FFF2-40B4-BE49-F238E27FC236}">
                <a16:creationId xmlns:a16="http://schemas.microsoft.com/office/drawing/2014/main" id="{1AA4456C-892F-4784-8EB8-DC9C0358BF42}"/>
              </a:ext>
            </a:extLst>
          </p:cNvPr>
          <p:cNvCxnSpPr>
            <a:cxnSpLocks/>
          </p:cNvCxnSpPr>
          <p:nvPr/>
        </p:nvCxnSpPr>
        <p:spPr>
          <a:xfrm flipH="1">
            <a:off x="5826366" y="3858103"/>
            <a:ext cx="2242483" cy="0"/>
          </a:xfrm>
          <a:prstGeom prst="straightConnector1">
            <a:avLst/>
          </a:prstGeom>
          <a:ln w="25400">
            <a:solidFill>
              <a:schemeClr val="bg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TextBox 34">
            <a:extLst>
              <a:ext uri="{FF2B5EF4-FFF2-40B4-BE49-F238E27FC236}">
                <a16:creationId xmlns:a16="http://schemas.microsoft.com/office/drawing/2014/main" id="{25AA2341-A365-46DA-BCFC-B494E06CB179}"/>
              </a:ext>
            </a:extLst>
          </p:cNvPr>
          <p:cNvSpPr txBox="1"/>
          <p:nvPr/>
        </p:nvSpPr>
        <p:spPr>
          <a:xfrm>
            <a:off x="5864953" y="3631007"/>
            <a:ext cx="129780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800" b="1" dirty="0">
                <a:solidFill>
                  <a:schemeClr val="bg1"/>
                </a:solidFill>
              </a:rPr>
              <a:t>持续改进能力不足</a:t>
            </a:r>
            <a:endParaRPr lang="en-US" sz="800" b="1" dirty="0">
              <a:solidFill>
                <a:schemeClr val="bg1"/>
              </a:solidFill>
            </a:endParaRPr>
          </a:p>
        </p:txBody>
      </p:sp>
      <p:sp>
        <p:nvSpPr>
          <p:cNvPr id="137" name="TextBox 34">
            <a:extLst>
              <a:ext uri="{FF2B5EF4-FFF2-40B4-BE49-F238E27FC236}">
                <a16:creationId xmlns:a16="http://schemas.microsoft.com/office/drawing/2014/main" id="{8F73CDF0-0A05-4AA0-A235-BB580F56352B}"/>
              </a:ext>
            </a:extLst>
          </p:cNvPr>
          <p:cNvSpPr txBox="1"/>
          <p:nvPr/>
        </p:nvSpPr>
        <p:spPr>
          <a:xfrm>
            <a:off x="6942725" y="3647367"/>
            <a:ext cx="142923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800" b="1" dirty="0">
                <a:solidFill>
                  <a:schemeClr val="bg1"/>
                </a:solidFill>
              </a:rPr>
              <a:t>产品沟通有问题</a:t>
            </a:r>
            <a:endParaRPr lang="en-US" sz="800" b="1" dirty="0">
              <a:solidFill>
                <a:schemeClr val="bg1"/>
              </a:solidFill>
            </a:endParaRPr>
          </a:p>
        </p:txBody>
      </p:sp>
      <p:cxnSp>
        <p:nvCxnSpPr>
          <p:cNvPr id="138" name="Straight Arrow Connector 39">
            <a:extLst>
              <a:ext uri="{FF2B5EF4-FFF2-40B4-BE49-F238E27FC236}">
                <a16:creationId xmlns:a16="http://schemas.microsoft.com/office/drawing/2014/main" id="{0239170B-D67D-40C5-95E5-55471C0717D3}"/>
              </a:ext>
            </a:extLst>
          </p:cNvPr>
          <p:cNvCxnSpPr>
            <a:cxnSpLocks/>
          </p:cNvCxnSpPr>
          <p:nvPr/>
        </p:nvCxnSpPr>
        <p:spPr>
          <a:xfrm flipH="1">
            <a:off x="5662608" y="4298107"/>
            <a:ext cx="2242483" cy="0"/>
          </a:xfrm>
          <a:prstGeom prst="straightConnector1">
            <a:avLst/>
          </a:prstGeom>
          <a:ln w="25400">
            <a:solidFill>
              <a:schemeClr val="bg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TextBox 34">
            <a:extLst>
              <a:ext uri="{FF2B5EF4-FFF2-40B4-BE49-F238E27FC236}">
                <a16:creationId xmlns:a16="http://schemas.microsoft.com/office/drawing/2014/main" id="{75C8B3FA-9109-4912-9FCD-446807B08586}"/>
              </a:ext>
            </a:extLst>
          </p:cNvPr>
          <p:cNvSpPr txBox="1"/>
          <p:nvPr/>
        </p:nvSpPr>
        <p:spPr>
          <a:xfrm>
            <a:off x="5591778" y="4066303"/>
            <a:ext cx="129780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800" b="1" dirty="0">
                <a:solidFill>
                  <a:schemeClr val="bg1"/>
                </a:solidFill>
              </a:rPr>
              <a:t>绩效机制不健全</a:t>
            </a:r>
            <a:endParaRPr lang="en-US" sz="800" b="1" dirty="0">
              <a:solidFill>
                <a:schemeClr val="bg1"/>
              </a:solidFill>
            </a:endParaRPr>
          </a:p>
        </p:txBody>
      </p:sp>
      <p:sp>
        <p:nvSpPr>
          <p:cNvPr id="140" name="TextBox 34">
            <a:extLst>
              <a:ext uri="{FF2B5EF4-FFF2-40B4-BE49-F238E27FC236}">
                <a16:creationId xmlns:a16="http://schemas.microsoft.com/office/drawing/2014/main" id="{E0878C1A-14CB-4812-A8C1-8EC93B1F3A4B}"/>
              </a:ext>
            </a:extLst>
          </p:cNvPr>
          <p:cNvSpPr txBox="1"/>
          <p:nvPr/>
        </p:nvSpPr>
        <p:spPr>
          <a:xfrm>
            <a:off x="6731109" y="4067857"/>
            <a:ext cx="142923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800" b="1" dirty="0">
                <a:solidFill>
                  <a:schemeClr val="bg1"/>
                </a:solidFill>
              </a:rPr>
              <a:t>对供货合同判断不准确</a:t>
            </a:r>
            <a:endParaRPr lang="en-US" sz="800" b="1" dirty="0">
              <a:solidFill>
                <a:schemeClr val="bg1"/>
              </a:solidFill>
            </a:endParaRPr>
          </a:p>
        </p:txBody>
      </p:sp>
      <p:cxnSp>
        <p:nvCxnSpPr>
          <p:cNvPr id="141" name="Straight Arrow Connector 39">
            <a:extLst>
              <a:ext uri="{FF2B5EF4-FFF2-40B4-BE49-F238E27FC236}">
                <a16:creationId xmlns:a16="http://schemas.microsoft.com/office/drawing/2014/main" id="{287E4A3A-D535-4096-BE6F-93C3DD9A7C46}"/>
              </a:ext>
            </a:extLst>
          </p:cNvPr>
          <p:cNvCxnSpPr>
            <a:cxnSpLocks/>
          </p:cNvCxnSpPr>
          <p:nvPr/>
        </p:nvCxnSpPr>
        <p:spPr>
          <a:xfrm flipH="1">
            <a:off x="5273907" y="4718840"/>
            <a:ext cx="2242483" cy="0"/>
          </a:xfrm>
          <a:prstGeom prst="straightConnector1">
            <a:avLst/>
          </a:prstGeom>
          <a:ln w="25400">
            <a:solidFill>
              <a:schemeClr val="bg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TextBox 34">
            <a:extLst>
              <a:ext uri="{FF2B5EF4-FFF2-40B4-BE49-F238E27FC236}">
                <a16:creationId xmlns:a16="http://schemas.microsoft.com/office/drawing/2014/main" id="{4257D6FC-2043-4F78-B264-A537791F31E0}"/>
              </a:ext>
            </a:extLst>
          </p:cNvPr>
          <p:cNvSpPr txBox="1"/>
          <p:nvPr/>
        </p:nvSpPr>
        <p:spPr>
          <a:xfrm>
            <a:off x="5244699" y="4496616"/>
            <a:ext cx="129780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800" b="1" dirty="0">
                <a:solidFill>
                  <a:schemeClr val="bg1"/>
                </a:solidFill>
              </a:rPr>
              <a:t>未制定严格的生产流程</a:t>
            </a:r>
            <a:endParaRPr lang="en-US" sz="800" b="1" dirty="0">
              <a:solidFill>
                <a:schemeClr val="bg1"/>
              </a:solidFill>
            </a:endParaRPr>
          </a:p>
        </p:txBody>
      </p:sp>
      <p:sp>
        <p:nvSpPr>
          <p:cNvPr id="143" name="TextBox 34">
            <a:extLst>
              <a:ext uri="{FF2B5EF4-FFF2-40B4-BE49-F238E27FC236}">
                <a16:creationId xmlns:a16="http://schemas.microsoft.com/office/drawing/2014/main" id="{AE9CECDD-F379-41D1-B57F-3FEDA93B786F}"/>
              </a:ext>
            </a:extLst>
          </p:cNvPr>
          <p:cNvSpPr txBox="1"/>
          <p:nvPr/>
        </p:nvSpPr>
        <p:spPr>
          <a:xfrm>
            <a:off x="6342408" y="4488590"/>
            <a:ext cx="142923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800" b="1" dirty="0">
                <a:solidFill>
                  <a:schemeClr val="bg1"/>
                </a:solidFill>
              </a:rPr>
              <a:t>生产流程管理混乱</a:t>
            </a:r>
            <a:endParaRPr lang="en-US" sz="800" b="1" dirty="0">
              <a:solidFill>
                <a:schemeClr val="bg1"/>
              </a:solidFill>
            </a:endParaRPr>
          </a:p>
        </p:txBody>
      </p:sp>
      <p:sp>
        <p:nvSpPr>
          <p:cNvPr id="144" name="Parallelogram 11">
            <a:extLst>
              <a:ext uri="{FF2B5EF4-FFF2-40B4-BE49-F238E27FC236}">
                <a16:creationId xmlns:a16="http://schemas.microsoft.com/office/drawing/2014/main" id="{B18A0A6E-AC7E-4D57-84EC-0AC08E210F4B}"/>
              </a:ext>
            </a:extLst>
          </p:cNvPr>
          <p:cNvSpPr/>
          <p:nvPr/>
        </p:nvSpPr>
        <p:spPr>
          <a:xfrm>
            <a:off x="4942265" y="4917602"/>
            <a:ext cx="1351743" cy="338658"/>
          </a:xfrm>
          <a:prstGeom prst="parallelogram">
            <a:avLst>
              <a:gd name="adj" fmla="val 70454"/>
            </a:avLst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TextBox 63">
            <a:extLst>
              <a:ext uri="{FF2B5EF4-FFF2-40B4-BE49-F238E27FC236}">
                <a16:creationId xmlns:a16="http://schemas.microsoft.com/office/drawing/2014/main" id="{C7DE154F-D180-4174-8E78-B677B4A4829A}"/>
              </a:ext>
            </a:extLst>
          </p:cNvPr>
          <p:cNvSpPr txBox="1"/>
          <p:nvPr/>
        </p:nvSpPr>
        <p:spPr>
          <a:xfrm>
            <a:off x="5136177" y="4968061"/>
            <a:ext cx="99257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900" b="1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zh-CN" altLang="en-US" dirty="0"/>
              <a:t>管理、流程问题</a:t>
            </a:r>
            <a:endParaRPr lang="en-US" dirty="0"/>
          </a:p>
        </p:txBody>
      </p:sp>
      <p:grpSp>
        <p:nvGrpSpPr>
          <p:cNvPr id="146" name="Group 6">
            <a:extLst>
              <a:ext uri="{FF2B5EF4-FFF2-40B4-BE49-F238E27FC236}">
                <a16:creationId xmlns:a16="http://schemas.microsoft.com/office/drawing/2014/main" id="{2E392DB4-0282-4F16-A647-732C71CF5DC8}"/>
              </a:ext>
            </a:extLst>
          </p:cNvPr>
          <p:cNvGrpSpPr/>
          <p:nvPr/>
        </p:nvGrpSpPr>
        <p:grpSpPr>
          <a:xfrm>
            <a:off x="3721225" y="1979775"/>
            <a:ext cx="1166884" cy="3143319"/>
            <a:chOff x="5708651" y="1341438"/>
            <a:chExt cx="1922463" cy="4935537"/>
          </a:xfrm>
          <a:solidFill>
            <a:schemeClr val="bg1"/>
          </a:solidFill>
        </p:grpSpPr>
        <p:sp>
          <p:nvSpPr>
            <p:cNvPr id="147" name="Freeform 7">
              <a:extLst>
                <a:ext uri="{FF2B5EF4-FFF2-40B4-BE49-F238E27FC236}">
                  <a16:creationId xmlns:a16="http://schemas.microsoft.com/office/drawing/2014/main" id="{805CC945-3E1E-4DC1-B636-B9E477A13077}"/>
                </a:ext>
              </a:extLst>
            </p:cNvPr>
            <p:cNvSpPr>
              <a:spLocks/>
            </p:cNvSpPr>
            <p:nvPr/>
          </p:nvSpPr>
          <p:spPr bwMode="auto">
            <a:xfrm>
              <a:off x="5708651" y="1341438"/>
              <a:ext cx="1922463" cy="2489201"/>
            </a:xfrm>
            <a:custGeom>
              <a:avLst/>
              <a:gdLst>
                <a:gd name="T0" fmla="*/ 1173 w 1211"/>
                <a:gd name="T1" fmla="*/ 1568 h 1568"/>
                <a:gd name="T2" fmla="*/ 0 w 1211"/>
                <a:gd name="T3" fmla="*/ 29 h 1568"/>
                <a:gd name="T4" fmla="*/ 38 w 1211"/>
                <a:gd name="T5" fmla="*/ 0 h 1568"/>
                <a:gd name="T6" fmla="*/ 1211 w 1211"/>
                <a:gd name="T7" fmla="*/ 1539 h 1568"/>
                <a:gd name="T8" fmla="*/ 1173 w 1211"/>
                <a:gd name="T9" fmla="*/ 1568 h 15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1" h="1568">
                  <a:moveTo>
                    <a:pt x="1173" y="1568"/>
                  </a:moveTo>
                  <a:lnTo>
                    <a:pt x="0" y="29"/>
                  </a:lnTo>
                  <a:lnTo>
                    <a:pt x="38" y="0"/>
                  </a:lnTo>
                  <a:lnTo>
                    <a:pt x="1211" y="1539"/>
                  </a:lnTo>
                  <a:lnTo>
                    <a:pt x="1173" y="15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Freeform 8">
              <a:extLst>
                <a:ext uri="{FF2B5EF4-FFF2-40B4-BE49-F238E27FC236}">
                  <a16:creationId xmlns:a16="http://schemas.microsoft.com/office/drawing/2014/main" id="{DFB85D2D-E825-4B60-B0BD-87D5C7C47607}"/>
                </a:ext>
              </a:extLst>
            </p:cNvPr>
            <p:cNvSpPr>
              <a:spLocks/>
            </p:cNvSpPr>
            <p:nvPr/>
          </p:nvSpPr>
          <p:spPr bwMode="auto">
            <a:xfrm>
              <a:off x="5708651" y="3784600"/>
              <a:ext cx="1922463" cy="2492375"/>
            </a:xfrm>
            <a:custGeom>
              <a:avLst/>
              <a:gdLst>
                <a:gd name="T0" fmla="*/ 1173 w 1211"/>
                <a:gd name="T1" fmla="*/ 0 h 1570"/>
                <a:gd name="T2" fmla="*/ 0 w 1211"/>
                <a:gd name="T3" fmla="*/ 1539 h 1570"/>
                <a:gd name="T4" fmla="*/ 38 w 1211"/>
                <a:gd name="T5" fmla="*/ 1570 h 1570"/>
                <a:gd name="T6" fmla="*/ 1211 w 1211"/>
                <a:gd name="T7" fmla="*/ 29 h 1570"/>
                <a:gd name="T8" fmla="*/ 1173 w 1211"/>
                <a:gd name="T9" fmla="*/ 0 h 15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1" h="1570">
                  <a:moveTo>
                    <a:pt x="1173" y="0"/>
                  </a:moveTo>
                  <a:lnTo>
                    <a:pt x="0" y="1539"/>
                  </a:lnTo>
                  <a:lnTo>
                    <a:pt x="38" y="1570"/>
                  </a:lnTo>
                  <a:lnTo>
                    <a:pt x="1211" y="29"/>
                  </a:lnTo>
                  <a:lnTo>
                    <a:pt x="117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49" name="Parallelogram 10">
            <a:extLst>
              <a:ext uri="{FF2B5EF4-FFF2-40B4-BE49-F238E27FC236}">
                <a16:creationId xmlns:a16="http://schemas.microsoft.com/office/drawing/2014/main" id="{0EB9706C-ED55-4A02-9C52-431BA20C98FC}"/>
              </a:ext>
            </a:extLst>
          </p:cNvPr>
          <p:cNvSpPr/>
          <p:nvPr/>
        </p:nvSpPr>
        <p:spPr>
          <a:xfrm flipV="1">
            <a:off x="2639519" y="1979775"/>
            <a:ext cx="1351743" cy="338658"/>
          </a:xfrm>
          <a:prstGeom prst="parallelogram">
            <a:avLst>
              <a:gd name="adj" fmla="val 70454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TextBox 34">
            <a:extLst>
              <a:ext uri="{FF2B5EF4-FFF2-40B4-BE49-F238E27FC236}">
                <a16:creationId xmlns:a16="http://schemas.microsoft.com/office/drawing/2014/main" id="{4DD52D52-7CB3-4632-89C8-10A3E90A7767}"/>
              </a:ext>
            </a:extLst>
          </p:cNvPr>
          <p:cNvSpPr txBox="1"/>
          <p:nvPr/>
        </p:nvSpPr>
        <p:spPr>
          <a:xfrm>
            <a:off x="2654864" y="2321198"/>
            <a:ext cx="146214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800" b="1" dirty="0">
                <a:solidFill>
                  <a:schemeClr val="bg1"/>
                </a:solidFill>
              </a:rPr>
              <a:t>材料供应不及时</a:t>
            </a:r>
            <a:endParaRPr lang="en-US" sz="800" b="1" dirty="0">
              <a:solidFill>
                <a:schemeClr val="bg1"/>
              </a:solidFill>
            </a:endParaRPr>
          </a:p>
        </p:txBody>
      </p:sp>
      <p:cxnSp>
        <p:nvCxnSpPr>
          <p:cNvPr id="151" name="Straight Arrow Connector 39">
            <a:extLst>
              <a:ext uri="{FF2B5EF4-FFF2-40B4-BE49-F238E27FC236}">
                <a16:creationId xmlns:a16="http://schemas.microsoft.com/office/drawing/2014/main" id="{DAE63776-EABC-4DF3-BD69-40AAF53CC2BA}"/>
              </a:ext>
            </a:extLst>
          </p:cNvPr>
          <p:cNvCxnSpPr>
            <a:cxnSpLocks/>
          </p:cNvCxnSpPr>
          <p:nvPr/>
        </p:nvCxnSpPr>
        <p:spPr>
          <a:xfrm flipH="1">
            <a:off x="3174015" y="2975096"/>
            <a:ext cx="2242483" cy="0"/>
          </a:xfrm>
          <a:prstGeom prst="straightConnector1">
            <a:avLst/>
          </a:prstGeom>
          <a:ln w="25400">
            <a:solidFill>
              <a:schemeClr val="bg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TextBox 62">
            <a:extLst>
              <a:ext uri="{FF2B5EF4-FFF2-40B4-BE49-F238E27FC236}">
                <a16:creationId xmlns:a16="http://schemas.microsoft.com/office/drawing/2014/main" id="{5B925A53-AB5C-49A9-8452-DFE403CC9ACF}"/>
              </a:ext>
            </a:extLst>
          </p:cNvPr>
          <p:cNvSpPr txBox="1"/>
          <p:nvPr/>
        </p:nvSpPr>
        <p:spPr>
          <a:xfrm>
            <a:off x="2840432" y="2010835"/>
            <a:ext cx="87716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900" b="1" dirty="0">
                <a:solidFill>
                  <a:schemeClr val="bg2"/>
                </a:solidFill>
                <a:latin typeface="+mj-lt"/>
              </a:rPr>
              <a:t>物料供应方面</a:t>
            </a:r>
            <a:endParaRPr lang="en-US" sz="900" b="1" dirty="0">
              <a:solidFill>
                <a:schemeClr val="bg2"/>
              </a:solidFill>
              <a:latin typeface="+mj-lt"/>
            </a:endParaRPr>
          </a:p>
        </p:txBody>
      </p:sp>
      <p:cxnSp>
        <p:nvCxnSpPr>
          <p:cNvPr id="153" name="Straight Arrow Connector 39">
            <a:extLst>
              <a:ext uri="{FF2B5EF4-FFF2-40B4-BE49-F238E27FC236}">
                <a16:creationId xmlns:a16="http://schemas.microsoft.com/office/drawing/2014/main" id="{08876012-028E-4ECF-B633-ECCC425C8142}"/>
              </a:ext>
            </a:extLst>
          </p:cNvPr>
          <p:cNvCxnSpPr>
            <a:cxnSpLocks/>
          </p:cNvCxnSpPr>
          <p:nvPr/>
        </p:nvCxnSpPr>
        <p:spPr>
          <a:xfrm flipH="1">
            <a:off x="3363448" y="3367192"/>
            <a:ext cx="2242483" cy="0"/>
          </a:xfrm>
          <a:prstGeom prst="straightConnector1">
            <a:avLst/>
          </a:prstGeom>
          <a:ln w="25400">
            <a:solidFill>
              <a:schemeClr val="bg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Arrow Connector 39">
            <a:extLst>
              <a:ext uri="{FF2B5EF4-FFF2-40B4-BE49-F238E27FC236}">
                <a16:creationId xmlns:a16="http://schemas.microsoft.com/office/drawing/2014/main" id="{EEE7A251-3BAC-432C-8CCB-DCC2FDDA0D81}"/>
              </a:ext>
            </a:extLst>
          </p:cNvPr>
          <p:cNvCxnSpPr>
            <a:cxnSpLocks/>
          </p:cNvCxnSpPr>
          <p:nvPr/>
        </p:nvCxnSpPr>
        <p:spPr>
          <a:xfrm flipH="1">
            <a:off x="2822006" y="2548421"/>
            <a:ext cx="2242483" cy="0"/>
          </a:xfrm>
          <a:prstGeom prst="straightConnector1">
            <a:avLst/>
          </a:prstGeom>
          <a:ln w="25400">
            <a:solidFill>
              <a:schemeClr val="bg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TextBox 34">
            <a:extLst>
              <a:ext uri="{FF2B5EF4-FFF2-40B4-BE49-F238E27FC236}">
                <a16:creationId xmlns:a16="http://schemas.microsoft.com/office/drawing/2014/main" id="{721E5C3E-5C53-489A-9CB9-BDC381436BA2}"/>
              </a:ext>
            </a:extLst>
          </p:cNvPr>
          <p:cNvSpPr txBox="1"/>
          <p:nvPr/>
        </p:nvSpPr>
        <p:spPr>
          <a:xfrm>
            <a:off x="3943247" y="2324319"/>
            <a:ext cx="129780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800" b="1" dirty="0">
                <a:solidFill>
                  <a:schemeClr val="bg1"/>
                </a:solidFill>
              </a:rPr>
              <a:t>配件质量有问题</a:t>
            </a:r>
            <a:endParaRPr lang="en-US" sz="800" b="1" dirty="0">
              <a:solidFill>
                <a:schemeClr val="bg1"/>
              </a:solidFill>
            </a:endParaRPr>
          </a:p>
        </p:txBody>
      </p:sp>
      <p:sp>
        <p:nvSpPr>
          <p:cNvPr id="156" name="TextBox 34">
            <a:extLst>
              <a:ext uri="{FF2B5EF4-FFF2-40B4-BE49-F238E27FC236}">
                <a16:creationId xmlns:a16="http://schemas.microsoft.com/office/drawing/2014/main" id="{09EF06F3-E439-4E95-B3ED-115B64193388}"/>
              </a:ext>
            </a:extLst>
          </p:cNvPr>
          <p:cNvSpPr txBox="1"/>
          <p:nvPr/>
        </p:nvSpPr>
        <p:spPr>
          <a:xfrm>
            <a:off x="3063279" y="2747921"/>
            <a:ext cx="132594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800" b="1" dirty="0">
                <a:solidFill>
                  <a:schemeClr val="bg1"/>
                </a:solidFill>
              </a:rPr>
              <a:t>安全库存设计问题</a:t>
            </a:r>
            <a:endParaRPr lang="en-US" sz="800" b="1" dirty="0">
              <a:solidFill>
                <a:schemeClr val="bg1"/>
              </a:solidFill>
            </a:endParaRPr>
          </a:p>
        </p:txBody>
      </p:sp>
      <p:sp>
        <p:nvSpPr>
          <p:cNvPr id="157" name="TextBox 34">
            <a:extLst>
              <a:ext uri="{FF2B5EF4-FFF2-40B4-BE49-F238E27FC236}">
                <a16:creationId xmlns:a16="http://schemas.microsoft.com/office/drawing/2014/main" id="{293968AE-B46B-4529-BD1E-E1E430AF2B6B}"/>
              </a:ext>
            </a:extLst>
          </p:cNvPr>
          <p:cNvSpPr txBox="1"/>
          <p:nvPr/>
        </p:nvSpPr>
        <p:spPr>
          <a:xfrm>
            <a:off x="4277064" y="2759104"/>
            <a:ext cx="129780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800" b="1" dirty="0">
                <a:solidFill>
                  <a:schemeClr val="bg1"/>
                </a:solidFill>
              </a:rPr>
              <a:t>资金原因采购滞后</a:t>
            </a:r>
            <a:endParaRPr lang="en-US" sz="800" b="1" dirty="0">
              <a:solidFill>
                <a:schemeClr val="bg1"/>
              </a:solidFill>
            </a:endParaRPr>
          </a:p>
        </p:txBody>
      </p:sp>
      <p:sp>
        <p:nvSpPr>
          <p:cNvPr id="158" name="TextBox 34">
            <a:extLst>
              <a:ext uri="{FF2B5EF4-FFF2-40B4-BE49-F238E27FC236}">
                <a16:creationId xmlns:a16="http://schemas.microsoft.com/office/drawing/2014/main" id="{74EB000D-EF23-4016-8BA2-3AB273ABC1C7}"/>
              </a:ext>
            </a:extLst>
          </p:cNvPr>
          <p:cNvSpPr txBox="1"/>
          <p:nvPr/>
        </p:nvSpPr>
        <p:spPr>
          <a:xfrm>
            <a:off x="3402035" y="3140096"/>
            <a:ext cx="129780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800" b="1" dirty="0">
                <a:solidFill>
                  <a:schemeClr val="bg1"/>
                </a:solidFill>
              </a:rPr>
              <a:t>库存信息统计不准确</a:t>
            </a:r>
            <a:endParaRPr lang="en-US" sz="800" b="1" dirty="0">
              <a:solidFill>
                <a:schemeClr val="bg1"/>
              </a:solidFill>
            </a:endParaRPr>
          </a:p>
        </p:txBody>
      </p:sp>
      <p:sp>
        <p:nvSpPr>
          <p:cNvPr id="159" name="TextBox 34">
            <a:extLst>
              <a:ext uri="{FF2B5EF4-FFF2-40B4-BE49-F238E27FC236}">
                <a16:creationId xmlns:a16="http://schemas.microsoft.com/office/drawing/2014/main" id="{36C396BF-841A-406B-9D81-D6C539A869EB}"/>
              </a:ext>
            </a:extLst>
          </p:cNvPr>
          <p:cNvSpPr txBox="1"/>
          <p:nvPr/>
        </p:nvSpPr>
        <p:spPr>
          <a:xfrm>
            <a:off x="4464975" y="3157016"/>
            <a:ext cx="13578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800" b="1" dirty="0">
                <a:solidFill>
                  <a:schemeClr val="bg1"/>
                </a:solidFill>
              </a:rPr>
              <a:t>材料供应错误</a:t>
            </a:r>
            <a:endParaRPr lang="en-US" sz="800" b="1" dirty="0">
              <a:solidFill>
                <a:schemeClr val="bg1"/>
              </a:solidFill>
            </a:endParaRPr>
          </a:p>
        </p:txBody>
      </p:sp>
      <p:cxnSp>
        <p:nvCxnSpPr>
          <p:cNvPr id="160" name="Straight Arrow Connector 39">
            <a:extLst>
              <a:ext uri="{FF2B5EF4-FFF2-40B4-BE49-F238E27FC236}">
                <a16:creationId xmlns:a16="http://schemas.microsoft.com/office/drawing/2014/main" id="{D116E992-7452-4F6D-90AC-AFBA7D1DC7D7}"/>
              </a:ext>
            </a:extLst>
          </p:cNvPr>
          <p:cNvCxnSpPr>
            <a:cxnSpLocks/>
          </p:cNvCxnSpPr>
          <p:nvPr/>
        </p:nvCxnSpPr>
        <p:spPr>
          <a:xfrm flipH="1">
            <a:off x="3367913" y="3847736"/>
            <a:ext cx="2242483" cy="0"/>
          </a:xfrm>
          <a:prstGeom prst="straightConnector1">
            <a:avLst/>
          </a:prstGeom>
          <a:ln w="25400">
            <a:solidFill>
              <a:schemeClr val="bg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TextBox 34">
            <a:extLst>
              <a:ext uri="{FF2B5EF4-FFF2-40B4-BE49-F238E27FC236}">
                <a16:creationId xmlns:a16="http://schemas.microsoft.com/office/drawing/2014/main" id="{CAFF8F2E-0A75-421B-B21F-01C694B1E89D}"/>
              </a:ext>
            </a:extLst>
          </p:cNvPr>
          <p:cNvSpPr txBox="1"/>
          <p:nvPr/>
        </p:nvSpPr>
        <p:spPr>
          <a:xfrm>
            <a:off x="3406500" y="3620640"/>
            <a:ext cx="129780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800" b="1" dirty="0">
                <a:solidFill>
                  <a:schemeClr val="bg1"/>
                </a:solidFill>
              </a:rPr>
              <a:t>员工流动频繁</a:t>
            </a:r>
            <a:endParaRPr lang="en-US" sz="800" b="1" dirty="0">
              <a:solidFill>
                <a:schemeClr val="bg1"/>
              </a:solidFill>
            </a:endParaRPr>
          </a:p>
        </p:txBody>
      </p:sp>
      <p:sp>
        <p:nvSpPr>
          <p:cNvPr id="162" name="TextBox 34">
            <a:extLst>
              <a:ext uri="{FF2B5EF4-FFF2-40B4-BE49-F238E27FC236}">
                <a16:creationId xmlns:a16="http://schemas.microsoft.com/office/drawing/2014/main" id="{77063790-E1D3-4F47-8C9F-3D6C7B856A2D}"/>
              </a:ext>
            </a:extLst>
          </p:cNvPr>
          <p:cNvSpPr txBox="1"/>
          <p:nvPr/>
        </p:nvSpPr>
        <p:spPr>
          <a:xfrm>
            <a:off x="4484272" y="3637000"/>
            <a:ext cx="142923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800" b="1" dirty="0">
                <a:solidFill>
                  <a:schemeClr val="bg1"/>
                </a:solidFill>
              </a:rPr>
              <a:t>一人多岗实施不利</a:t>
            </a:r>
            <a:endParaRPr lang="en-US" sz="800" b="1" dirty="0">
              <a:solidFill>
                <a:schemeClr val="bg1"/>
              </a:solidFill>
            </a:endParaRPr>
          </a:p>
        </p:txBody>
      </p:sp>
      <p:cxnSp>
        <p:nvCxnSpPr>
          <p:cNvPr id="163" name="Straight Arrow Connector 39">
            <a:extLst>
              <a:ext uri="{FF2B5EF4-FFF2-40B4-BE49-F238E27FC236}">
                <a16:creationId xmlns:a16="http://schemas.microsoft.com/office/drawing/2014/main" id="{F61E2B01-782B-4770-A97B-2B886F518B5A}"/>
              </a:ext>
            </a:extLst>
          </p:cNvPr>
          <p:cNvCxnSpPr>
            <a:cxnSpLocks/>
          </p:cNvCxnSpPr>
          <p:nvPr/>
        </p:nvCxnSpPr>
        <p:spPr>
          <a:xfrm flipH="1">
            <a:off x="3204155" y="4287740"/>
            <a:ext cx="2242483" cy="0"/>
          </a:xfrm>
          <a:prstGeom prst="straightConnector1">
            <a:avLst/>
          </a:prstGeom>
          <a:ln w="25400">
            <a:solidFill>
              <a:schemeClr val="bg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TextBox 34">
            <a:extLst>
              <a:ext uri="{FF2B5EF4-FFF2-40B4-BE49-F238E27FC236}">
                <a16:creationId xmlns:a16="http://schemas.microsoft.com/office/drawing/2014/main" id="{CE9859E1-BA96-4E07-A9A7-318AC78C4E08}"/>
              </a:ext>
            </a:extLst>
          </p:cNvPr>
          <p:cNvSpPr txBox="1"/>
          <p:nvPr/>
        </p:nvSpPr>
        <p:spPr>
          <a:xfrm>
            <a:off x="3133325" y="4055936"/>
            <a:ext cx="129780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800" b="1" dirty="0">
                <a:solidFill>
                  <a:schemeClr val="bg1"/>
                </a:solidFill>
              </a:rPr>
              <a:t>技术员工招聘困难</a:t>
            </a:r>
            <a:endParaRPr lang="en-US" sz="800" b="1" dirty="0">
              <a:solidFill>
                <a:schemeClr val="bg1"/>
              </a:solidFill>
            </a:endParaRPr>
          </a:p>
        </p:txBody>
      </p:sp>
      <p:sp>
        <p:nvSpPr>
          <p:cNvPr id="165" name="TextBox 34">
            <a:extLst>
              <a:ext uri="{FF2B5EF4-FFF2-40B4-BE49-F238E27FC236}">
                <a16:creationId xmlns:a16="http://schemas.microsoft.com/office/drawing/2014/main" id="{55E5ABB4-B50B-4019-880A-248EE402145A}"/>
              </a:ext>
            </a:extLst>
          </p:cNvPr>
          <p:cNvSpPr txBox="1"/>
          <p:nvPr/>
        </p:nvSpPr>
        <p:spPr>
          <a:xfrm>
            <a:off x="4272656" y="4057490"/>
            <a:ext cx="142923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800" b="1" dirty="0">
                <a:solidFill>
                  <a:schemeClr val="bg1"/>
                </a:solidFill>
              </a:rPr>
              <a:t>缺少人才储备计划</a:t>
            </a:r>
            <a:endParaRPr lang="en-US" sz="800" b="1" dirty="0">
              <a:solidFill>
                <a:schemeClr val="bg1"/>
              </a:solidFill>
            </a:endParaRPr>
          </a:p>
        </p:txBody>
      </p:sp>
      <p:cxnSp>
        <p:nvCxnSpPr>
          <p:cNvPr id="166" name="Straight Arrow Connector 39">
            <a:extLst>
              <a:ext uri="{FF2B5EF4-FFF2-40B4-BE49-F238E27FC236}">
                <a16:creationId xmlns:a16="http://schemas.microsoft.com/office/drawing/2014/main" id="{636567D6-BC01-4690-B3D5-27406B5FF8A8}"/>
              </a:ext>
            </a:extLst>
          </p:cNvPr>
          <p:cNvCxnSpPr>
            <a:cxnSpLocks/>
          </p:cNvCxnSpPr>
          <p:nvPr/>
        </p:nvCxnSpPr>
        <p:spPr>
          <a:xfrm flipH="1">
            <a:off x="2815454" y="4708473"/>
            <a:ext cx="2242483" cy="0"/>
          </a:xfrm>
          <a:prstGeom prst="straightConnector1">
            <a:avLst/>
          </a:prstGeom>
          <a:ln w="25400">
            <a:solidFill>
              <a:schemeClr val="bg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TextBox 34">
            <a:extLst>
              <a:ext uri="{FF2B5EF4-FFF2-40B4-BE49-F238E27FC236}">
                <a16:creationId xmlns:a16="http://schemas.microsoft.com/office/drawing/2014/main" id="{A2797D0E-875B-4B38-B991-A62D3FD75D29}"/>
              </a:ext>
            </a:extLst>
          </p:cNvPr>
          <p:cNvSpPr txBox="1"/>
          <p:nvPr/>
        </p:nvSpPr>
        <p:spPr>
          <a:xfrm>
            <a:off x="2786246" y="4486249"/>
            <a:ext cx="129780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800" b="1" dirty="0">
                <a:solidFill>
                  <a:schemeClr val="bg1"/>
                </a:solidFill>
              </a:rPr>
              <a:t>员工积极性不高</a:t>
            </a:r>
            <a:endParaRPr lang="en-US" sz="800" b="1" dirty="0">
              <a:solidFill>
                <a:schemeClr val="bg1"/>
              </a:solidFill>
            </a:endParaRPr>
          </a:p>
        </p:txBody>
      </p:sp>
      <p:sp>
        <p:nvSpPr>
          <p:cNvPr id="168" name="TextBox 34">
            <a:extLst>
              <a:ext uri="{FF2B5EF4-FFF2-40B4-BE49-F238E27FC236}">
                <a16:creationId xmlns:a16="http://schemas.microsoft.com/office/drawing/2014/main" id="{A22CD5D9-79A4-4C89-8156-044FCFEB6EB0}"/>
              </a:ext>
            </a:extLst>
          </p:cNvPr>
          <p:cNvSpPr txBox="1"/>
          <p:nvPr/>
        </p:nvSpPr>
        <p:spPr>
          <a:xfrm>
            <a:off x="3883955" y="4478223"/>
            <a:ext cx="142923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800" b="1" dirty="0">
                <a:solidFill>
                  <a:schemeClr val="bg1"/>
                </a:solidFill>
              </a:rPr>
              <a:t>员工能力、素质较差</a:t>
            </a:r>
            <a:endParaRPr lang="en-US" sz="800" b="1" dirty="0">
              <a:solidFill>
                <a:schemeClr val="bg1"/>
              </a:solidFill>
            </a:endParaRPr>
          </a:p>
        </p:txBody>
      </p:sp>
      <p:sp>
        <p:nvSpPr>
          <p:cNvPr id="169" name="Parallelogram 11">
            <a:extLst>
              <a:ext uri="{FF2B5EF4-FFF2-40B4-BE49-F238E27FC236}">
                <a16:creationId xmlns:a16="http://schemas.microsoft.com/office/drawing/2014/main" id="{A8E2F756-6596-489C-9D6D-FB8729336B3D}"/>
              </a:ext>
            </a:extLst>
          </p:cNvPr>
          <p:cNvSpPr/>
          <p:nvPr/>
        </p:nvSpPr>
        <p:spPr>
          <a:xfrm>
            <a:off x="2652490" y="4782946"/>
            <a:ext cx="1351743" cy="338658"/>
          </a:xfrm>
          <a:prstGeom prst="parallelogram">
            <a:avLst>
              <a:gd name="adj" fmla="val 70454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TextBox 63">
            <a:extLst>
              <a:ext uri="{FF2B5EF4-FFF2-40B4-BE49-F238E27FC236}">
                <a16:creationId xmlns:a16="http://schemas.microsoft.com/office/drawing/2014/main" id="{910EC8B4-7DE1-4F65-8F23-084E656341E7}"/>
              </a:ext>
            </a:extLst>
          </p:cNvPr>
          <p:cNvSpPr txBox="1"/>
          <p:nvPr/>
        </p:nvSpPr>
        <p:spPr>
          <a:xfrm>
            <a:off x="2846402" y="4833405"/>
            <a:ext cx="87716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900" b="1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zh-CN" altLang="en-US" dirty="0"/>
              <a:t>人员管理问题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0432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olors 10">
      <a:dk1>
        <a:srgbClr val="3F3F3F"/>
      </a:dk1>
      <a:lt1>
        <a:sysClr val="window" lastClr="FFFFFF"/>
      </a:lt1>
      <a:dk2>
        <a:srgbClr val="313C41"/>
      </a:dk2>
      <a:lt2>
        <a:srgbClr val="FFFFFF"/>
      </a:lt2>
      <a:accent1>
        <a:srgbClr val="2980B9"/>
      </a:accent1>
      <a:accent2>
        <a:srgbClr val="9BBB59"/>
      </a:accent2>
      <a:accent3>
        <a:srgbClr val="F39C12"/>
      </a:accent3>
      <a:accent4>
        <a:srgbClr val="C0392B"/>
      </a:accent4>
      <a:accent5>
        <a:srgbClr val="41B176"/>
      </a:accent5>
      <a:accent6>
        <a:srgbClr val="954F72"/>
      </a:accent6>
      <a:hlink>
        <a:srgbClr val="0563C1"/>
      </a:hlink>
      <a:folHlink>
        <a:srgbClr val="954F72"/>
      </a:folHlink>
    </a:clrScheme>
    <a:fontScheme name="Custom 11">
      <a:majorFont>
        <a:latin typeface="Poppins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5729</TotalTime>
  <Words>193</Words>
  <Application>Microsoft Office PowerPoint</Application>
  <PresentationFormat>宽屏</PresentationFormat>
  <Paragraphs>45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Arial</vt:lpstr>
      <vt:lpstr>Calibri</vt:lpstr>
      <vt:lpstr>Open Sans</vt:lpstr>
      <vt:lpstr>Poppins</vt:lpstr>
      <vt:lpstr>Office Theme</vt:lpstr>
      <vt:lpstr>PowerPoint 演示文稿</vt:lpstr>
    </vt:vector>
  </TitlesOfParts>
  <Company>http://www.ypppt.com/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项目延期交货分析鱼骨图</dc:title>
  <dc:creator>Administrator</dc:creator>
  <cp:keywords/>
  <dc:description>http://www.ypppt.com/</dc:description>
  <cp:lastModifiedBy> </cp:lastModifiedBy>
  <cp:revision>248</cp:revision>
  <dcterms:created xsi:type="dcterms:W3CDTF">2017-01-31T07:30:01Z</dcterms:created>
  <dcterms:modified xsi:type="dcterms:W3CDTF">2022-12-01T07:32:27Z</dcterms:modified>
</cp:coreProperties>
</file>