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421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9" autoAdjust="0"/>
    <p:restoredTop sz="80263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89" y="61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0EDD609-FFD2-4289-BD71-72F834C1FF10}" type="datetimeFigureOut">
              <a:rPr lang="zh-CN" altLang="en-US"/>
              <a:pPr>
                <a:defRPr/>
              </a:pPr>
              <a:t>2016-07-06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0BC1E7D-1E10-4AF3-8710-6642FDC921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7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sthome.com/" TargetMode="External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华文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华文宋体" pitchFamily="2" charset="-122"/>
              </a:defRPr>
            </a:lvl1pPr>
          </a:lstStyle>
          <a:p>
            <a:pPr>
              <a:defRPr/>
            </a:pPr>
            <a:fld id="{EF82657E-37E9-4428-8CD7-77865882C2F1}" type="datetimeFigureOut">
              <a:rPr lang="zh-CN" altLang="en-US"/>
              <a:pPr>
                <a:defRPr/>
              </a:pPr>
              <a:t>2016-07-06</a:t>
            </a:fld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华文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华文宋体" pitchFamily="2" charset="-122"/>
              </a:defRPr>
            </a:lvl1pPr>
          </a:lstStyle>
          <a:p>
            <a:pPr>
              <a:defRPr/>
            </a:pPr>
            <a:fld id="{59834028-0911-4C19-8556-714B3E2F6D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cxnSp>
        <p:nvCxnSpPr>
          <p:cNvPr id="9" name="直接连接符 8"/>
          <p:cNvCxnSpPr/>
          <p:nvPr/>
        </p:nvCxnSpPr>
        <p:spPr>
          <a:xfrm>
            <a:off x="914400" y="47244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14400" y="50292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914400" y="53340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14400" y="56388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14400" y="59436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14400" y="62484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14400" y="65532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14400" y="68580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914400" y="71628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14400" y="74676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914400" y="77724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914400" y="8077200"/>
            <a:ext cx="502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8534400"/>
            <a:ext cx="6858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200" dirty="0">
                <a:latin typeface="Arial" charset="0"/>
              </a:rPr>
              <a:t>东方瑞通（北京）咨询服务有限公司</a:t>
            </a:r>
            <a:r>
              <a:rPr lang="en-US" sz="1200" dirty="0">
                <a:latin typeface="Arial" charset="0"/>
              </a:rPr>
              <a:t>	  </a:t>
            </a:r>
            <a:r>
              <a:rPr lang="en-US" sz="1200" u="sng" dirty="0">
                <a:latin typeface="Arial" charset="0"/>
                <a:hlinkClick r:id="rId2"/>
              </a:rPr>
              <a:t>http://www.easthome.com</a:t>
            </a:r>
            <a:r>
              <a:rPr lang="en-US" sz="1200" dirty="0">
                <a:latin typeface="Arial" charset="0"/>
              </a:rPr>
              <a:t>	010-51905758</a:t>
            </a:r>
            <a:endParaRPr lang="zh-CN" altLang="en-US" sz="1200" dirty="0">
              <a:latin typeface="Arial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1000" y="76200"/>
            <a:ext cx="231298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2"/>
                </a:solidFill>
                <a:latin typeface="Arial" charset="0"/>
              </a:rPr>
              <a:t>第</a:t>
            </a:r>
            <a:r>
              <a:rPr lang="en-US" altLang="zh-CN" dirty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zh-CN" altLang="en-US" dirty="0">
                <a:solidFill>
                  <a:schemeClr val="tx2"/>
                </a:solidFill>
                <a:latin typeface="Arial" charset="0"/>
              </a:rPr>
              <a:t>章 </a:t>
            </a:r>
            <a:r>
              <a:rPr lang="en-US" altLang="zh-CN" dirty="0">
                <a:solidFill>
                  <a:schemeClr val="tx2"/>
                </a:solidFill>
                <a:latin typeface="Arial" charset="0"/>
              </a:rPr>
              <a:t>ITIL/ITSM</a:t>
            </a:r>
            <a:r>
              <a:rPr lang="zh-CN" altLang="en-US" dirty="0">
                <a:solidFill>
                  <a:schemeClr val="tx2"/>
                </a:solidFill>
                <a:latin typeface="Arial" charset="0"/>
              </a:rPr>
              <a:t>介绍</a:t>
            </a:r>
            <a:endParaRPr lang="zh-CN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02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4463" y="8683711"/>
            <a:ext cx="2972004" cy="45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73" tIns="46436" rIns="92873" bIns="46436" anchor="b"/>
          <a:lstStyle>
            <a:lvl1pPr defTabSz="928688" eaLnBrk="0" hangingPunct="0"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/>
            <a:fld id="{D78BE5FC-57EE-4D62-A977-4216B1971BC0}" type="slidenum">
              <a:rPr lang="en-AU" altLang="zh-CN" sz="1200"/>
              <a:pPr algn="r" eaLnBrk="1" hangingPunct="1"/>
              <a:t>1</a:t>
            </a:fld>
            <a:endParaRPr lang="en-AU" altLang="zh-CN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95463" y="1179513"/>
            <a:ext cx="10414001" cy="78120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446" y="339811"/>
            <a:ext cx="5842795" cy="29347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73" tIns="46436" rIns="92873" bIns="46436"/>
          <a:lstStyle/>
          <a:p>
            <a:endParaRPr lang="en-GB" altLang="zh-CN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75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AE594-C7BC-4C61-ABF9-8ADFD7E3F3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D2D50-66A7-4B23-A52B-5F30947828B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CA7FA-D99F-45D6-BD9B-4810850245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6EFF-B660-4F4F-BEC3-0A940A2E34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F4C21-6464-42F6-84CE-E321F4A26A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3C6E-BD67-4BA9-8C1A-7DF1339C36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8CB74-B5C9-4D3A-A0ED-4AEC3416FC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E4ACC-46AC-46EC-9F77-F22FF874E5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4F83D-F0CF-44FB-973B-79BA5C6DC1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9E5D-7AA7-4241-A754-92A942D735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15043-680B-4A51-B2EB-EC885EE3E1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98A89-1C5D-4B03-A9FD-888D09BB55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56DA5-BFD3-456D-96CA-E7B4EFAFE1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D664F-9E37-4ED0-9C6C-1AE53BF065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FAA6-4769-4EE2-93A6-642EB8FD1F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784E5-4C2B-4462-BFBC-DA3E8DA9B2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655C7-9AF5-4D02-B6B2-E59BB2DEE3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2BA1B-9045-4C67-80D2-067CA00ABD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5408A-0640-421A-A617-BE979493DA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9D324-0D4C-4461-A810-3D7C46C82E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336B6-84A6-4277-90A0-96A2E65DB3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6017-B554-4E43-B876-7823483679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0"/>
            <a:ext cx="8027988" cy="981075"/>
          </a:xfrm>
          <a:prstGeom prst="flowChartDocumen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>
              <a:latin typeface="Arial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0" y="0"/>
            <a:ext cx="8027988" cy="836613"/>
          </a:xfrm>
          <a:prstGeom prst="flowChartDocument">
            <a:avLst/>
          </a:prstGeom>
          <a:gradFill rotWithShape="1">
            <a:gsLst>
              <a:gs pos="0">
                <a:srgbClr val="333399"/>
              </a:gs>
              <a:gs pos="100000">
                <a:srgbClr val="333399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>
              <a:latin typeface="Arial" charset="0"/>
            </a:endParaRPr>
          </a:p>
        </p:txBody>
      </p:sp>
      <p:pic>
        <p:nvPicPr>
          <p:cNvPr id="15" name="Picture 10" descr="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80400" y="0"/>
            <a:ext cx="863600" cy="1139825"/>
          </a:xfrm>
          <a:prstGeom prst="rect">
            <a:avLst/>
          </a:prstGeom>
          <a:noFill/>
          <a:effectLst>
            <a:outerShdw dist="53882" dir="2700000" algn="ctr" rotWithShape="0">
              <a:schemeClr val="bg1">
                <a:alpha val="50000"/>
              </a:schemeClr>
            </a:outerShdw>
          </a:effectLst>
        </p:spPr>
      </p:pic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6551613"/>
            <a:ext cx="9144000" cy="3333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>
            <a:outerShdw dist="76200" dir="162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50825" y="117475"/>
            <a:ext cx="32400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创新  诚信  勤奋  双赢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CN" sz="1000" b="1" dirty="0">
                <a:solidFill>
                  <a:schemeClr val="bg1"/>
                </a:solidFill>
                <a:latin typeface="Arial" charset="0"/>
              </a:rPr>
              <a:t>Innovation, Honesty,</a:t>
            </a:r>
            <a:r>
              <a:rPr lang="en-US" altLang="zh-CN" sz="900" b="1" dirty="0">
                <a:solidFill>
                  <a:schemeClr val="bg1"/>
                </a:solidFill>
                <a:latin typeface="Arial" charset="0"/>
              </a:rPr>
              <a:t> Diligence</a:t>
            </a:r>
            <a:r>
              <a:rPr lang="en-US" altLang="zh-CN" sz="900" dirty="0">
                <a:latin typeface="Arial" charset="0"/>
              </a:rPr>
              <a:t> </a:t>
            </a:r>
            <a:r>
              <a:rPr lang="en-US" altLang="zh-CN" sz="1000" b="1" dirty="0">
                <a:solidFill>
                  <a:schemeClr val="bg1"/>
                </a:solidFill>
                <a:latin typeface="Arial" charset="0"/>
              </a:rPr>
              <a:t>, Win-win 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331913" y="4221163"/>
            <a:ext cx="640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2000" b="1">
                <a:latin typeface="Batang" pitchFamily="18" charset="-127"/>
                <a:ea typeface="Batang" pitchFamily="18" charset="-127"/>
              </a:rPr>
              <a:t>东方瑞通（北京）咨询服务有限公司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zh-CN" sz="2000" b="1">
                <a:latin typeface="Batang" pitchFamily="18" charset="-127"/>
                <a:ea typeface="Batang" pitchFamily="18" charset="-127"/>
              </a:rPr>
              <a:t>Easthome(Beijing)Consulting&amp;Service Co.,Ltd</a:t>
            </a:r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9975" y="6553200"/>
            <a:ext cx="4392613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defRPr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E9B9883D-F191-42D9-9135-84BF3041B5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grpSp>
        <p:nvGrpSpPr>
          <p:cNvPr id="2052" name="Group 12"/>
          <p:cNvGrpSpPr>
            <a:grpSpLocks/>
          </p:cNvGrpSpPr>
          <p:nvPr/>
        </p:nvGrpSpPr>
        <p:grpSpPr bwMode="auto">
          <a:xfrm>
            <a:off x="0" y="0"/>
            <a:ext cx="8027988" cy="476250"/>
            <a:chOff x="0" y="0"/>
            <a:chExt cx="5057" cy="618"/>
          </a:xfrm>
        </p:grpSpPr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0" y="0"/>
              <a:ext cx="5057" cy="618"/>
            </a:xfrm>
            <a:prstGeom prst="flowChartDocumen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latin typeface="Arial" charset="0"/>
              </a:endParaRPr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0" y="0"/>
              <a:ext cx="5057" cy="527"/>
            </a:xfrm>
            <a:prstGeom prst="flowChartDocument">
              <a:avLst/>
            </a:prstGeom>
            <a:gradFill rotWithShape="1">
              <a:gsLst>
                <a:gs pos="0">
                  <a:srgbClr val="333399"/>
                </a:gs>
                <a:gs pos="100000">
                  <a:srgbClr val="333399">
                    <a:gamma/>
                    <a:tint val="0"/>
                    <a:invGamma/>
                    <a:alpha val="0"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latin typeface="Arial" charset="0"/>
              </a:endParaRPr>
            </a:p>
          </p:txBody>
        </p:sp>
      </p:grp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51613"/>
            <a:ext cx="9144000" cy="3333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>
            <a:outerShdw dist="76200" dir="162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3A4F1788-CE9D-4F6D-B4A4-8C5A2B8D97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52413" y="-34925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200" b="1" dirty="0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创新  诚信  勤奋  双赢</a:t>
            </a:r>
          </a:p>
          <a:p>
            <a:pPr>
              <a:defRPr/>
            </a:pPr>
            <a:r>
              <a:rPr lang="en-US" altLang="zh-CN" sz="1200" b="1" dirty="0">
                <a:solidFill>
                  <a:schemeClr val="bg1"/>
                </a:solidFill>
                <a:latin typeface="Arial" charset="0"/>
              </a:rPr>
              <a:t>Innovation, Honesty ,Diligence, Win-win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9975" y="6553200"/>
            <a:ext cx="4392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defRPr>
            </a:lvl1pPr>
          </a:lstStyle>
          <a:p>
            <a:pPr>
              <a:defRPr/>
            </a:pPr>
            <a:r>
              <a:rPr lang="zh-CN" altLang="en-US"/>
              <a:t>咨询热线 </a:t>
            </a:r>
            <a:r>
              <a:rPr lang="en-US" altLang="zh-CN">
                <a:latin typeface="新宋体" pitchFamily="49" charset="-122"/>
                <a:ea typeface="新宋体" pitchFamily="49" charset="-122"/>
              </a:rPr>
              <a:t>010-51905758</a:t>
            </a:r>
            <a:r>
              <a:rPr lang="zh-CN" altLang="en-US"/>
              <a:t>　</a:t>
            </a:r>
            <a:r>
              <a:rPr lang="zh-CN" altLang="en-US">
                <a:latin typeface="Bookman" pitchFamily="18" charset="0"/>
              </a:rPr>
              <a:t>Ｈ</a:t>
            </a:r>
            <a:r>
              <a:rPr lang="en-US" altLang="zh-CN">
                <a:latin typeface="Bookman" pitchFamily="18" charset="0"/>
              </a:rPr>
              <a:t>ttp://www.easthome.com</a:t>
            </a:r>
          </a:p>
        </p:txBody>
      </p:sp>
      <p:pic>
        <p:nvPicPr>
          <p:cNvPr id="2059" name="Picture 13" descr="itil_s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59436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0" name="AutoShape 6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Rectangle 32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0" y="0"/>
            <a:ext cx="161925" cy="161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424" tIns="0" rIns="19424" bIns="0" anchor="ctr"/>
          <a:lstStyle/>
          <a:p>
            <a:r>
              <a:rPr lang="en-US" altLang="zh-CN" sz="1200"/>
              <a:t>10</a:t>
            </a:r>
          </a:p>
        </p:txBody>
      </p:sp>
      <p:sp>
        <p:nvSpPr>
          <p:cNvPr id="47146" name="Rectangle 48"/>
          <p:cNvSpPr>
            <a:spLocks noChangeArrowheads="1"/>
          </p:cNvSpPr>
          <p:nvPr/>
        </p:nvSpPr>
        <p:spPr bwMode="auto">
          <a:xfrm>
            <a:off x="449263" y="4708525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zh-CN" sz="120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228600" y="533400"/>
            <a:ext cx="8534400" cy="762000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altLang="zh-CN" sz="4400" kern="0" dirty="0" smtClean="0">
                <a:latin typeface="+mn-ea"/>
                <a:ea typeface="+mn-ea"/>
                <a:cs typeface="+mj-cs"/>
              </a:rPr>
              <a:t>ITIL</a:t>
            </a:r>
            <a:r>
              <a:rPr lang="zh-CN" altLang="en-US" sz="4400" kern="0" dirty="0" smtClean="0">
                <a:latin typeface="+mn-ea"/>
                <a:ea typeface="+mn-ea"/>
                <a:cs typeface="+mj-cs"/>
              </a:rPr>
              <a:t>落地举例</a:t>
            </a:r>
            <a:r>
              <a:rPr lang="en-US" altLang="zh-CN" sz="4400" kern="0" dirty="0" smtClean="0">
                <a:latin typeface="+mn-ea"/>
                <a:ea typeface="+mn-ea"/>
                <a:cs typeface="+mj-cs"/>
              </a:rPr>
              <a:t>-</a:t>
            </a:r>
            <a:r>
              <a:rPr lang="zh-CN" altLang="en-US" sz="4400" kern="0" dirty="0">
                <a:latin typeface="+mn-ea"/>
                <a:ea typeface="+mn-ea"/>
                <a:cs typeface="+mj-cs"/>
              </a:rPr>
              <a:t>工作量</a:t>
            </a:r>
            <a:r>
              <a:rPr lang="zh-CN" altLang="en-US" sz="4400" kern="0" dirty="0" smtClean="0">
                <a:latin typeface="+mn-ea"/>
                <a:ea typeface="+mn-ea"/>
                <a:cs typeface="+mj-cs"/>
              </a:rPr>
              <a:t>评估表</a:t>
            </a:r>
            <a:endParaRPr lang="zh-CN" altLang="en-US" sz="4400" kern="0" dirty="0">
              <a:latin typeface="+mn-ea"/>
              <a:ea typeface="+mn-ea"/>
              <a:cs typeface="+mj-cs"/>
            </a:endParaRPr>
          </a:p>
        </p:txBody>
      </p:sp>
      <p:graphicFrame>
        <p:nvGraphicFramePr>
          <p:cNvPr id="8" name="内容占位符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01673"/>
              </p:ext>
            </p:extLst>
          </p:nvPr>
        </p:nvGraphicFramePr>
        <p:xfrm>
          <a:off x="76200" y="1676400"/>
          <a:ext cx="8959850" cy="3906838"/>
        </p:xfrm>
        <a:graphic>
          <a:graphicData uri="http://schemas.openxmlformats.org/drawingml/2006/table">
            <a:tbl>
              <a:tblPr/>
              <a:tblGrid>
                <a:gridCol w="762000"/>
                <a:gridCol w="457200"/>
                <a:gridCol w="762000"/>
                <a:gridCol w="990600"/>
                <a:gridCol w="1066800"/>
                <a:gridCol w="914400"/>
                <a:gridCol w="990600"/>
                <a:gridCol w="1143000"/>
                <a:gridCol w="1066800"/>
                <a:gridCol w="806450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任务项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服务器</a:t>
                      </a:r>
                      <a:endParaRPr kumimoji="0" lang="en-US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个数</a:t>
                      </a:r>
                      <a:endParaRPr kumimoji="0" lang="en-US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每个任务项平均处理小时数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每台服务器最小的任务项个数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发生任务项的服务器的最小比率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预估的最小工作时间（小时）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每台服务器最大的任务项个数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发生任务项的服务器的最大比率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预估的最大工作时间（小时）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任务项发生的频率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AF8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用户管理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0.2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4.6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27.6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检查系统备份恢复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0.5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2.3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6.9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简单问题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0.6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22.08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27.6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重大紧急问题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27.6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124.2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补丁升级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12.42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12.42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每季度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安全健康检查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46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0.5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2.07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2.07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每季度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存储管理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14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0.5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3.5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50%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文档管理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每天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DFE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总和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75.57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209.79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AF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2HeVz_ByTEeo4PgtulzKHA"/>
</p:tagLst>
</file>

<file path=ppt/theme/theme1.xml><?xml version="1.0" encoding="utf-8"?>
<a:theme xmlns:a="http://schemas.openxmlformats.org/drawingml/2006/main" name="1_瑞通PPT模板">
  <a:themeElements>
    <a:clrScheme name="1_瑞通PPT模板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1_瑞通PPT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瑞通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瑞通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瑞通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瑞通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瑞通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瑞通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瑞通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瑞通PPT模板-蓝-0711">
  <a:themeElements>
    <a:clrScheme name="瑞通PPT模板-蓝-0711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瑞通PPT模板-蓝-0711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瑞通PPT模板-蓝-07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瑞通PPT模板-蓝-07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瑞通PPT模板-蓝-07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瑞通PPT模板-蓝-07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瑞通PPT模板-蓝-07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瑞通PPT模板-蓝-07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瑞通PPT模板-蓝-07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PPT模版-ITIL</Template>
  <TotalTime>4136</TotalTime>
  <Words>178</Words>
  <Application>Microsoft Office PowerPoint</Application>
  <PresentationFormat>全屏显示(4:3)</PresentationFormat>
  <Paragraphs>97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 Unicode MS</vt:lpstr>
      <vt:lpstr>Batang</vt:lpstr>
      <vt:lpstr>Bookman</vt:lpstr>
      <vt:lpstr>黑体</vt:lpstr>
      <vt:lpstr>华文宋体</vt:lpstr>
      <vt:lpstr>宋体</vt:lpstr>
      <vt:lpstr>微软雅黑</vt:lpstr>
      <vt:lpstr>新宋体</vt:lpstr>
      <vt:lpstr>幼圆</vt:lpstr>
      <vt:lpstr>Arial</vt:lpstr>
      <vt:lpstr>1_瑞通PPT模板</vt:lpstr>
      <vt:lpstr>瑞通PPT模板-蓝-0711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祝文彬</dc:creator>
  <cp:lastModifiedBy>Tong Liu</cp:lastModifiedBy>
  <cp:revision>457</cp:revision>
  <cp:lastPrinted>1601-01-01T00:00:00Z</cp:lastPrinted>
  <dcterms:created xsi:type="dcterms:W3CDTF">1601-01-01T00:00:00Z</dcterms:created>
  <dcterms:modified xsi:type="dcterms:W3CDTF">2016-07-06T04:02:47Z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